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handoutMasterIdLst>
    <p:handoutMasterId r:id="rId87"/>
  </p:handoutMasterIdLst>
  <p:sldIdLst>
    <p:sldId id="256" r:id="rId2"/>
    <p:sldId id="258" r:id="rId3"/>
    <p:sldId id="321" r:id="rId4"/>
    <p:sldId id="337" r:id="rId5"/>
    <p:sldId id="349" r:id="rId6"/>
    <p:sldId id="335" r:id="rId7"/>
    <p:sldId id="322" r:id="rId8"/>
    <p:sldId id="314" r:id="rId9"/>
    <p:sldId id="324" r:id="rId10"/>
    <p:sldId id="326" r:id="rId11"/>
    <p:sldId id="325" r:id="rId12"/>
    <p:sldId id="259" r:id="rId13"/>
    <p:sldId id="323" r:id="rId14"/>
    <p:sldId id="340" r:id="rId15"/>
    <p:sldId id="342" r:id="rId16"/>
    <p:sldId id="345" r:id="rId17"/>
    <p:sldId id="316" r:id="rId18"/>
    <p:sldId id="317" r:id="rId19"/>
    <p:sldId id="261" r:id="rId20"/>
    <p:sldId id="262" r:id="rId21"/>
    <p:sldId id="266" r:id="rId22"/>
    <p:sldId id="263" r:id="rId23"/>
    <p:sldId id="264" r:id="rId24"/>
    <p:sldId id="265" r:id="rId25"/>
    <p:sldId id="267" r:id="rId26"/>
    <p:sldId id="268" r:id="rId27"/>
    <p:sldId id="273" r:id="rId28"/>
    <p:sldId id="278" r:id="rId29"/>
    <p:sldId id="279" r:id="rId30"/>
    <p:sldId id="275" r:id="rId31"/>
    <p:sldId id="271" r:id="rId32"/>
    <p:sldId id="272" r:id="rId33"/>
    <p:sldId id="344" r:id="rId34"/>
    <p:sldId id="312" r:id="rId35"/>
    <p:sldId id="306" r:id="rId36"/>
    <p:sldId id="270" r:id="rId37"/>
    <p:sldId id="269" r:id="rId38"/>
    <p:sldId id="309" r:id="rId39"/>
    <p:sldId id="311" r:id="rId40"/>
    <p:sldId id="297" r:id="rId41"/>
    <p:sldId id="298" r:id="rId42"/>
    <p:sldId id="299" r:id="rId43"/>
    <p:sldId id="310" r:id="rId44"/>
    <p:sldId id="315" r:id="rId45"/>
    <p:sldId id="277" r:id="rId46"/>
    <p:sldId id="276" r:id="rId47"/>
    <p:sldId id="346" r:id="rId48"/>
    <p:sldId id="280" r:id="rId49"/>
    <p:sldId id="281" r:id="rId50"/>
    <p:sldId id="282" r:id="rId51"/>
    <p:sldId id="284" r:id="rId52"/>
    <p:sldId id="283" r:id="rId53"/>
    <p:sldId id="285" r:id="rId54"/>
    <p:sldId id="313" r:id="rId55"/>
    <p:sldId id="288" r:id="rId56"/>
    <p:sldId id="300" r:id="rId57"/>
    <p:sldId id="304" r:id="rId58"/>
    <p:sldId id="301" r:id="rId59"/>
    <p:sldId id="302" r:id="rId60"/>
    <p:sldId id="305" r:id="rId61"/>
    <p:sldId id="308" r:id="rId62"/>
    <p:sldId id="327" r:id="rId63"/>
    <p:sldId id="347" r:id="rId64"/>
    <p:sldId id="328" r:id="rId65"/>
    <p:sldId id="329" r:id="rId66"/>
    <p:sldId id="319" r:id="rId67"/>
    <p:sldId id="330" r:id="rId68"/>
    <p:sldId id="331" r:id="rId69"/>
    <p:sldId id="332" r:id="rId70"/>
    <p:sldId id="333" r:id="rId71"/>
    <p:sldId id="307" r:id="rId72"/>
    <p:sldId id="320" r:id="rId73"/>
    <p:sldId id="290" r:id="rId74"/>
    <p:sldId id="289" r:id="rId75"/>
    <p:sldId id="293" r:id="rId76"/>
    <p:sldId id="296" r:id="rId77"/>
    <p:sldId id="334" r:id="rId78"/>
    <p:sldId id="341" r:id="rId79"/>
    <p:sldId id="294" r:id="rId80"/>
    <p:sldId id="295" r:id="rId81"/>
    <p:sldId id="292" r:id="rId82"/>
    <p:sldId id="291" r:id="rId83"/>
    <p:sldId id="336" r:id="rId84"/>
    <p:sldId id="343" r:id="rId85"/>
  </p:sldIdLst>
  <p:sldSz cx="9144000" cy="6858000" type="letter"/>
  <p:notesSz cx="7077075" cy="9363075"/>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72"/>
    <p:penClr>
      <a:srgbClr val="FF0000"/>
    </p:penClr>
  </p:showPr>
  <p:clrMru>
    <a:srgbClr val="CCFFCC"/>
    <a:srgbClr val="99FF66"/>
    <a:srgbClr val="D3EAFD"/>
    <a:srgbClr val="99CCFF"/>
    <a:srgbClr val="76F561"/>
    <a:srgbClr val="FFFF99"/>
    <a:srgbClr val="FFCCFF"/>
    <a:srgbClr val="FF99CC"/>
    <a:srgbClr val="99FF33"/>
    <a:srgbClr val="CC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643" autoAdjust="0"/>
    <p:restoredTop sz="94628" autoAdjust="0"/>
  </p:normalViewPr>
  <p:slideViewPr>
    <p:cSldViewPr>
      <p:cViewPr varScale="1">
        <p:scale>
          <a:sx n="85" d="100"/>
          <a:sy n="85" d="100"/>
        </p:scale>
        <p:origin x="-1234" y="-77"/>
      </p:cViewPr>
      <p:guideLst>
        <p:guide orient="horz" pos="2160"/>
        <p:guide pos="2880"/>
      </p:guideLst>
    </p:cSldViewPr>
  </p:slideViewPr>
  <p:outlineViewPr>
    <p:cViewPr>
      <p:scale>
        <a:sx n="33" d="100"/>
        <a:sy n="33" d="100"/>
      </p:scale>
      <p:origin x="54" y="2322"/>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7" d="100"/>
          <a:sy n="107" d="100"/>
        </p:scale>
        <p:origin x="-630" y="-84"/>
      </p:cViewPr>
      <p:guideLst>
        <p:guide orient="horz" pos="2949"/>
        <p:guide pos="222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9" y="0"/>
            <a:ext cx="3066733" cy="468154"/>
          </a:xfrm>
          <a:prstGeom prst="rect">
            <a:avLst/>
          </a:prstGeom>
        </p:spPr>
        <p:txBody>
          <a:bodyPr vert="horz" lIns="93936" tIns="46968" rIns="93936" bIns="46968" rtlCol="0"/>
          <a:lstStyle>
            <a:lvl1pPr algn="r">
              <a:defRPr sz="1200"/>
            </a:lvl1pPr>
          </a:lstStyle>
          <a:p>
            <a:fld id="{22D8EF12-DF5C-47C1-ADEC-F56EDB0A80BB}" type="datetimeFigureOut">
              <a:rPr lang="en-US" smtClean="0"/>
              <a:pPr/>
              <a:t>12/2/2016</a:t>
            </a:fld>
            <a:endParaRPr lang="en-US" dirty="0"/>
          </a:p>
        </p:txBody>
      </p:sp>
      <p:sp>
        <p:nvSpPr>
          <p:cNvPr id="4" name="Footer Placeholder 3"/>
          <p:cNvSpPr>
            <a:spLocks noGrp="1"/>
          </p:cNvSpPr>
          <p:nvPr>
            <p:ph type="ftr" sz="quarter" idx="2"/>
          </p:nvPr>
        </p:nvSpPr>
        <p:spPr>
          <a:xfrm>
            <a:off x="4"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9" y="8893296"/>
            <a:ext cx="3066733" cy="468154"/>
          </a:xfrm>
          <a:prstGeom prst="rect">
            <a:avLst/>
          </a:prstGeom>
        </p:spPr>
        <p:txBody>
          <a:bodyPr vert="horz" lIns="93936" tIns="46968" rIns="93936" bIns="46968" rtlCol="0" anchor="b"/>
          <a:lstStyle>
            <a:lvl1pPr algn="r">
              <a:defRPr sz="1200"/>
            </a:lvl1pPr>
          </a:lstStyle>
          <a:p>
            <a:fld id="{228B9D60-A82B-448E-80D6-F214DEBC0AB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9" y="0"/>
            <a:ext cx="3066733" cy="468154"/>
          </a:xfrm>
          <a:prstGeom prst="rect">
            <a:avLst/>
          </a:prstGeom>
        </p:spPr>
        <p:txBody>
          <a:bodyPr vert="horz" lIns="93936" tIns="46968" rIns="93936" bIns="46968" rtlCol="0"/>
          <a:lstStyle>
            <a:lvl1pPr algn="r">
              <a:defRPr sz="1200"/>
            </a:lvl1pPr>
          </a:lstStyle>
          <a:p>
            <a:fld id="{9065C96D-346A-4B00-B0C1-3F57E311E6C4}" type="datetimeFigureOut">
              <a:rPr lang="en-US" smtClean="0"/>
              <a:pPr/>
              <a:t>12/2/2016</a:t>
            </a:fld>
            <a:endParaRPr lang="en-US" dirty="0"/>
          </a:p>
        </p:txBody>
      </p:sp>
      <p:sp>
        <p:nvSpPr>
          <p:cNvPr id="4" name="Slide Image Placeholder 3"/>
          <p:cNvSpPr>
            <a:spLocks noGrp="1" noRot="1" noChangeAspect="1"/>
          </p:cNvSpPr>
          <p:nvPr>
            <p:ph type="sldImg" idx="2"/>
          </p:nvPr>
        </p:nvSpPr>
        <p:spPr>
          <a:xfrm>
            <a:off x="958850" y="492125"/>
            <a:ext cx="5200650" cy="3902075"/>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72477" y="4582952"/>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9" y="8893296"/>
            <a:ext cx="3066733" cy="468154"/>
          </a:xfrm>
          <a:prstGeom prst="rect">
            <a:avLst/>
          </a:prstGeom>
        </p:spPr>
        <p:txBody>
          <a:bodyPr vert="horz" lIns="93936" tIns="46968" rIns="93936" bIns="46968" rtlCol="0" anchor="b"/>
          <a:lstStyle>
            <a:lvl1pPr algn="r">
              <a:defRPr sz="1200"/>
            </a:lvl1pPr>
          </a:lstStyle>
          <a:p>
            <a:fld id="{262FA963-D9C6-4FE8-A0B8-5F043AE1A17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36" rtl="0" eaLnBrk="1" latinLnBrk="0" hangingPunct="1">
      <a:defRPr sz="1200" kern="1200">
        <a:solidFill>
          <a:schemeClr val="tx1"/>
        </a:solidFill>
        <a:latin typeface="+mn-lt"/>
        <a:ea typeface="+mn-ea"/>
        <a:cs typeface="+mn-cs"/>
      </a:defRPr>
    </a:lvl1pPr>
    <a:lvl2pPr marL="457168" algn="l" defTabSz="914336" rtl="0" eaLnBrk="1" latinLnBrk="0" hangingPunct="1">
      <a:defRPr sz="1200" kern="1200">
        <a:solidFill>
          <a:schemeClr val="tx1"/>
        </a:solidFill>
        <a:latin typeface="+mn-lt"/>
        <a:ea typeface="+mn-ea"/>
        <a:cs typeface="+mn-cs"/>
      </a:defRPr>
    </a:lvl2pPr>
    <a:lvl3pPr marL="914336" algn="l" defTabSz="914336" rtl="0" eaLnBrk="1" latinLnBrk="0" hangingPunct="1">
      <a:defRPr sz="1200" kern="1200">
        <a:solidFill>
          <a:schemeClr val="tx1"/>
        </a:solidFill>
        <a:latin typeface="+mn-lt"/>
        <a:ea typeface="+mn-ea"/>
        <a:cs typeface="+mn-cs"/>
      </a:defRPr>
    </a:lvl3pPr>
    <a:lvl4pPr marL="1371503" algn="l" defTabSz="914336" rtl="0" eaLnBrk="1" latinLnBrk="0" hangingPunct="1">
      <a:defRPr sz="1200" kern="1200">
        <a:solidFill>
          <a:schemeClr val="tx1"/>
        </a:solidFill>
        <a:latin typeface="+mn-lt"/>
        <a:ea typeface="+mn-ea"/>
        <a:cs typeface="+mn-cs"/>
      </a:defRPr>
    </a:lvl4pPr>
    <a:lvl5pPr marL="1828671" algn="l" defTabSz="914336" rtl="0" eaLnBrk="1" latinLnBrk="0" hangingPunct="1">
      <a:defRPr sz="1200" kern="1200">
        <a:solidFill>
          <a:schemeClr val="tx1"/>
        </a:solidFill>
        <a:latin typeface="+mn-lt"/>
        <a:ea typeface="+mn-ea"/>
        <a:cs typeface="+mn-cs"/>
      </a:defRPr>
    </a:lvl5pPr>
    <a:lvl6pPr marL="2285839" algn="l" defTabSz="914336" rtl="0" eaLnBrk="1" latinLnBrk="0" hangingPunct="1">
      <a:defRPr sz="1200" kern="1200">
        <a:solidFill>
          <a:schemeClr val="tx1"/>
        </a:solidFill>
        <a:latin typeface="+mn-lt"/>
        <a:ea typeface="+mn-ea"/>
        <a:cs typeface="+mn-cs"/>
      </a:defRPr>
    </a:lvl6pPr>
    <a:lvl7pPr marL="2743007" algn="l" defTabSz="914336" rtl="0" eaLnBrk="1" latinLnBrk="0" hangingPunct="1">
      <a:defRPr sz="1200" kern="1200">
        <a:solidFill>
          <a:schemeClr val="tx1"/>
        </a:solidFill>
        <a:latin typeface="+mn-lt"/>
        <a:ea typeface="+mn-ea"/>
        <a:cs typeface="+mn-cs"/>
      </a:defRPr>
    </a:lvl7pPr>
    <a:lvl8pPr marL="3200175" algn="l" defTabSz="914336" rtl="0" eaLnBrk="1" latinLnBrk="0" hangingPunct="1">
      <a:defRPr sz="1200" kern="1200">
        <a:solidFill>
          <a:schemeClr val="tx1"/>
        </a:solidFill>
        <a:latin typeface="+mn-lt"/>
        <a:ea typeface="+mn-ea"/>
        <a:cs typeface="+mn-cs"/>
      </a:defRPr>
    </a:lvl8pPr>
    <a:lvl9pPr marL="3657343" algn="l" defTabSz="91433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8850" y="492125"/>
            <a:ext cx="5200650" cy="39020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2FA963-D9C6-4FE8-A0B8-5F043AE1A172}"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1" y="5349904"/>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33" tIns="45717" rIns="91433" bIns="45717"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168" indent="0" algn="ctr">
              <a:buNone/>
            </a:lvl2pPr>
            <a:lvl3pPr marL="914336" indent="0" algn="ctr">
              <a:buNone/>
            </a:lvl3pPr>
            <a:lvl4pPr marL="1371503" indent="0" algn="ctr">
              <a:buNone/>
            </a:lvl4pPr>
            <a:lvl5pPr marL="1828671" indent="0" algn="ctr">
              <a:buNone/>
            </a:lvl5pPr>
            <a:lvl6pPr marL="2285839" indent="0" algn="ctr">
              <a:buNone/>
            </a:lvl6pPr>
            <a:lvl7pPr marL="2743007" indent="0" algn="ctr">
              <a:buNone/>
            </a:lvl7pPr>
            <a:lvl8pPr marL="3200175" indent="0" algn="ctr">
              <a:buNone/>
            </a:lvl8pPr>
            <a:lvl9pPr marL="3657343" indent="0" algn="ctr">
              <a:buNone/>
            </a:lvl9pPr>
          </a:lstStyle>
          <a:p>
            <a:r>
              <a:rPr kumimoji="0" lang="en-US" smtClean="0"/>
              <a:t>Click to edit Master subtitle style</a:t>
            </a:r>
            <a:endParaRPr kumimoji="0" lang="en-US"/>
          </a:p>
        </p:txBody>
      </p:sp>
    </p:spTree>
  </p:cSld>
  <p:clrMapOvr>
    <a:masterClrMapping/>
  </p:clrMapOvr>
  <p:transition spd="med" advTm="7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advTm="7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549278"/>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advTm="7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advTm="7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1" y="3444904"/>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33" tIns="45717" rIns="91433" bIns="45717"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advTm="7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ransition spd="med" advTm="7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1"/>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8" y="666751"/>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Straight Connector 10"/>
          <p:cNvSpPr>
            <a:spLocks noChangeShapeType="1"/>
          </p:cNvSpPr>
          <p:nvPr/>
        </p:nvSpPr>
        <p:spPr bwMode="auto">
          <a:xfrm>
            <a:off x="514351" y="6019801"/>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33" tIns="45717" rIns="91433" bIns="45717" anchor="t" compatLnSpc="1"/>
          <a:lstStyle/>
          <a:p>
            <a:endParaRPr kumimoji="0" lang="en-US" dirty="0"/>
          </a:p>
        </p:txBody>
      </p:sp>
    </p:spTree>
  </p:cSld>
  <p:clrMapOvr>
    <a:masterClrMapping/>
  </p:clrMapOvr>
  <p:transition spd="med" advTm="7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Tree>
  </p:cSld>
  <p:clrMapOvr>
    <a:masterClrMapping/>
  </p:clrMapOvr>
  <p:transition spd="med" advTm="7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TextBox 4"/>
          <p:cNvSpPr txBox="1"/>
          <p:nvPr userDrawn="1"/>
        </p:nvSpPr>
        <p:spPr>
          <a:xfrm>
            <a:off x="304800" y="6428601"/>
            <a:ext cx="1066800" cy="276999"/>
          </a:xfrm>
          <a:prstGeom prst="rect">
            <a:avLst/>
          </a:prstGeom>
          <a:noFill/>
        </p:spPr>
        <p:txBody>
          <a:bodyPr wrap="square" rtlCol="0">
            <a:spAutoFit/>
          </a:bodyPr>
          <a:lstStyle/>
          <a:p>
            <a:r>
              <a:rPr lang="en-US" sz="1200" dirty="0" smtClean="0"/>
              <a:t>11-13-2013</a:t>
            </a:r>
            <a:endParaRPr lang="en-US" sz="1200" dirty="0"/>
          </a:p>
        </p:txBody>
      </p:sp>
      <p:sp>
        <p:nvSpPr>
          <p:cNvPr id="6" name="TextBox 5"/>
          <p:cNvSpPr txBox="1"/>
          <p:nvPr userDrawn="1"/>
        </p:nvSpPr>
        <p:spPr>
          <a:xfrm>
            <a:off x="3124200" y="6400800"/>
            <a:ext cx="2362200" cy="276999"/>
          </a:xfrm>
          <a:prstGeom prst="rect">
            <a:avLst/>
          </a:prstGeom>
          <a:noFill/>
        </p:spPr>
        <p:txBody>
          <a:bodyPr wrap="square" rtlCol="0">
            <a:spAutoFit/>
          </a:bodyPr>
          <a:lstStyle/>
          <a:p>
            <a:r>
              <a:rPr lang="en-US" sz="1200" dirty="0" smtClean="0"/>
              <a:t>www.FreedomForAllSeasons.org</a:t>
            </a:r>
            <a:endParaRPr lang="en-US" sz="1200" dirty="0"/>
          </a:p>
        </p:txBody>
      </p:sp>
      <p:sp>
        <p:nvSpPr>
          <p:cNvPr id="8" name="TextBox 7"/>
          <p:cNvSpPr txBox="1"/>
          <p:nvPr userDrawn="1"/>
        </p:nvSpPr>
        <p:spPr>
          <a:xfrm>
            <a:off x="7391400" y="6400800"/>
            <a:ext cx="1219200" cy="276999"/>
          </a:xfrm>
          <a:prstGeom prst="rect">
            <a:avLst/>
          </a:prstGeom>
          <a:noFill/>
        </p:spPr>
        <p:txBody>
          <a:bodyPr wrap="square" rtlCol="0">
            <a:spAutoFit/>
          </a:bodyPr>
          <a:lstStyle/>
          <a:p>
            <a:r>
              <a:rPr lang="en-US" sz="1200" dirty="0" smtClean="0"/>
              <a:t>Slide </a:t>
            </a:r>
            <a:fld id="{F377E316-70E3-4248-8E13-D82BBEE8FBF2}" type="slidenum">
              <a:rPr lang="en-US" sz="1200" smtClean="0"/>
              <a:t>‹#›</a:t>
            </a:fld>
            <a:r>
              <a:rPr lang="en-US" sz="1200" dirty="0" smtClean="0"/>
              <a:t> of 84</a:t>
            </a:r>
            <a:endParaRPr lang="en-US" sz="1200" dirty="0"/>
          </a:p>
        </p:txBody>
      </p:sp>
    </p:spTree>
  </p:cSld>
  <p:clrMapOvr>
    <a:masterClrMapping/>
  </p:clrMapOvr>
  <p:transition spd="med" advTm="7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1" y="584911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33" tIns="45717" rIns="91433" bIns="45717"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1"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1"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advTm="7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0"/>
          </a:xfrm>
        </p:spPr>
        <p:txBody>
          <a:bodyPr lIns="109721"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med" advTm="7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1"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33" tIns="45717" rIns="91433" bIns="45717"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lIns="91433" tIns="45717" rIns="91433" bIns="45717">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Title Placeholder 9"/>
          <p:cNvSpPr>
            <a:spLocks noGrp="1"/>
          </p:cNvSpPr>
          <p:nvPr>
            <p:ph type="title"/>
          </p:nvPr>
        </p:nvSpPr>
        <p:spPr>
          <a:xfrm>
            <a:off x="304800" y="457200"/>
            <a:ext cx="8686800" cy="838200"/>
          </a:xfrm>
          <a:prstGeom prst="rect">
            <a:avLst/>
          </a:prstGeom>
        </p:spPr>
        <p:txBody>
          <a:bodyPr vert="horz" lIns="91433" tIns="45717" rIns="91433" bIns="45717"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1"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33" tIns="45717" rIns="91433" bIns="45717" anchor="t" compatLnSpc="1"/>
          <a:lstStyle/>
          <a:p>
            <a:endParaRPr kumimoji="0" lang="en-US" dirty="0"/>
          </a:p>
        </p:txBody>
      </p:sp>
      <p:sp>
        <p:nvSpPr>
          <p:cNvPr id="12" name="Straight Connector 11"/>
          <p:cNvSpPr>
            <a:spLocks noChangeShapeType="1"/>
          </p:cNvSpPr>
          <p:nvPr/>
        </p:nvSpPr>
        <p:spPr bwMode="auto">
          <a:xfrm>
            <a:off x="514351" y="1057988"/>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33" tIns="45717" rIns="91433" bIns="45717" anchor="t" compatLnSpc="1"/>
          <a:lstStyle/>
          <a:p>
            <a:endParaRPr kumimoji="0" lang="en-US" dirty="0"/>
          </a:p>
        </p:txBody>
      </p:sp>
      <p:sp>
        <p:nvSpPr>
          <p:cNvPr id="16" name="TextBox 15"/>
          <p:cNvSpPr txBox="1"/>
          <p:nvPr userDrawn="1"/>
        </p:nvSpPr>
        <p:spPr>
          <a:xfrm>
            <a:off x="304800" y="6400800"/>
            <a:ext cx="1295400" cy="276999"/>
          </a:xfrm>
          <a:prstGeom prst="rect">
            <a:avLst/>
          </a:prstGeom>
          <a:noFill/>
        </p:spPr>
        <p:txBody>
          <a:bodyPr wrap="square" rtlCol="0">
            <a:spAutoFit/>
          </a:bodyPr>
          <a:lstStyle/>
          <a:p>
            <a:r>
              <a:rPr lang="en-US" sz="1200" dirty="0" smtClean="0"/>
              <a:t>11/13/2013</a:t>
            </a:r>
            <a:endParaRPr lang="en-US" sz="1200" dirty="0"/>
          </a:p>
        </p:txBody>
      </p:sp>
      <p:sp>
        <p:nvSpPr>
          <p:cNvPr id="17" name="TextBox 16"/>
          <p:cNvSpPr txBox="1"/>
          <p:nvPr userDrawn="1"/>
        </p:nvSpPr>
        <p:spPr>
          <a:xfrm>
            <a:off x="2667000" y="6400800"/>
            <a:ext cx="2438400" cy="276999"/>
          </a:xfrm>
          <a:prstGeom prst="rect">
            <a:avLst/>
          </a:prstGeom>
          <a:noFill/>
        </p:spPr>
        <p:txBody>
          <a:bodyPr wrap="square" rtlCol="0">
            <a:spAutoFit/>
          </a:bodyPr>
          <a:lstStyle/>
          <a:p>
            <a:pPr algn="ctr"/>
            <a:r>
              <a:rPr lang="en-US" sz="1200" dirty="0" smtClean="0"/>
              <a:t>www.FreedomForAllSeasons.org</a:t>
            </a:r>
            <a:endParaRPr lang="en-US" sz="1200" dirty="0"/>
          </a:p>
        </p:txBody>
      </p:sp>
      <p:sp>
        <p:nvSpPr>
          <p:cNvPr id="18" name="TextBox 17"/>
          <p:cNvSpPr txBox="1"/>
          <p:nvPr userDrawn="1"/>
        </p:nvSpPr>
        <p:spPr>
          <a:xfrm>
            <a:off x="6934200" y="6400800"/>
            <a:ext cx="1752600" cy="276999"/>
          </a:xfrm>
          <a:prstGeom prst="rect">
            <a:avLst/>
          </a:prstGeom>
          <a:noFill/>
        </p:spPr>
        <p:txBody>
          <a:bodyPr wrap="square" rtlCol="0">
            <a:spAutoFit/>
          </a:bodyPr>
          <a:lstStyle/>
          <a:p>
            <a:r>
              <a:rPr lang="en-US" sz="1200" dirty="0" smtClean="0"/>
              <a:t>Slide</a:t>
            </a:r>
            <a:r>
              <a:rPr lang="en-US" sz="1200" baseline="0" dirty="0" smtClean="0"/>
              <a:t> </a:t>
            </a:r>
            <a:fld id="{1CDE2208-21EE-4B90-A62D-CB085616CDD9}" type="slidenum">
              <a:rPr lang="en-US" sz="1200" baseline="0" smtClean="0"/>
              <a:t>‹#›</a:t>
            </a:fld>
            <a:r>
              <a:rPr lang="en-US" sz="1200" baseline="0" dirty="0" smtClean="0"/>
              <a:t> of 84</a:t>
            </a:r>
            <a:endParaRPr lang="en-US" sz="12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Tm="7000"/>
  <p:hf sldNum="0"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876" indent="-342876"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898" indent="-28573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2920" indent="-228584"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087" indent="-228584"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255" indent="-228584"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423" indent="-228584"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591" indent="-228584"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8759" indent="-228584"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5926" indent="-228584"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8"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3" algn="l" rtl="0" eaLnBrk="1" latinLnBrk="0" hangingPunct="1">
        <a:defRPr kumimoji="0" kern="1200">
          <a:solidFill>
            <a:schemeClr val="tx1"/>
          </a:solidFill>
          <a:latin typeface="+mn-lt"/>
          <a:ea typeface="+mn-ea"/>
          <a:cs typeface="+mn-cs"/>
        </a:defRPr>
      </a:lvl4pPr>
      <a:lvl5pPr marL="1828671" algn="l" rtl="0" eaLnBrk="1" latinLnBrk="0" hangingPunct="1">
        <a:defRPr kumimoji="0" kern="1200">
          <a:solidFill>
            <a:schemeClr val="tx1"/>
          </a:solidFill>
          <a:latin typeface="+mn-lt"/>
          <a:ea typeface="+mn-ea"/>
          <a:cs typeface="+mn-cs"/>
        </a:defRPr>
      </a:lvl5pPr>
      <a:lvl6pPr marL="2285839" algn="l" rtl="0" eaLnBrk="1" latinLnBrk="0" hangingPunct="1">
        <a:defRPr kumimoji="0" kern="1200">
          <a:solidFill>
            <a:schemeClr val="tx1"/>
          </a:solidFill>
          <a:latin typeface="+mn-lt"/>
          <a:ea typeface="+mn-ea"/>
          <a:cs typeface="+mn-cs"/>
        </a:defRPr>
      </a:lvl6pPr>
      <a:lvl7pPr marL="2743007" algn="l" rtl="0" eaLnBrk="1" latinLnBrk="0" hangingPunct="1">
        <a:defRPr kumimoji="0" kern="1200">
          <a:solidFill>
            <a:schemeClr val="tx1"/>
          </a:solidFill>
          <a:latin typeface="+mn-lt"/>
          <a:ea typeface="+mn-ea"/>
          <a:cs typeface="+mn-cs"/>
        </a:defRPr>
      </a:lvl7pPr>
      <a:lvl8pPr marL="3200175" algn="l" rtl="0" eaLnBrk="1" latinLnBrk="0" hangingPunct="1">
        <a:defRPr kumimoji="0" kern="1200">
          <a:solidFill>
            <a:schemeClr val="tx1"/>
          </a:solidFill>
          <a:latin typeface="+mn-lt"/>
          <a:ea typeface="+mn-ea"/>
          <a:cs typeface="+mn-cs"/>
        </a:defRPr>
      </a:lvl8pPr>
      <a:lvl9pPr marL="365734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nationalcenter.org/NPA521.html" TargetMode="Externa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www.thenewamerican.com/world-news/item/13126-the-united-nations-on-the-brink-of-becoming-a-world-government" TargetMode="External"/><Relationship Id="rId2" Type="http://schemas.openxmlformats.org/officeDocument/2006/relationships/hyperlink" Target="http://www.nationalcenter.org/NPA521.html" TargetMode="External"/><Relationship Id="rId1" Type="http://schemas.openxmlformats.org/officeDocument/2006/relationships/slideLayout" Target="../slideLayouts/slideLayout4.xml"/><Relationship Id="rId5" Type="http://schemas.openxmlformats.org/officeDocument/2006/relationships/hyperlink" Target="http://www.proconservative.net/PCVol7Is158PaulUNESCO.shtml"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doecap.oro.doe.gov/EDS/Readings/203%20Bruce%20Woods-Lab%20Fraud%20.pptx"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envirofacs.org/Pre-prints/Vol%2042%20No%202/Principles/Papers%2084-91/p%2087.pdf" TargetMode="External"/><Relationship Id="rId7" Type="http://schemas.openxmlformats.org/officeDocument/2006/relationships/image" Target="../media/image20.png"/><Relationship Id="rId2" Type="http://schemas.openxmlformats.org/officeDocument/2006/relationships/hyperlink" Target="http://kennedy-law.blogspot.com/2012/10/dry-labbing-it-baby.html" TargetMode="External"/><Relationship Id="rId1" Type="http://schemas.openxmlformats.org/officeDocument/2006/relationships/slideLayout" Target="../slideLayouts/slideLayout4.xml"/><Relationship Id="rId6" Type="http://schemas.openxmlformats.org/officeDocument/2006/relationships/hyperlink" Target="http://chemjobber.blogspot.com/2012/10/chemist-faces-charges-for-dry-labbing.html" TargetMode="External"/><Relationship Id="rId5" Type="http://schemas.openxmlformats.org/officeDocument/2006/relationships/hyperlink" Target="http://www.wadsworth.org/labcert/elapcert/forms/DIandEthicstraining_Rev072211.pdf" TargetMode="External"/><Relationship Id="rId4" Type="http://schemas.openxmlformats.org/officeDocument/2006/relationships/hyperlink" Target="https://startpage.com/do/metasearch.pl?query=%22environmental+dry+labbing%22&amp;cat=web&amp;pl=ie&amp;language=english" TargetMode="External"/><Relationship Id="rId9" Type="http://schemas.openxmlformats.org/officeDocument/2006/relationships/hyperlink" Target="https://doecap.oro.doe.gov/EDS/Readings/203%20Bruce%20Woods-Lab%20Fraud%20.pptx"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perc.org/sites/default/files/ps51.pdf" TargetMode="External"/><Relationship Id="rId13" Type="http://schemas.openxmlformats.org/officeDocument/2006/relationships/hyperlink" Target="http://perc.org/articles/silent-spring-50-0" TargetMode="External"/><Relationship Id="rId3" Type="http://schemas.openxmlformats.org/officeDocument/2006/relationships/hyperlink" Target="http://www.freedomforallseasons.org/CriticalAreaOrdinanceMythEmail/2013-01-08%20DDT%20-%20A%20Case%20Study%20in%20Scientific%20Fraud.pdf" TargetMode="External"/><Relationship Id="rId7" Type="http://schemas.openxmlformats.org/officeDocument/2006/relationships/hyperlink" Target="http://reason.com/archives/2012/06/23/silent-springs-shoddy-science/print" TargetMode="External"/><Relationship Id="rId12"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hyperlink" Target="http://www.freedomforallseasons.org/CriticalAreaOrdinanceMythEmail/2013-01-10%20The%20Truth%20about%20DDT%20and%20Silent%20Spring.pdf" TargetMode="External"/><Relationship Id="rId11" Type="http://schemas.openxmlformats.org/officeDocument/2006/relationships/hyperlink" Target="http://dwb.unl.edu/Teacher/NSF/C06/C06Links/www.altgreen.com.au/Chemicals/ddt.html" TargetMode="External"/><Relationship Id="rId5" Type="http://schemas.openxmlformats.org/officeDocument/2006/relationships/hyperlink" Target="http://www.freedomforallseasons.org/CriticalAreaOrdinanceMythEmail/2013-01-10%20Scientist%20Who%20Warned%20Against%20DDT%20Ban%20Dies.pdf" TargetMode="External"/><Relationship Id="rId10" Type="http://schemas.openxmlformats.org/officeDocument/2006/relationships/hyperlink" Target="http://www.thenewamerican.com/culture/history/item/12996-the-grim-50th-anniversary-of-silent-spring" TargetMode="External"/><Relationship Id="rId4" Type="http://schemas.openxmlformats.org/officeDocument/2006/relationships/hyperlink" Target="http://www.freedomforallseasons.org/CriticalAreaOrdinanceMythEmail/2013-01-10%20100%20Things%20You%20Should%20Know%20About%20DDT.pdf" TargetMode="External"/><Relationship Id="rId9" Type="http://schemas.openxmlformats.org/officeDocument/2006/relationships/hyperlink" Target="http://www.freedomforallseasons.org/CriticalAreaOrdinanceMythEmail/2013-01-08%20Silent%20Spring%20At%2050%20-%20Reflections%20On%20An%20Environmental%20Classic.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William_Ruckelshaus" TargetMode="External"/><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hyperlink" Target="https://startpage.com/do/metasearch.pl?query=cats+are+the+major+bird+killers&amp;cat=web&amp;pl=ie&amp;language=english" TargetMode="External"/><Relationship Id="rId4" Type="http://schemas.openxmlformats.org/officeDocument/2006/relationships/hyperlink" Target="http://www.telegraph.co.uk/news/worldnews/northamerica/usa/9836471/Killer-cats-deadly-pets-murder-nearly-4-billion-birds-a-year.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startpage.com/do/metasearch.pl?query=list+of+all+false+flags+events+in+history&amp;cat=web&amp;pl=ie&amp;language=english" TargetMode="External"/><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file:///C:\Documents%20and%20Settings\Jack\My%20Documents\A%20Website%20of%20Jacks\FreedomForAllSeasonsRoot\EnvironmentalExtremismTakings\2012-12-20%20United%20Nations%20%20Who%20Owns%20the%20Environmentalist%20Movement.mht" TargetMode="External"/><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hyperlink" Target="file:///C:\Documents%20and%20Settings\Jack\My%20Documents\A%20Website%20of%20Jacks\FreedomForAllSeasonsRoot\GlobalWarmingMythsEmail\2012-12-20%20The%20New%20American%20-%20Pressure%20From%20Above%20and%20Below%20-%20October%204,%201993.mh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i.water.usgs.gov/pubs/wrir-02-4130/wrir-02-4130.pdf" TargetMode="External"/><Relationship Id="rId1" Type="http://schemas.openxmlformats.org/officeDocument/2006/relationships/slideLayout" Target="../slideLayouts/slideLayout4.xml"/><Relationship Id="rId5" Type="http://schemas.openxmlformats.org/officeDocument/2006/relationships/image" Target="../media/image31.gif"/><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hyperlink" Target="http://www.thefreedictionary.com/buffer"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scribd.com/doc/31744984/Puget-Sound-Shoreline-Science-Review" TargetMode="External"/><Relationship Id="rId2" Type="http://schemas.openxmlformats.org/officeDocument/2006/relationships/hyperlink" Target="http://freedomforallseasons.org/FishMythReports/2012-11-13%20Puget-Sound-Shoreline-Science-Review%20(highlighted).pdf"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www.freedomforallseasons.org/FishMythReports/2012-11-16%20UW_Hood_Canal_Enviromental_Impact_Comments%20(Highlighted).pdf"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sos.wa.gov/elections/initiatives/statistics_initleg.aspx" TargetMode="External"/><Relationship Id="rId2" Type="http://schemas.openxmlformats.org/officeDocument/2006/relationships/hyperlink" Target="http://wecprotects.org/legislation" TargetMode="External"/><Relationship Id="rId1" Type="http://schemas.openxmlformats.org/officeDocument/2006/relationships/slideLayout" Target="../slideLayouts/slideLayout6.xml"/><Relationship Id="rId5" Type="http://schemas.openxmlformats.org/officeDocument/2006/relationships/hyperlink" Target="http://wecprotects.org/about/board/board-1" TargetMode="External"/><Relationship Id="rId4" Type="http://schemas.openxmlformats.org/officeDocument/2006/relationships/hyperlink" Target="http://wecprotects.org/about/member-organizations"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www.freedomforallseasons.org/RuralCleansing/2011-10-10%20Florida%20Repeals%20Smart%20Growth%20Law.pdf"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freedomforallseasons.org/EmbattledPropertyOwnerStories/how%20to%20handle%20predetermined%20consensus%20meetings.pdf" TargetMode="External"/><Relationship Id="rId2" Type="http://schemas.openxmlformats.org/officeDocument/2006/relationships/hyperlink" Target="http://www.freedomforallseasons.org/OtherEmailInProcess/The%20Illusion%20of%20Local%20Control.pdf" TargetMode="External"/><Relationship Id="rId1" Type="http://schemas.openxmlformats.org/officeDocument/2006/relationships/slideLayout" Target="../slideLayouts/slideLayout6.xml"/><Relationship Id="rId4" Type="http://schemas.openxmlformats.org/officeDocument/2006/relationships/hyperlink" Target="http://www.freedomforallseasons.org/GMAMaterial/2012-11-18%20Late%20Post%20Jefferson%20Cty%20Public%20Participation%20Strateg.pdf"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www.freedomforallseasons.org/FishMythReports/2012-11-19%20Admissibility%20Standards%20for%20Scientific%20Evidence%20in%20Court%20-%20HiLighted.pdf"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encyclopedia.farlex.com/Eusocial" TargetMode="External"/><Relationship Id="rId2" Type="http://schemas.openxmlformats.org/officeDocument/2006/relationships/hyperlink" Target="http://digitalcommons.law.seattleu.edu/cgi/viewcontent.cgi?article=1392&amp;context=sulr"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hyperlink" Target="http://www.freedomforallseasons.org/GMAMaterial/2011-02-06%20Late%20Post%2011-15-04%20Unwritten%20Rules%20and%20Unfinished%20Business%20Perkins%20Coie.pdf" TargetMode="External"/><Relationship Id="rId13" Type="http://schemas.openxmlformats.org/officeDocument/2006/relationships/hyperlink" Target="http://www.freedomforallseasons.org/GMAMaterial/2011-01-15%20Can%20America%20Survive%20Its%20Large%20Cities%20by%20Ron%20Ewart.pdf" TargetMode="External"/><Relationship Id="rId18" Type="http://schemas.openxmlformats.org/officeDocument/2006/relationships/hyperlink" Target="http://www.freedomforallseasons.org/GMAMaterial/2009-03-13%20%5bproprights%5d%20FW_%20House%20lets%20GMA_SMA%20bill%20die.htm" TargetMode="External"/><Relationship Id="rId3" Type="http://schemas.openxmlformats.org/officeDocument/2006/relationships/hyperlink" Target="http://www.freedomforallseasons.org/RuralCleansing/2011-10-21%20White%20House%20Exec%20Order%20on%20Rural%20Council%20-%20Agenda%2021%20Sustainable%20Deaath.pdf" TargetMode="External"/><Relationship Id="rId21" Type="http://schemas.openxmlformats.org/officeDocument/2006/relationships/hyperlink" Target="http://www.freedomforallseasons.org/GMAMaterial/2009-01-18%20OSF%20ALERT!%20&#8211;%20Shoreline%20Master%20Program.htm" TargetMode="External"/><Relationship Id="rId7" Type="http://schemas.openxmlformats.org/officeDocument/2006/relationships/hyperlink" Target="http://www.freedomforallseasons.org/GMAMaterial/2011-02-21%20Your%20Hometown%20&amp;%20the%20United%20Nations%20Agenda%2021.pdf" TargetMode="External"/><Relationship Id="rId12" Type="http://schemas.openxmlformats.org/officeDocument/2006/relationships/hyperlink" Target="http://www.freedomforallseasons.org/GMAMaterial/GMAFLAWS3%20%20Ron%20Ewart.pdf" TargetMode="External"/><Relationship Id="rId17" Type="http://schemas.openxmlformats.org/officeDocument/2006/relationships/hyperlink" Target="http://www.freedomforallseasons.org/20http:/www.gmhb.wa.gov/Home_CPSB.aspx" TargetMode="External"/><Relationship Id="rId2" Type="http://schemas.openxmlformats.org/officeDocument/2006/relationships/hyperlink" Target="http://www.freedomforallseasons.org/GMAMaterial/2012-01-21%20Voluntary_Stewardship_Program_Letter.pdf" TargetMode="External"/><Relationship Id="rId16" Type="http://schemas.openxmlformats.org/officeDocument/2006/relationships/hyperlink" Target="http://www.freedomforallseasons.org/GMAMaterial/2010-07-18%20New%20Article%20on%20the%20GMA,%20CAPR%20v.%20Sims%20and%20takings%20law.mht" TargetMode="External"/><Relationship Id="rId20" Type="http://schemas.openxmlformats.org/officeDocument/2006/relationships/hyperlink" Target="http://www.freedomforallseasons.org/GMAMaterial/2009-01-18%20WA%20State%20GMA%20Staff,%20Website%20&amp;%20Takings%20Plan.pdf" TargetMode="External"/><Relationship Id="rId1" Type="http://schemas.openxmlformats.org/officeDocument/2006/relationships/slideLayout" Target="../slideLayouts/slideLayout4.xml"/><Relationship Id="rId6" Type="http://schemas.openxmlformats.org/officeDocument/2006/relationships/hyperlink" Target="http://www.freedomforallseasons.org/GMAMaterial/2011-07-25%20Fact%20Sheet%20-4%20GMA%20Goals-%207-25-11Frank%20Penwell.pdf" TargetMode="External"/><Relationship Id="rId11" Type="http://schemas.openxmlformats.org/officeDocument/2006/relationships/hyperlink" Target="http://www.freedomforallseasons.org/GMAMaterial/The%20Seven%20Lies%20of%20Zoning%20-%20TLP.mht" TargetMode="External"/><Relationship Id="rId5" Type="http://schemas.openxmlformats.org/officeDocument/2006/relationships/hyperlink" Target="http://www.freedomforallseasons.org/GMAMaterial/2011-09-19%20CAPR%20San%20Juan%20County%20WA%20Letter%20by%20Frank%20Penwell%20To%20San%20Juan%20Planning%20Commission.pdf" TargetMode="External"/><Relationship Id="rId15" Type="http://schemas.openxmlformats.org/officeDocument/2006/relationships/hyperlink" Target="http://www.freedomforallseasons.org/GMAMaterial/2010-10-29%20Smart%20GrowthNGO%20Benefactos%20UrbanTrans.pdf" TargetMode="External"/><Relationship Id="rId23" Type="http://schemas.openxmlformats.org/officeDocument/2006/relationships/hyperlink" Target="%22The%20socialists%20attempted%20to%20remold%20human%20nature.%20Their%20failure%20is" TargetMode="External"/><Relationship Id="rId10" Type="http://schemas.openxmlformats.org/officeDocument/2006/relationships/hyperlink" Target="http://www.freedomforallseasons.org/GMAMaterial/2011-01-18%20Capr%20Announce%20Public%20hearing%20for%20GMA%20Opt%20Out%20HB%201094.pdf" TargetMode="External"/><Relationship Id="rId19" Type="http://schemas.openxmlformats.org/officeDocument/2006/relationships/hyperlink" Target="http://www.freedomforallseasons.org/GMAMaterial/2009-01-24%20Washington%20State%20House%20Bill%201490%20-%202009%20Legisative%20session.htm" TargetMode="External"/><Relationship Id="rId4" Type="http://schemas.openxmlformats.org/officeDocument/2006/relationships/hyperlink" Target="http://www.freedomforallseasons.org/RuralCleansing/2011-10-10%20Florida%20Repeals%20Smart%20Growth%20Law.pdf" TargetMode="External"/><Relationship Id="rId9" Type="http://schemas.openxmlformats.org/officeDocument/2006/relationships/hyperlink" Target="http://www.freedomforallseasons.org/GMAMaterial/2011-02-06%20Late%20Post%209-27-10%20SMA%20and%20Public%20Access.pdf" TargetMode="External"/><Relationship Id="rId14" Type="http://schemas.openxmlformats.org/officeDocument/2006/relationships/hyperlink" Target="http://www.freedomforallseasons.org/GMAMaterial/2010-11-1%20%20Washington%20case%20law%20shows%20that%20this%20test%20of%20causation%20is%20morphing%20into%20a%20less%20scrutinizing%20means-end%20test%20of%20rationality..pdf" TargetMode="External"/><Relationship Id="rId22"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openxmlformats.org/officeDocument/2006/relationships/hyperlink" Target="http://www.freedomforallseasons.org/GMAMaterial/2008-03-08%20Subversion%20of%20the%20Intent%20and%20Clear%20Language%20of%20ESHB%201933.pdf" TargetMode="External"/><Relationship Id="rId13" Type="http://schemas.openxmlformats.org/officeDocument/2006/relationships/hyperlink" Target="http://www.freedomforallseasons.org/GMAMaterial/2007-03-16%20Government%20Eating%20The%20Master's%20hand.pdf" TargetMode="External"/><Relationship Id="rId18" Type="http://schemas.openxmlformats.org/officeDocument/2006/relationships/hyperlink" Target="http://www.freedomforallseasons.org/GMAMaterial/2007-01-17%20%20%5bproprights%5d%20CONSERVATION%20FUTURES.htm" TargetMode="External"/><Relationship Id="rId3" Type="http://schemas.openxmlformats.org/officeDocument/2006/relationships/hyperlink" Target="http://www.freedomforallseasons.org/GMAMaterial/2009-01-16%20%5bproprights%5d%20Legislative%20goodies%20of%20the%20day.htm" TargetMode="External"/><Relationship Id="rId21" Type="http://schemas.openxmlformats.org/officeDocument/2006/relationships/hyperlink" Target="http://www.freedomforallseasons.org/GMAMaterial/2006-01-18%20HB%203016%20Senate%20Confirmation%20GMA.pdf" TargetMode="External"/><Relationship Id="rId7" Type="http://schemas.openxmlformats.org/officeDocument/2006/relationships/hyperlink" Target="http://www.freedomforallseasons.org/GMAMaterial/2008-08-14%20%5bproprights%5d%20(Thurston)%20County%20wins%20growth%20ruling%20in%20state%20Supreme%20Court.htm" TargetMode="External"/><Relationship Id="rId12" Type="http://schemas.openxmlformats.org/officeDocument/2006/relationships/hyperlink" Target="http://www.freedomforallseasons.org/GMAMaterial/2007-06-10%20The%20Road%20to%20Serfdom.pdf" TargetMode="External"/><Relationship Id="rId17" Type="http://schemas.openxmlformats.org/officeDocument/2006/relationships/hyperlink" Target="http://www.freedomforallseasons.org/RuralCleansing/2007-01-17%20How%20Freedom%20Becomes%20Blighted%20in%20the%20City.xps" TargetMode="External"/><Relationship Id="rId25" Type="http://schemas.openxmlformats.org/officeDocument/2006/relationships/image" Target="../media/image33.png"/><Relationship Id="rId2" Type="http://schemas.openxmlformats.org/officeDocument/2006/relationships/hyperlink" Target="http://www.freedomforallseasons.org/GMAMaterial/2009-01-16%20PLANNING%20COMMISSION%20CONTACT%20for%20SHORELINE%20MGMT_%20COMMENTS.htm" TargetMode="External"/><Relationship Id="rId16" Type="http://schemas.openxmlformats.org/officeDocument/2006/relationships/hyperlink" Target="http://www.freedomforallseasons.org/GMAMaterial/2007-02-04%20Brave%20Old%20World.htm" TargetMode="External"/><Relationship Id="rId20" Type="http://schemas.openxmlformats.org/officeDocument/2006/relationships/hyperlink" Target="http://www.freedomforallseasons.org/GMAMaterial/2006-01-19%20HB%202906%20Greater%20GMA%20Board%20Accountability.pdf" TargetMode="External"/><Relationship Id="rId1" Type="http://schemas.openxmlformats.org/officeDocument/2006/relationships/slideLayout" Target="../slideLayouts/slideLayout4.xml"/><Relationship Id="rId6" Type="http://schemas.openxmlformats.org/officeDocument/2006/relationships/hyperlink" Target="http://www.freedomforallseasons.org/GMAMaterial/2008-11-30%20Central%20PS%20Growth%20Planning%20Hearings%20Board.htm" TargetMode="External"/><Relationship Id="rId11" Type="http://schemas.openxmlformats.org/officeDocument/2006/relationships/hyperlink" Target="http://www.freedomforallseasons.org/GMAMaterial/2007-07-27%20The%20Hidden%20Cost%20of%20Planning.pdf" TargetMode="External"/><Relationship Id="rId24" Type="http://schemas.openxmlformats.org/officeDocument/2006/relationships/hyperlink" Target="http://www.freedomforallseasons.org/GMAMaterial/2005-11-20%20%20No%20Value%20seen%20in%20free%20habitat%20plan.pdf" TargetMode="External"/><Relationship Id="rId5" Type="http://schemas.openxmlformats.org/officeDocument/2006/relationships/hyperlink" Target="http://www.freedomforallseasons.org/GMAMaterial/2008-11-30%20International%20Council%20for%20Local%20Environmental%20Initiatives%20-%20Know%20your%20enemy.htm" TargetMode="External"/><Relationship Id="rId15" Type="http://schemas.openxmlformats.org/officeDocument/2006/relationships/hyperlink" Target="http://www.freedomforallseasons.org/GMAMaterial/2007-02-04%20Oldies%20and%20Goldies.pdf" TargetMode="External"/><Relationship Id="rId23" Type="http://schemas.openxmlformats.org/officeDocument/2006/relationships/hyperlink" Target="http://www.freedomforallseasons.org/GMAMaterial/2005-12-29%20GMA%20by%20Government%20Plain%20Wrong.pdf" TargetMode="External"/><Relationship Id="rId10" Type="http://schemas.openxmlformats.org/officeDocument/2006/relationships/hyperlink" Target="http://www.freedomforallseasons.org/GMAMaterial/2007-10-08%20Property%20owners%20prevail%20in%20Supreme%20Court%20-%20GMA%20does%20not%20require%20mandatory%20buffers.mht" TargetMode="External"/><Relationship Id="rId19" Type="http://schemas.openxmlformats.org/officeDocument/2006/relationships/hyperlink" Target="http://www.freedomforallseasons.org/GMAMaterial/2006-02-01%20%5bCapr-discussion%5d%20Excellent%20piece%20summarizing%20the%20GMA.htm" TargetMode="External"/><Relationship Id="rId4" Type="http://schemas.openxmlformats.org/officeDocument/2006/relationships/hyperlink" Target="http://www.freedomforallseasons.org/GMAMaterial/2009-01-16%20%5bproprights%5d%20FW_%20Support%20Clean%20Water%20and%20Shorelines%20Protections%20in%20Jefferson%20County.htm" TargetMode="External"/><Relationship Id="rId9" Type="http://schemas.openxmlformats.org/officeDocument/2006/relationships/hyperlink" Target="http://www.freedomforallseasons.org/GMAMaterial/2008-03-06%20%20Washington%20State%20GMA%20STAFF,%20WEBSITE%20&amp;%20TAKINGS%20PLAN%20-%20%20CTED%20Prepares%20to%20Release%20the%20Scope%20of%20Work%20for%20WAC%20Update%20Process.htm" TargetMode="External"/><Relationship Id="rId14" Type="http://schemas.openxmlformats.org/officeDocument/2006/relationships/hyperlink" Target="http://www.freedomforallseasons.org/GMAMaterial/2007-02-04%20Take%20a%20look%20at%20what%20GMA%20created.pdf" TargetMode="External"/><Relationship Id="rId22" Type="http://schemas.openxmlformats.org/officeDocument/2006/relationships/hyperlink" Target="http://www.freedomforallseasons.org/GMAMaterial/2006-01-18%20HB%202906%20Greater%20Accountabiliyt%20for%20GMA.pdf"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freedomforallseasons.org/RuralCleansing/2012-09-22%20See%20My%20Comment%20on%20Steve%20Tharinger's%20Facebook%20(while%20it%20lasts).htm" TargetMode="External"/><Relationship Id="rId13" Type="http://schemas.openxmlformats.org/officeDocument/2006/relationships/hyperlink" Target="http://www.freedomforallseasons.org/RuralCleansing/2012-07-11%20UN%20Unveils%20Agreement%20Detailing%20global%20Governance.mht" TargetMode="External"/><Relationship Id="rId3" Type="http://schemas.openxmlformats.org/officeDocument/2006/relationships/image" Target="../media/image34.png"/><Relationship Id="rId7" Type="http://schemas.openxmlformats.org/officeDocument/2006/relationships/hyperlink" Target="http://www.freedomforallseasons.org/RuralCleansing/2012-10-10%20Rejection%20of%20UN%20Agenda%2021%20Ramping%20Up%20Weekend%20Morning%20Buzz.mht" TargetMode="External"/><Relationship Id="rId12" Type="http://schemas.openxmlformats.org/officeDocument/2006/relationships/hyperlink" Target="http://www.freedomforallseasons.org/RuralCleansing/2012-07-11%20Agenda%2021,%20UN's%20Sustainability%20Measure%20Banned%20By%20New%20Hampshire%20House,%20Weighed%20By%20Senate.mht" TargetMode="External"/><Relationship Id="rId2" Type="http://schemas.openxmlformats.org/officeDocument/2006/relationships/hyperlink" Target="http://americanpolicy.org/files/ICLEI-list.pdf" TargetMode="External"/><Relationship Id="rId16" Type="http://schemas.openxmlformats.org/officeDocument/2006/relationships/hyperlink" Target="http://americanpolicy.org/wp-content/uploads/2013/01/Resolution-to-protect-PR.pdf" TargetMode="External"/><Relationship Id="rId1" Type="http://schemas.openxmlformats.org/officeDocument/2006/relationships/slideLayout" Target="../slideLayouts/slideLayout4.xml"/><Relationship Id="rId6" Type="http://schemas.openxmlformats.org/officeDocument/2006/relationships/hyperlink" Target="http://www.freedomforallseasons.org/RuralCleansing/2012-11-18%20Activist%20Post%20WA%20farmers%20block%20federal%20drones%20and%20Agenda%2021.mht" TargetMode="External"/><Relationship Id="rId11" Type="http://schemas.openxmlformats.org/officeDocument/2006/relationships/hyperlink" Target="http://www.freedomforallseasons.org/RuralCleansing/2012-08-29%20UrbanSurvival170Gallons.pdf" TargetMode="External"/><Relationship Id="rId5" Type="http://schemas.openxmlformats.org/officeDocument/2006/relationships/hyperlink" Target="http://www.freedomforallseasons.org/RuralCleansing/2012-11-19%20Late%20Post%20Opinion%20%20Misguided%20land-use%20regulations%20push%20middle%20class%20out%20of%20King%20County%20%20Seattle%20Times%20Newspaper.mht" TargetMode="External"/><Relationship Id="rId15" Type="http://schemas.openxmlformats.org/officeDocument/2006/relationships/hyperlink" Target="http://www.freedomforallseasons.org/RuralCleansing/2012-02-03%20IsUrbanPlanningCreeping%20Socialism.pdf" TargetMode="External"/><Relationship Id="rId10" Type="http://schemas.openxmlformats.org/officeDocument/2006/relationships/hyperlink" Target="http://www.freedomforallseasons.org/RuralCleansing/2012-08-29%20White%20House%20Executive%20Order%20On%20Rural%20Council.pdf" TargetMode="External"/><Relationship Id="rId4" Type="http://schemas.openxmlformats.org/officeDocument/2006/relationships/hyperlink" Target="http://www.freedomforallseasons.org/RuralCleansing/2012-12-23%20Alabama%20Protects%20Citizens%20From%20Agenda%2021%20Implementation%20-%20Investors_com.mht" TargetMode="External"/><Relationship Id="rId9" Type="http://schemas.openxmlformats.org/officeDocument/2006/relationships/hyperlink" Target="http://www.freedomforallseasons.org/RuralCleansing/2012-09-20%20Prison%20Planet_com%20&#187;%20U_N_%20Conquers%20Texas.mht" TargetMode="External"/><Relationship Id="rId14" Type="http://schemas.openxmlformats.org/officeDocument/2006/relationships/hyperlink" Target="http://www.freedomforallseasons.org/RuralCleansing/2012-06-12%20DeWeeseLetterAgenda21.pdf"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www.freedomforallseasons.org/CriticalAreaOrdinanceMythEmail/Primitive_ideas%20re.%20buffers.pdf"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escholarship.org/uc/item/02n4v17n" TargetMode="External"/><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freedomforallseasons.org/CriticalAreaOrdinanceMythEmail/SteveNeugebauersCAPRBanquetWorkshopCriticalAreasCoursePresentation2011Final.pdf" TargetMode="External"/><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hyperlink" Target="http://www.freedomforallseasons.org/CriticalAreaOrdinanceMythEmail/2012-01-15CAO101&amp;103SeminarNotes.pdf"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www.freedomforallseasons.org/FreedomFromFishMyths.dwt.asp" TargetMode="External"/><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Malthusian_catastrophe" TargetMode="External"/><Relationship Id="rId2" Type="http://schemas.openxmlformats.org/officeDocument/2006/relationships/hyperlink" Target="http://www.techlawjournal.com/courts/sbcvfcc/Default.htm"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hyperlink" Target="http://www.freedomforallseasons.org/FreedomFromFishMyths.dwt.asp" TargetMode="Externa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8" Type="http://schemas.openxmlformats.org/officeDocument/2006/relationships/hyperlink" Target="http://www.buchal.com/tgsh/chap7/Table%20of%20Contents.htm" TargetMode="External"/><Relationship Id="rId13" Type="http://schemas.openxmlformats.org/officeDocument/2006/relationships/hyperlink" Target="http://www.buchal.com/tgsh/chap7/c3fn-02.htm" TargetMode="External"/><Relationship Id="rId3" Type="http://schemas.openxmlformats.org/officeDocument/2006/relationships/hyperlink" Target="http://www.harpub.com/" TargetMode="External"/><Relationship Id="rId7" Type="http://schemas.openxmlformats.org/officeDocument/2006/relationships/hyperlink" Target="http://www.buchal.com/hoax.html" TargetMode="External"/><Relationship Id="rId12" Type="http://schemas.openxmlformats.org/officeDocument/2006/relationships/hyperlink" Target="http://www.buchal.com/tgsh/chap7/c3fn-01.htm" TargetMode="External"/><Relationship Id="rId17" Type="http://schemas.openxmlformats.org/officeDocument/2006/relationships/hyperlink" Target="http://www.freedomforallseasons.org/FreedomFromFishMyths.dwt.asp" TargetMode="External"/><Relationship Id="rId2" Type="http://schemas.openxmlformats.org/officeDocument/2006/relationships/hyperlink" Target="http://www.robertcrittenden.com/" TargetMode="External"/><Relationship Id="rId16" Type="http://schemas.openxmlformats.org/officeDocument/2006/relationships/hyperlink" Target="http://www.buchal.com/tgsh/chap7/c3fn-05.htm" TargetMode="External"/><Relationship Id="rId1" Type="http://schemas.openxmlformats.org/officeDocument/2006/relationships/slideLayout" Target="../slideLayouts/slideLayout4.xml"/><Relationship Id="rId6" Type="http://schemas.openxmlformats.org/officeDocument/2006/relationships/hyperlink" Target="http://science.calwater.ca.gov/pdf/workshops/SP_workshop_ocap_cv_j_lichatowich.pdf" TargetMode="External"/><Relationship Id="rId11" Type="http://schemas.openxmlformats.org/officeDocument/2006/relationships/hyperlink" Target="http://www.buchal.com/tgsh/chap7/c3fn.htm" TargetMode="External"/><Relationship Id="rId5" Type="http://schemas.openxmlformats.org/officeDocument/2006/relationships/hyperlink" Target="http://unjobs.org/authors/jim-lichatowich" TargetMode="External"/><Relationship Id="rId15" Type="http://schemas.openxmlformats.org/officeDocument/2006/relationships/hyperlink" Target="http://www.buchal.com/tgsh/chap7/c3fn-04.htm" TargetMode="External"/><Relationship Id="rId10" Type="http://schemas.openxmlformats.org/officeDocument/2006/relationships/hyperlink" Target="http://www.buchal.com/tgsh/chap7/c15fn-01.htm" TargetMode="External"/><Relationship Id="rId4" Type="http://schemas.openxmlformats.org/officeDocument/2006/relationships/hyperlink" Target="http://www.harpub.com/salmon_at_risk.htm" TargetMode="External"/><Relationship Id="rId9" Type="http://schemas.openxmlformats.org/officeDocument/2006/relationships/hyperlink" Target="http://www.buchal.com/tgsh/chap7/c15fn.htm" TargetMode="External"/><Relationship Id="rId14" Type="http://schemas.openxmlformats.org/officeDocument/2006/relationships/hyperlink" Target="http://www.buchal.com/tgsh/chap7/c3fn-03.ht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e360.yale.edu/feature/hatch-22_the_problem_with_the_pacific_salmon_resurgence/2335/" TargetMode="External"/><Relationship Id="rId2" Type="http://schemas.openxmlformats.org/officeDocument/2006/relationships/hyperlink" Target="http://channel.nationalgeographic.com/wild/stranger-than-nature/videos/explosion-of-salmon-population/embed/" TargetMode="External"/><Relationship Id="rId1" Type="http://schemas.openxmlformats.org/officeDocument/2006/relationships/slideLayout" Target="../slideLayouts/slideLayout4.xml"/><Relationship Id="rId4" Type="http://schemas.openxmlformats.org/officeDocument/2006/relationships/hyperlink" Target="http://www.nwfsc.noaa.gov/assets/25/3946_06162004_130044_tm56.pdf"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http://www.myfreedomfoundation.com/index.php/site/view/lopez_island_farm_calls_it_quits" TargetMode="External"/><Relationship Id="rId7" Type="http://schemas.openxmlformats.org/officeDocument/2006/relationships/hyperlink" Target="mailto:barlowbay@yahoo.com" TargetMode="External"/><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hyperlink" Target="tel:360-468-0533" TargetMode="External"/><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hyperlink" Target="http://www.freedomforallseasons.org/EmbattledPropertyOwnerStories.asp"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ncsu.edu/airworkshop/Posters-M.pdf" TargetMode="External"/><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freedomforallseasons.org/RuralCleansing/2012-08-31%20Tom%20DeWeese%20--%20The%20American%20Planning%20Association%20and%20Its%20Faulty%20Handbook.mht" TargetMode="External"/><Relationship Id="rId2" Type="http://schemas.openxmlformats.org/officeDocument/2006/relationships/hyperlink" Target="http://ti.org/antiplanner" TargetMode="External"/><Relationship Id="rId1" Type="http://schemas.openxmlformats.org/officeDocument/2006/relationships/slideLayout" Target="../slideLayouts/slideLayout4.xml"/><Relationship Id="rId6" Type="http://schemas.openxmlformats.org/officeDocument/2006/relationships/image" Target="../media/image57.gif"/><Relationship Id="rId5" Type="http://schemas.openxmlformats.org/officeDocument/2006/relationships/hyperlink" Target="http://www.freedom21.org/Newsletters/nl-102811-1.pdf" TargetMode="External"/><Relationship Id="rId4" Type="http://schemas.openxmlformats.org/officeDocument/2006/relationships/hyperlink" Target="http://deweesereport.com/category/66-marchapril-2012/"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www.freedomadvocates.org/articles/planning_-_smart_growth/what's_behind_%22the_vision%22_in_your_town?_20050215125/" TargetMode="External"/><Relationship Id="rId3" Type="http://schemas.openxmlformats.org/officeDocument/2006/relationships/hyperlink" Target="http://americanfreedomwatchradio.com/wp-content/uploads/downloads/2012/05/NACO-letter-to-editor.pdf" TargetMode="External"/><Relationship Id="rId7" Type="http://schemas.openxmlformats.org/officeDocument/2006/relationships/hyperlink" Target="http://www.naco.org/about/partners/Pages/AffiliatedAssociations.aspx" TargetMode="External"/><Relationship Id="rId2"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hyperlink" Target="http://www.naco.org/about/partners/Pages/StateAssociations.aspx" TargetMode="External"/><Relationship Id="rId5" Type="http://schemas.openxmlformats.org/officeDocument/2006/relationships/hyperlink" Target="http://www.naco.org/about/partners/Pages/Affiliates.aspx" TargetMode="External"/><Relationship Id="rId4" Type="http://schemas.openxmlformats.org/officeDocument/2006/relationships/hyperlink" Target="http://www.freshstart.ncat.org/articles/future.htm" TargetMode="External"/><Relationship Id="rId9" Type="http://schemas.openxmlformats.org/officeDocument/2006/relationships/hyperlink" Target="http://www.naco.org/legislation/policies/documents/american%20county%20platform%20and%20resolutions%20cover%20page%2011-12.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thomhartmann.com/blog/2012/11/spain-has-had-enough-bankster-assisted-suicide" TargetMode="External"/><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hcn.org/issues/44.2/fearful-of-Agenda-21-an-alleged-united-nations-plot-activists-derail-land-use-planning"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finance.townhall.com/columnists/politicalcalculations/2012/07/29/the_regulation_of_the_american_people/page/full/" TargetMode="External"/><Relationship Id="rId2" Type="http://schemas.openxmlformats.org/officeDocument/2006/relationships/hyperlink" Target="http://www.psrc.org/about/boards/gmpb" TargetMode="Externa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3" Type="http://schemas.openxmlformats.org/officeDocument/2006/relationships/hyperlink" Target="http://www.whatcomexcavator.org/3/post/2012/10/capr-files-legal-action-in-san-juan-superior-court.html" TargetMode="External"/><Relationship Id="rId2" Type="http://schemas.openxmlformats.org/officeDocument/2006/relationships/hyperlink" Target="http://www.islandguardian.com/archives/00004585.html" TargetMode="External"/><Relationship Id="rId1" Type="http://schemas.openxmlformats.org/officeDocument/2006/relationships/slideLayout" Target="../slideLayouts/slideLayout6.xml"/><Relationship Id="rId4" Type="http://schemas.openxmlformats.org/officeDocument/2006/relationships/image" Target="../media/image63.gif"/></Relationships>
</file>

<file path=ppt/slides/_rels/slide53.xml.rels><?xml version="1.0" encoding="UTF-8" standalone="yes"?>
<Relationships xmlns="http://schemas.openxmlformats.org/package/2006/relationships"><Relationship Id="rId3" Type="http://schemas.openxmlformats.org/officeDocument/2006/relationships/hyperlink" Target="http://mjperry.blogspot.com/2007/09/999-of-all-species-have-gone-extinct.html" TargetMode="External"/><Relationship Id="rId2" Type="http://schemas.openxmlformats.org/officeDocument/2006/relationships/hyperlink" Target="http://www.freedomforallseasons.org/EndangeredSpeciesTakings/Mass%20Extinction%20The%20Big%20Ones.pdf" TargetMode="External"/><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hyperlink" Target="http://www.freedomforallseasons.org/FreedomFromEndangeredSpeciesMythomania.asp"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news.investors.com/ibd-editorials/060712-614173-alabama-fights-un-agenda-21-land-grab.htm" TargetMode="External"/><Relationship Id="rId2" Type="http://schemas.openxmlformats.org/officeDocument/2006/relationships/hyperlink" Target="http://www.freedomforallseasons.org/FreedomFromEndangeredSpeciesMythomania.asp" TargetMode="External"/><Relationship Id="rId1" Type="http://schemas.openxmlformats.org/officeDocument/2006/relationships/slideLayout" Target="../slideLayouts/slideLayout4.xml"/><Relationship Id="rId6" Type="http://schemas.openxmlformats.org/officeDocument/2006/relationships/hyperlink" Target="http://www.fishingbuddy.com/the_grouse_and_partridge_hunting_category/?app_task=Photos&amp;app_p=2" TargetMode="External"/><Relationship Id="rId5" Type="http://schemas.openxmlformats.org/officeDocument/2006/relationships/image" Target="../media/image66.jpeg"/><Relationship Id="rId4" Type="http://schemas.openxmlformats.org/officeDocument/2006/relationships/hyperlink" Target="http://www.freedomforallseasons.org/EndangeredSpeciesTakings/2012-12-18%2011%20Western%20States%20Fight%20The%20New%20Spotted%20Owl.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wired.com/wiredscience/2012/09/introducing-the-half-life-of-facts/" TargetMode="External"/><Relationship Id="rId2" Type="http://schemas.openxmlformats.org/officeDocument/2006/relationships/hyperlink" Target="https://en.wikipedia.org/wiki/Scientific_method" TargetMode="External"/><Relationship Id="rId1" Type="http://schemas.openxmlformats.org/officeDocument/2006/relationships/slideLayout" Target="../slideLayouts/slideLayout4.xml"/><Relationship Id="rId5" Type="http://schemas.openxmlformats.org/officeDocument/2006/relationships/hyperlink" Target="https://www.youtube.com/watch?v=eA86dYxrg4Q" TargetMode="External"/><Relationship Id="rId4"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hyperlink" Target="http://www.freedomforallseasons.org/EnvironmentalExtremismTakings/2012-12-13%20Living%20on%20Earth%20Nature%20Healing%20Itself.mht" TargetMode="External"/><Relationship Id="rId2" Type="http://schemas.openxmlformats.org/officeDocument/2006/relationships/hyperlink" Target="http://www.freedomforallseasons.org/EnvironmentalExtremismTakings/2012-12-13%20Letting%20nature%20heal%20itself%20by%20Jiang%20Gaoming%20China%20Dialogue.pdf" TargetMode="External"/><Relationship Id="rId1" Type="http://schemas.openxmlformats.org/officeDocument/2006/relationships/slideLayout" Target="../slideLayouts/slideLayout4.xml"/><Relationship Id="rId5" Type="http://schemas.openxmlformats.org/officeDocument/2006/relationships/image" Target="../media/image68.jpeg"/><Relationship Id="rId4" Type="http://schemas.openxmlformats.org/officeDocument/2006/relationships/hyperlink" Target="http://www.freedomforallseasons.org/EnvironmentalExtremismTakings/2012-12-13%20Natural%20healing.mht"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crtf.org/waconst.html" TargetMode="External"/><Relationship Id="rId7" Type="http://schemas.openxmlformats.org/officeDocument/2006/relationships/hyperlink" Target="http://www.freedomforallseasons.org/DefactoGovernment/TheLaw/Larcency%20Defined.pdf" TargetMode="External"/><Relationship Id="rId2" Type="http://schemas.openxmlformats.org/officeDocument/2006/relationships/hyperlink" Target="http://www.freedomforallseasons.org/FreedomFromTheStateofWashingtonCONstitutionThatNeverWas.asp" TargetMode="External"/><Relationship Id="rId1" Type="http://schemas.openxmlformats.org/officeDocument/2006/relationships/slideLayout" Target="../slideLayouts/slideLayout7.xml"/><Relationship Id="rId6" Type="http://schemas.openxmlformats.org/officeDocument/2006/relationships/hyperlink" Target="http://www.freedomforallseasons.org/FreedomToOwnLandWithAllodialRights.dwt.asp" TargetMode="External"/><Relationship Id="rId5" Type="http://schemas.openxmlformats.org/officeDocument/2006/relationships/hyperlink" Target="http://www.freedomforallseasons.org/AllodialLandPatentReports/The%20Beginning%20Of%20The%20Lie.pdf" TargetMode="External"/><Relationship Id="rId4" Type="http://schemas.openxmlformats.org/officeDocument/2006/relationships/hyperlink" Target="http://www.freedomforallseasons.org/AllodialLandPatentReports/2011-06-12%20Mortmain%20%20Dead%20Hand%20CATHOLIC%20ENCYCLOPEDIA.mht"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capturedakota.com/users/justimaginebyjudy" TargetMode="External"/><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www.goodneighborlaw.com/" TargetMode="External"/><Relationship Id="rId2" Type="http://schemas.openxmlformats.org/officeDocument/2006/relationships/image" Target="../media/image70.gif"/><Relationship Id="rId1" Type="http://schemas.openxmlformats.org/officeDocument/2006/relationships/slideLayout" Target="../slideLayouts/slideLayout4.xml"/><Relationship Id="rId4" Type="http://schemas.openxmlformats.org/officeDocument/2006/relationships/hyperlink" Target="http://www.landandwaterusa.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www.historylink.org/index.cfm?DisplayPage=output.cfm&amp;file_id=1738" TargetMode="External"/><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www.seattle.gov/util/myservices/water/watersytemprojects/morselakepumpplant/projectbackground/" TargetMode="External"/><Relationship Id="rId2" Type="http://schemas.openxmlformats.org/officeDocument/2006/relationships/image" Target="../media/image74.jpeg"/><Relationship Id="rId1" Type="http://schemas.openxmlformats.org/officeDocument/2006/relationships/slideLayout" Target="../slideLayouts/slideLayout4.xml"/><Relationship Id="rId6" Type="http://schemas.openxmlformats.org/officeDocument/2006/relationships/hyperlink" Target="http://chicagostories.org/fresh-coast/" TargetMode="External"/><Relationship Id="rId5" Type="http://schemas.openxmlformats.org/officeDocument/2006/relationships/hyperlink" Target="http://www.cleantechblog.com/2012/04/low-cost-desalination-call-off-the-hunt-we-are-there.html" TargetMode="External"/><Relationship Id="rId4" Type="http://schemas.openxmlformats.org/officeDocument/2006/relationships/hyperlink" Target="http://www.cedarriver.org/the-watershed/municipal/cultural-heritage"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seattlepi.com/local/article/Residents-win-2-5M-settlement-after-blaming-1306682.php?source=mypi" TargetMode="External"/><Relationship Id="rId2" Type="http://schemas.openxmlformats.org/officeDocument/2006/relationships/image" Target="../media/image75.png"/><Relationship Id="rId1" Type="http://schemas.openxmlformats.org/officeDocument/2006/relationships/slideLayout" Target="../slideLayouts/slideLayout4.xml"/><Relationship Id="rId5" Type="http://schemas.openxmlformats.org/officeDocument/2006/relationships/image" Target="../media/image76.png"/><Relationship Id="rId4" Type="http://schemas.openxmlformats.org/officeDocument/2006/relationships/hyperlink" Target="http://takingliberty.us/"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image" Target="../media/image77.jpeg"/><Relationship Id="rId1" Type="http://schemas.openxmlformats.org/officeDocument/2006/relationships/slideLayout" Target="../slideLayouts/slideLayout4.xml"/><Relationship Id="rId5" Type="http://schemas.openxmlformats.org/officeDocument/2006/relationships/image" Target="../media/image79.png"/><Relationship Id="rId4" Type="http://schemas.openxmlformats.org/officeDocument/2006/relationships/image" Target="../media/image62.png"/></Relationships>
</file>

<file path=ppt/slides/_rels/slide6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http://online.wsj.com/article/SB10001424052970203518404577094861497383678.html" TargetMode="External"/><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4.xml"/><Relationship Id="rId4" Type="http://schemas.openxmlformats.org/officeDocument/2006/relationships/hyperlink" Target="http://www.activistpost.com/2012/11/you-are-solution-youve-been-looking-for.html" TargetMode="External"/></Relationships>
</file>

<file path=ppt/slides/_rels/slide74.xml.rels><?xml version="1.0" encoding="UTF-8" standalone="yes"?>
<Relationships xmlns="http://schemas.openxmlformats.org/package/2006/relationships"><Relationship Id="rId2" Type="http://schemas.openxmlformats.org/officeDocument/2006/relationships/hyperlink" Target="http://www.municode.com/" TargetMode="Externa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8" Type="http://schemas.openxmlformats.org/officeDocument/2006/relationships/hyperlink" Target="http://www.freedomforallseasons.org/EmbattledPropertyOwnerStories/2010-07-08%20State%20Reviews%20Local%20Property%20Comments%202.mht" TargetMode="External"/><Relationship Id="rId3" Type="http://schemas.openxmlformats.org/officeDocument/2006/relationships/hyperlink" Target="http://www.freedomforallseasons.org/GMAMaterial/2009-01-18%20OSF%20ALERT!%20&#8211;%20Shoreline%20Master%20Program.htm" TargetMode="External"/><Relationship Id="rId7" Type="http://schemas.openxmlformats.org/officeDocument/2006/relationships/hyperlink" Target="http://www.freedomforallseasons.org/EmbattledPropertyOwnerStories/2010-07-08%20State%20Review%20of%20Local%20Property%20Comments%201.mht" TargetMode="External"/><Relationship Id="rId12" Type="http://schemas.openxmlformats.org/officeDocument/2006/relationships/image" Target="../media/image89.png"/><Relationship Id="rId2" Type="http://schemas.openxmlformats.org/officeDocument/2006/relationships/hyperlink" Target="http://www.freedomforallseasons.org/GMAMaterial/2012-11-18%20Late%20Post%20Jefferson%20Cty%20Public%20Participation%20Strateg.pdf" TargetMode="External"/><Relationship Id="rId1" Type="http://schemas.openxmlformats.org/officeDocument/2006/relationships/slideLayout" Target="../slideLayouts/slideLayout4.xml"/><Relationship Id="rId6" Type="http://schemas.openxmlformats.org/officeDocument/2006/relationships/hyperlink" Target="http://www.freedomforallseasons.org/GMAMaterial/2011-02-06%20Late%20Post%209-27-10%20SMA%20and%20Public%20Access.pdf" TargetMode="External"/><Relationship Id="rId11" Type="http://schemas.openxmlformats.org/officeDocument/2006/relationships/hyperlink" Target="http://www.freedomforallseasons.org/EmbattledPropertyOwnerStories/2010-07-08%20State%20Reviews%20Local%20Property%20-%20Comments%205.mht" TargetMode="External"/><Relationship Id="rId5" Type="http://schemas.openxmlformats.org/officeDocument/2006/relationships/hyperlink" Target="http://www.freedomforallseasons.org/GMAMaterial/2009-01-16%20%5bproprights%5d%20FW_%20Support%20Clean%20Water%20and%20Shorelines%20Protections%20in%20Jefferson%20County.htm" TargetMode="External"/><Relationship Id="rId10" Type="http://schemas.openxmlformats.org/officeDocument/2006/relationships/hyperlink" Target="http://www.freedomforallseasons.org/EmbattledPropertyOwnerStories/2010-07-08%20State%20Reviews%20Local%20Property%20-%20Comments%204.mht" TargetMode="External"/><Relationship Id="rId4" Type="http://schemas.openxmlformats.org/officeDocument/2006/relationships/hyperlink" Target="http://www.freedomforallseasons.org/GMAMaterial/2009-01-16%20PLANNING%20COMMISSION%20CONTACT%20for%20SHORELINE%20MGMT_%20COMMENTS.htm" TargetMode="External"/><Relationship Id="rId9" Type="http://schemas.openxmlformats.org/officeDocument/2006/relationships/hyperlink" Target="http://www.freedomforallseasons.org/EmbattledPropertyOwnerStories/2010-07-08%20State%20Review%20of%20Local%20Property%20Comments%203.mht"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ciencenetlinks.com/lessons/bias-sampling/" TargetMode="External"/><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92.jpeg"/><Relationship Id="rId7" Type="http://schemas.openxmlformats.org/officeDocument/2006/relationships/hyperlink" Target="http://articles.washingtonpost.com/2012-08-04/news/35490355_1_pearce-saudi-arabia-village" TargetMode="External"/><Relationship Id="rId2" Type="http://schemas.openxmlformats.org/officeDocument/2006/relationships/image" Target="../media/image91.jpeg"/><Relationship Id="rId1" Type="http://schemas.openxmlformats.org/officeDocument/2006/relationships/slideLayout" Target="../slideLayouts/slideLayout4.xml"/><Relationship Id="rId6" Type="http://schemas.openxmlformats.org/officeDocument/2006/relationships/hyperlink" Target="http://www.guardian.co.uk/world/2012/may/20/land-grab-ethiopia-saudi-agribusiness" TargetMode="External"/><Relationship Id="rId5" Type="http://schemas.openxmlformats.org/officeDocument/2006/relationships/hyperlink" Target="http://jayisgames.com/archives/2011/06/landgrabbers.php" TargetMode="External"/><Relationship Id="rId4" Type="http://schemas.openxmlformats.org/officeDocument/2006/relationships/hyperlink" Target="http://jayisgames.com/tag/strategy"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www.amazon.com/Science-Based-Risk-Assessment-Superfund-Puzzle/dp/0964746301" TargetMode="External"/><Relationship Id="rId13" Type="http://schemas.openxmlformats.org/officeDocument/2006/relationships/hyperlink" Target="http://junkscience.com/author/greenhellblog/" TargetMode="External"/><Relationship Id="rId3" Type="http://schemas.openxmlformats.org/officeDocument/2006/relationships/image" Target="../media/image93.jpeg"/><Relationship Id="rId7" Type="http://schemas.openxmlformats.org/officeDocument/2006/relationships/hyperlink" Target="http://www.amazon.com/Science-Without-Sense-Steven-Milloy/dp/1882577345" TargetMode="External"/><Relationship Id="rId12" Type="http://schemas.openxmlformats.org/officeDocument/2006/relationships/hyperlink" Target="http://junkscience.com/about/" TargetMode="External"/><Relationship Id="rId2" Type="http://schemas.openxmlformats.org/officeDocument/2006/relationships/hyperlink" Target="http://junksciencecom.files.wordpress.com/2011/04/stevemilloyjunkscience.jpg" TargetMode="External"/><Relationship Id="rId1" Type="http://schemas.openxmlformats.org/officeDocument/2006/relationships/slideLayout" Target="../slideLayouts/slideLayout6.xml"/><Relationship Id="rId6" Type="http://schemas.openxmlformats.org/officeDocument/2006/relationships/hyperlink" Target="http://www.amazon.com/Silencing-Science-Steven-Milloy/dp/1882577728" TargetMode="External"/><Relationship Id="rId11" Type="http://schemas.openxmlformats.org/officeDocument/2006/relationships/hyperlink" Target="http://www.sciencemag.org/content/280/5361/171.3.full?sid=55370dc4-3029-48de-99f8-c62976d7aeb5" TargetMode="External"/><Relationship Id="rId5" Type="http://schemas.openxmlformats.org/officeDocument/2006/relationships/hyperlink" Target="http://www.amazon.com/Junk-Science-Judo-Self-Defense-against/dp/1930865120/" TargetMode="External"/><Relationship Id="rId10" Type="http://schemas.openxmlformats.org/officeDocument/2006/relationships/hyperlink" Target="http://junksciencecom.files.wordpress.com/2011/03/popularscienceaugust1998js.jpg" TargetMode="External"/><Relationship Id="rId4" Type="http://schemas.openxmlformats.org/officeDocument/2006/relationships/hyperlink" Target="http://www.amazon.com/Green-Hell-Environmentalists-Plan-Ruin/dp/1596985852" TargetMode="External"/><Relationship Id="rId9" Type="http://schemas.openxmlformats.org/officeDocument/2006/relationships/hyperlink" Target="http://junksciencecom.files.wordpress.com/2011/03/yahoohealthmostpopularjan2001js.pdf" TargetMode="External"/></Relationships>
</file>

<file path=ppt/slides/_rels/slide79.xml.rels><?xml version="1.0" encoding="UTF-8" standalone="yes"?>
<Relationships xmlns="http://schemas.openxmlformats.org/package/2006/relationships"><Relationship Id="rId2" Type="http://schemas.openxmlformats.org/officeDocument/2006/relationships/hyperlink" Target="mailto:dan@hcseg.or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unesco.org/pv_obj_cache/pv_obj_id_08FF760D7B48531828598628142D6FAA01590000/filename/brs.pdf" TargetMode="External"/><Relationship Id="rId2" Type="http://schemas.openxmlformats.org/officeDocument/2006/relationships/hyperlink" Target="http://whc.unesco.org/en/events/473/" TargetMode="External"/><Relationship Id="rId1" Type="http://schemas.openxmlformats.org/officeDocument/2006/relationships/slideLayout" Target="../slideLayouts/slideLayout4.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80.xml.rels><?xml version="1.0" encoding="UTF-8" standalone="yes"?>
<Relationships xmlns="http://schemas.openxmlformats.org/package/2006/relationships"><Relationship Id="rId2" Type="http://schemas.openxmlformats.org/officeDocument/2006/relationships/hyperlink" Target="http://wi.water.usgs.gov/pubs/wrir-02-4130/wrir-02-4130.pdf" TargetMode="Externa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8" Type="http://schemas.openxmlformats.org/officeDocument/2006/relationships/hyperlink" Target="http://www.freedomforallseasons.org/RuralCleansing/2011-10-10%20Florida%20Repeals%20Smart%20Growth%20Law.pdf" TargetMode="External"/><Relationship Id="rId13" Type="http://schemas.openxmlformats.org/officeDocument/2006/relationships/hyperlink" Target="http://www.freedomforallseasons.org/GMAMaterial/2011-01-18%20Capr%20Announce%20Public%20hearing%20for%20GMA%20Opt%20Out%20HB%201094.pdf" TargetMode="External"/><Relationship Id="rId18" Type="http://schemas.openxmlformats.org/officeDocument/2006/relationships/hyperlink" Target="http://www.freedomforallseasons.org/GMAMaterial/2010-07-18%20New%20Article%20on%20the%20GMA,%20CAPR%20v.%20Sims%20and%20takings%20law.mht" TargetMode="External"/><Relationship Id="rId26" Type="http://schemas.openxmlformats.org/officeDocument/2006/relationships/hyperlink" Target="http://www.freedomforallseasons.org/GMAMaterial/2008-08-14%20%5bproprights%5d%20(Thurston)%20County%20wins%20growth%20ruling%20in%20state%20Supreme%20Court.htm" TargetMode="External"/><Relationship Id="rId39" Type="http://schemas.openxmlformats.org/officeDocument/2006/relationships/hyperlink" Target="http://www.freedomforallseasons.org/GMAMaterial/2006-01-19%20HB%202906%20Greater%20GMA%20Board%20Accountability.pdf" TargetMode="External"/><Relationship Id="rId3" Type="http://schemas.openxmlformats.org/officeDocument/2006/relationships/hyperlink" Target="http://www.freedomforallseasons.org/RuralCleansing/2012-11-19%20Late%20Post%20Opinion%20%20Misguided%20land-use%20regulations%20push%20middle%20class%20out%20of%20King%20County%20%20Seattle%20Times%20Newspaper.mht" TargetMode="External"/><Relationship Id="rId21" Type="http://schemas.openxmlformats.org/officeDocument/2006/relationships/hyperlink" Target="http://www.freedomforallseasons.org/GMAMaterial/2009-01-24%20Washington%20State%20House%20Bill%201490%20-%202009%20Legisative%20session.htm" TargetMode="External"/><Relationship Id="rId34" Type="http://schemas.openxmlformats.org/officeDocument/2006/relationships/hyperlink" Target="http://www.freedomforallseasons.org/GMAMaterial/2007-02-04%20Oldies%20and%20Goldies.pdf" TargetMode="External"/><Relationship Id="rId42" Type="http://schemas.openxmlformats.org/officeDocument/2006/relationships/hyperlink" Target="http://www.freedomforallseasons.org/GMAMaterial/2005-12-29%20GMA%20by%20Government%20Plain%20Wrong.pdf" TargetMode="External"/><Relationship Id="rId7" Type="http://schemas.openxmlformats.org/officeDocument/2006/relationships/hyperlink" Target="http://www.freedomforallseasons.org/RuralCleansing/2011-10-21%20White%20House%20Exec%20Order%20on%20Rural%20Council%20-%20Agenda%2021%20Sustainable%20Deaath.pdf" TargetMode="External"/><Relationship Id="rId12" Type="http://schemas.openxmlformats.org/officeDocument/2006/relationships/hyperlink" Target="http://www.freedomforallseasons.org/GMAMaterial/2011-02-06%20Late%20Post%2011-15-04%20Unwritten%20Rules%20and%20Unfinished%20Business%20Perkins%20Coie.pdf" TargetMode="External"/><Relationship Id="rId17" Type="http://schemas.openxmlformats.org/officeDocument/2006/relationships/hyperlink" Target="http://www.freedomforallseasons.org/GMAMaterial/2010-10-29%20Smart%20GrowthNGO%20Benefactos%20UrbanTrans.pdf" TargetMode="External"/><Relationship Id="rId25" Type="http://schemas.openxmlformats.org/officeDocument/2006/relationships/hyperlink" Target="http://www.freedomforallseasons.org/GMAMaterial/2008-11-30%20Central%20PS%20Growth%20Planning%20Hearings%20Board.htm" TargetMode="External"/><Relationship Id="rId33" Type="http://schemas.openxmlformats.org/officeDocument/2006/relationships/hyperlink" Target="http://www.freedomforallseasons.org/GMAMaterial/2007-02-04%20Take%20a%20look%20at%20what%20GMA%20created.pdf" TargetMode="External"/><Relationship Id="rId38" Type="http://schemas.openxmlformats.org/officeDocument/2006/relationships/hyperlink" Target="http://www.freedomforallseasons.org/GMAMaterial/2006-02-01%20%5bCapr-discussion%5d%20Excellent%20piece%20summarizing%20the%20GMA.htm" TargetMode="External"/><Relationship Id="rId46" Type="http://schemas.openxmlformats.org/officeDocument/2006/relationships/hyperlink" Target="http://www.freedomforallseasons.org/GMAMaterial/The%20Seven%20Lies%20of%20Zoning%20-%20TLP.mht" TargetMode="External"/><Relationship Id="rId2" Type="http://schemas.openxmlformats.org/officeDocument/2006/relationships/hyperlink" Target="http://www.freedomforallseasons.org/GMAMaterial/2012-11-19%20Kitsap%20Alliance%20-%20A%20Property%20Rights%20Disussion%20Paper.pdf" TargetMode="External"/><Relationship Id="rId16" Type="http://schemas.openxmlformats.org/officeDocument/2006/relationships/hyperlink" Target="http://www.freedomforallseasons.org/GMAMaterial/2010-11-1%20%20Washington%20case%20law%20shows%20that%20this%20test%20of%20causation%20is%20morphing%20into%20a%20less%20scrutinizing%20means-end%20test%20of%20rationality..pdf" TargetMode="External"/><Relationship Id="rId20" Type="http://schemas.openxmlformats.org/officeDocument/2006/relationships/hyperlink" Target="http://www.freedomforallseasons.org/GMAMaterial/2009-03-13%20%5bproprights%5d%20FW_%20House%20lets%20GMA_SMA%20bill%20die.htm" TargetMode="External"/><Relationship Id="rId29" Type="http://schemas.openxmlformats.org/officeDocument/2006/relationships/hyperlink" Target="http://www.freedomforallseasons.org/GMAMaterial/2007-10-08%20Property%20owners%20prevail%20in%20Supreme%20Court%20-%20GMA%20does%20not%20require%20mandatory%20buffers.mht" TargetMode="External"/><Relationship Id="rId41" Type="http://schemas.openxmlformats.org/officeDocument/2006/relationships/hyperlink" Target="http://www.freedomforallseasons.org/GMAMaterial/2006-01-18%20HB%202906%20Greater%20Accountabiliyt%20for%20GMA.pdf" TargetMode="External"/><Relationship Id="rId1" Type="http://schemas.openxmlformats.org/officeDocument/2006/relationships/slideLayout" Target="../slideLayouts/slideLayout4.xml"/><Relationship Id="rId6" Type="http://schemas.openxmlformats.org/officeDocument/2006/relationships/hyperlink" Target="http://www.freedomforallseasons.org/GMAMaterial/2012-01-21%20Voluntary_Stewardship_Program_Letter.pdf" TargetMode="External"/><Relationship Id="rId11" Type="http://schemas.openxmlformats.org/officeDocument/2006/relationships/hyperlink" Target="http://www.freedomforallseasons.org/GMAMaterial/2011-02-21%20Your%20Hometown%20&amp;%20the%20United%20Nations%20Agenda%2021.pdf" TargetMode="External"/><Relationship Id="rId24" Type="http://schemas.openxmlformats.org/officeDocument/2006/relationships/hyperlink" Target="http://www.freedomforallseasons.org/GMAMaterial/2008-11-30%20International%20Council%20for%20Local%20Environmental%20Initiatives%20-%20Know%20your%20enemy.htm" TargetMode="External"/><Relationship Id="rId32" Type="http://schemas.openxmlformats.org/officeDocument/2006/relationships/hyperlink" Target="http://www.freedomforallseasons.org/GMAMaterial/2007-03-16%20Government%20Eating%20The%20Master's%20hand.pdf" TargetMode="External"/><Relationship Id="rId37" Type="http://schemas.openxmlformats.org/officeDocument/2006/relationships/hyperlink" Target="http://www.freedomforallseasons.org/GMAMaterial/2007-01-17%20%20%5bproprights%5d%20CONSERVATION%20FUTURES.htm" TargetMode="External"/><Relationship Id="rId40" Type="http://schemas.openxmlformats.org/officeDocument/2006/relationships/hyperlink" Target="http://www.freedomforallseasons.org/GMAMaterial/2006-01-18%20HB%203016%20Senate%20Confirmation%20GMA.pdf" TargetMode="External"/><Relationship Id="rId45" Type="http://schemas.openxmlformats.org/officeDocument/2006/relationships/hyperlink" Target="http://www.freedomforallseasons.org/GMAMaterial/GMA%201%20&amp;%202.pdf" TargetMode="External"/><Relationship Id="rId5" Type="http://schemas.openxmlformats.org/officeDocument/2006/relationships/hyperlink" Target="http://www.freedomforallseasons.org/GMAMaterial/2012-02-02%20GMA%20Fact%20Sheet%20Goals%20-4%207-25-11.pdf" TargetMode="External"/><Relationship Id="rId15" Type="http://schemas.openxmlformats.org/officeDocument/2006/relationships/hyperlink" Target="http://www.freedomforallseasons.org/GMAMaterial/2011-01-15%20Can%20America%20Survive%20Its%20Large%20Cities%20by%20Ron%20Ewart.pdf" TargetMode="External"/><Relationship Id="rId23" Type="http://schemas.openxmlformats.org/officeDocument/2006/relationships/hyperlink" Target="http://www.freedomforallseasons.org/GMAMaterial/2009-01-16%20%5bproprights%5d%20Legislative%20goodies%20of%20the%20day.htm" TargetMode="External"/><Relationship Id="rId28" Type="http://schemas.openxmlformats.org/officeDocument/2006/relationships/hyperlink" Target="http://www.freedomforallseasons.org/GMAMaterial/2008-03-06%20%20Washington%20State%20GMA%20STAFF,%20WEBSITE%20&amp;%20TAKINGS%20PLAN%20-%20%20CTED%20Prepares%20to%20Release%20the%20Scope%20of%20Work%20for%20WAC%20Update%20Process.htm" TargetMode="External"/><Relationship Id="rId36" Type="http://schemas.openxmlformats.org/officeDocument/2006/relationships/hyperlink" Target="http://www.freedomforallseasons.org/RuralCleansing/2007-01-17%20How%20Freedom%20Becomes%20Blighted%20in%20the%20City.xps" TargetMode="External"/><Relationship Id="rId10" Type="http://schemas.openxmlformats.org/officeDocument/2006/relationships/hyperlink" Target="http://www.freedomforallseasons.org/GMAMaterial/2011-07-25%20Fact%20Sheet%20-4%20GMA%20Goals-%207-25-11Frank%20Penwell.pdf" TargetMode="External"/><Relationship Id="rId19" Type="http://schemas.openxmlformats.org/officeDocument/2006/relationships/hyperlink" Target="20http:/www.gmhb.wa.gov/Home_CPSB.aspx" TargetMode="External"/><Relationship Id="rId31" Type="http://schemas.openxmlformats.org/officeDocument/2006/relationships/hyperlink" Target="http://www.freedomforallseasons.org/GMAMaterial/2007-06-10%20The%20Road%20to%20Serfdom.pdf" TargetMode="External"/><Relationship Id="rId44" Type="http://schemas.openxmlformats.org/officeDocument/2006/relationships/hyperlink" Target="http://www.freedomforallseasons.org/GMAMaterial/2002-12-17%20Property%20Rights%20and%20the%20Growth%20Mgmt%20Act.pdf" TargetMode="External"/><Relationship Id="rId4" Type="http://schemas.openxmlformats.org/officeDocument/2006/relationships/hyperlink" Target="http://www.freedomforallseasons.org/GMAMaterial/2012-11-18%20Late%20Post%20Jefferson%20Cty%20Public%20Participation%20Strateg.pdf" TargetMode="External"/><Relationship Id="rId9" Type="http://schemas.openxmlformats.org/officeDocument/2006/relationships/hyperlink" Target="http://www.freedomforallseasons.org/GMAMaterial/2011-09-19%20CAPR%20San%20Juan%20County%20WA%20Letter%20by%20Frank%20Penwell%20To%20San%20Juan%20Planning%20Commission.pdf" TargetMode="External"/><Relationship Id="rId14" Type="http://schemas.openxmlformats.org/officeDocument/2006/relationships/hyperlink" Target="http://www.freedomforallseasons.org/GMAMaterial/GMAFLAWS3%20%20Ron%20Ewart.pdf" TargetMode="External"/><Relationship Id="rId22" Type="http://schemas.openxmlformats.org/officeDocument/2006/relationships/hyperlink" Target="http://www.freedomforallseasons.org/GMAMaterial/2009-01-18%20WA%20State%20GMA%20Staff,%20Website%20&amp;%20Takings%20Plan.pdf" TargetMode="External"/><Relationship Id="rId27" Type="http://schemas.openxmlformats.org/officeDocument/2006/relationships/hyperlink" Target="http://www.freedomforallseasons.org/GMAMaterial/2008-03-08%20Subversion%20of%20the%20Intent%20and%20Clear%20Language%20of%20ESHB%201933.pdf" TargetMode="External"/><Relationship Id="rId30" Type="http://schemas.openxmlformats.org/officeDocument/2006/relationships/hyperlink" Target="http://www.freedomforallseasons.org/GMAMaterial/2007-07-27%20The%20Hidden%20Cost%20of%20Planning.pdf" TargetMode="External"/><Relationship Id="rId35" Type="http://schemas.openxmlformats.org/officeDocument/2006/relationships/hyperlink" Target="http://www.freedomforallseasons.org/GMAMaterial/2007-02-04%20Brave%20Old%20World.htm" TargetMode="External"/><Relationship Id="rId43" Type="http://schemas.openxmlformats.org/officeDocument/2006/relationships/hyperlink" Target="http://www.freedomforallseasons.org/GMAMaterial/2005-11-20%20%20No%20Value%20seen%20in%20free%20habitat%20plan.pdf"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www.freedomforallseasons.org/ConstitutionThatNeverWasNew.asp" TargetMode="External"/><Relationship Id="rId13" Type="http://schemas.openxmlformats.org/officeDocument/2006/relationships/hyperlink" Target="http://www.freedomforallseasons.org/FreedomFromEndangeredSpeciesMythomania.asp" TargetMode="External"/><Relationship Id="rId18" Type="http://schemas.openxmlformats.org/officeDocument/2006/relationships/hyperlink" Target="http://www.freedomforallseasons.org/FreedomFromManCausedGlobalWarmingMyths.dwt.asp" TargetMode="External"/><Relationship Id="rId26" Type="http://schemas.openxmlformats.org/officeDocument/2006/relationships/hyperlink" Target="http://www.freedomforallseasons.org/FreedomFromUnFederalUnReserveNew.dwt.asp" TargetMode="External"/><Relationship Id="rId3" Type="http://schemas.openxmlformats.org/officeDocument/2006/relationships/hyperlink" Target="http://www.freedomforallseasons.org/MissionStatementNew.asp" TargetMode="External"/><Relationship Id="rId21" Type="http://schemas.openxmlformats.org/officeDocument/2006/relationships/hyperlink" Target="http://www.freedomforallseasons.org/FreedomFromTheStateofWashingtonCONstitutionThatNeverWas.asp" TargetMode="External"/><Relationship Id="rId34" Type="http://schemas.openxmlformats.org/officeDocument/2006/relationships/hyperlink" Target="http://www.freedomforallseasons.org/FreedomFromMediaMonopolyLies.html" TargetMode="External"/><Relationship Id="rId7" Type="http://schemas.openxmlformats.org/officeDocument/2006/relationships/hyperlink" Target="http://www.freedomforallseasons.org/CommonLaw.dwt.asp" TargetMode="External"/><Relationship Id="rId12" Type="http://schemas.openxmlformats.org/officeDocument/2006/relationships/hyperlink" Target="http://www.freedomforallseasons.org/FreedomFromFishMyths.dwt.asp" TargetMode="External"/><Relationship Id="rId17" Type="http://schemas.openxmlformats.org/officeDocument/2006/relationships/hyperlink" Target="http://www.freedomforallseasons.org/Obamanations.dwt.asp" TargetMode="External"/><Relationship Id="rId25" Type="http://schemas.openxmlformats.org/officeDocument/2006/relationships/hyperlink" Target="http://www.freedomforallseasons.org/EmbattledPropertyOwnerStoriesNew.asp" TargetMode="External"/><Relationship Id="rId33" Type="http://schemas.openxmlformats.org/officeDocument/2006/relationships/hyperlink" Target="http://www.freedomforallseasons.org/FreedomFromParkTakings.asp" TargetMode="External"/><Relationship Id="rId2" Type="http://schemas.openxmlformats.org/officeDocument/2006/relationships/hyperlink" Target="http://www.freedomforallseasons.org/" TargetMode="External"/><Relationship Id="rId16" Type="http://schemas.openxmlformats.org/officeDocument/2006/relationships/hyperlink" Target="http://www.freedomforallseasons.org/FreedomFromRoundabouts.asp" TargetMode="External"/><Relationship Id="rId20" Type="http://schemas.openxmlformats.org/officeDocument/2006/relationships/hyperlink" Target="http://www.freedomforallseasons.org/FreedomFromRuralCleansingNew.dwt.asp" TargetMode="External"/><Relationship Id="rId29" Type="http://schemas.openxmlformats.org/officeDocument/2006/relationships/hyperlink" Target="http://www.freedomforallseasons.org/FreedomFromWaterTakings.asp" TargetMode="External"/><Relationship Id="rId1" Type="http://schemas.openxmlformats.org/officeDocument/2006/relationships/slideLayout" Target="../slideLayouts/slideLayout4.xml"/><Relationship Id="rId6" Type="http://schemas.openxmlformats.org/officeDocument/2006/relationships/hyperlink" Target="http://www.freedomforallseasons.org/OrganicLawOfTheUnitedStatesOfAmerica.html" TargetMode="External"/><Relationship Id="rId11" Type="http://schemas.openxmlformats.org/officeDocument/2006/relationships/hyperlink" Target="http://www.freedomforallseasons.org/FreedomFromCriticalAreaOrdinanceMythsNew.asp" TargetMode="External"/><Relationship Id="rId24" Type="http://schemas.openxmlformats.org/officeDocument/2006/relationships/hyperlink" Target="http://www.freedomforallseasons.org/FreedomToOwnLandWithAllodialRights.dwt.asp" TargetMode="External"/><Relationship Id="rId32" Type="http://schemas.openxmlformats.org/officeDocument/2006/relationships/hyperlink" Target="http://www.freedomforallseasons.org/FreedomFromTheBrotherhoodofDarkness.html" TargetMode="External"/><Relationship Id="rId5" Type="http://schemas.openxmlformats.org/officeDocument/2006/relationships/hyperlink" Target="http://www.freedomforallseasons.org/UnalienableRightsNew.dwt.asp" TargetMode="External"/><Relationship Id="rId15" Type="http://schemas.openxmlformats.org/officeDocument/2006/relationships/hyperlink" Target="http://www.freedomforallseasons.org/WorldTradeCenterTowersCollapse.dwt.asp" TargetMode="External"/><Relationship Id="rId23" Type="http://schemas.openxmlformats.org/officeDocument/2006/relationships/hyperlink" Target="http://www.freedomforallseasons.org/FreedomFromALLTaxes.asp" TargetMode="External"/><Relationship Id="rId28" Type="http://schemas.openxmlformats.org/officeDocument/2006/relationships/hyperlink" Target="http://www.freedomforallseasons.org/MustReadMustSubscribeMustSupportMustSee.dwt.asp" TargetMode="External"/><Relationship Id="rId10" Type="http://schemas.openxmlformats.org/officeDocument/2006/relationships/hyperlink" Target="http://www.freedomforallseasons.org/FreedomFromAlternativeEnergyMyths.dwt.asp" TargetMode="External"/><Relationship Id="rId19" Type="http://schemas.openxmlformats.org/officeDocument/2006/relationships/hyperlink" Target="http://www.freedomforallseasons.org/FreedomFromRailsToTrailsTakings.dwt.asp" TargetMode="External"/><Relationship Id="rId31" Type="http://schemas.openxmlformats.org/officeDocument/2006/relationships/hyperlink" Target="http://www.freedomforallseasons.org/ReverseEngineeringEvilEmpires.html" TargetMode="External"/><Relationship Id="rId4" Type="http://schemas.openxmlformats.org/officeDocument/2006/relationships/hyperlink" Target="http://www.freedomforallseasons.org/NaturalLawAndNaturalRights.asp" TargetMode="External"/><Relationship Id="rId9" Type="http://schemas.openxmlformats.org/officeDocument/2006/relationships/hyperlink" Target="http://www.freedomforallseasons.org/CurrentPropertyBattles.dwt.asp" TargetMode="External"/><Relationship Id="rId14" Type="http://schemas.openxmlformats.org/officeDocument/2006/relationships/hyperlink" Target="http://www.freedomforallseasons.org/FreedomFromEnvironmentalExtremism.html" TargetMode="External"/><Relationship Id="rId22" Type="http://schemas.openxmlformats.org/officeDocument/2006/relationships/hyperlink" Target="http://www.freedomforallseasons.org/FreedomToKeepAndBearArms.asp" TargetMode="External"/><Relationship Id="rId27" Type="http://schemas.openxmlformats.org/officeDocument/2006/relationships/hyperlink" Target="http://www.freedomforallseasons.org/FreedomFromKingCountyTheGreatImposter.asp" TargetMode="External"/><Relationship Id="rId30" Type="http://schemas.openxmlformats.org/officeDocument/2006/relationships/hyperlink" Target="http://www.freedomforallseasons.org/FreedomFromDefactoLaws.asp" TargetMode="External"/><Relationship Id="rId35" Type="http://schemas.openxmlformats.org/officeDocument/2006/relationships/hyperlink" Target="http://www.freedomforallseasons.org/Jack'sPoemsOfTheHeart.asp"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www.snrcompany.com/" TargetMode="External"/><Relationship Id="rId2" Type="http://schemas.openxmlformats.org/officeDocument/2006/relationships/hyperlink" Target="http://www.narlo.org/" TargetMode="Externa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hyperlink" Target="http://kitsapalliance.files.wordpress.com/2012/02/brooks-supplemental-bas.pdf"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hyperlink" Target="http://sovereignty.net/p/gov/rise/risetoc.htm" TargetMode="External"/><Relationship Id="rId4" Type="http://schemas.openxmlformats.org/officeDocument/2006/relationships/hyperlink" Target="http://sovereignty.net/p/gov/rise/g_endnote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5410200" cy="1219200"/>
          </a:xfrm>
        </p:spPr>
        <p:txBody>
          <a:bodyPr>
            <a:noAutofit/>
          </a:bodyPr>
          <a:lstStyle/>
          <a:p>
            <a:pPr>
              <a:spcBef>
                <a:spcPts val="1200"/>
              </a:spcBef>
            </a:pPr>
            <a:r>
              <a:rPr lang="en-US" sz="2000" dirty="0" smtClean="0"/>
              <a:t>Natural Buffers – </a:t>
            </a:r>
            <a:br>
              <a:rPr lang="en-US" sz="2000" dirty="0" smtClean="0"/>
            </a:br>
            <a:r>
              <a:rPr lang="en-US" sz="2000" dirty="0" smtClean="0"/>
              <a:t>   Are They a Tempest in a Teapot or</a:t>
            </a:r>
            <a:br>
              <a:rPr lang="en-US" sz="2000" dirty="0" smtClean="0"/>
            </a:br>
            <a:r>
              <a:rPr lang="en-US" sz="2000" dirty="0" smtClean="0"/>
              <a:t>      a Storm in a Glass of Water</a:t>
            </a:r>
            <a:endParaRPr lang="en-US" sz="2000" dirty="0"/>
          </a:p>
        </p:txBody>
      </p:sp>
      <p:sp>
        <p:nvSpPr>
          <p:cNvPr id="7" name="Horizontal Scroll 6"/>
          <p:cNvSpPr/>
          <p:nvPr/>
        </p:nvSpPr>
        <p:spPr>
          <a:xfrm>
            <a:off x="2286000" y="4876801"/>
            <a:ext cx="4343400" cy="1033272"/>
          </a:xfrm>
          <a:prstGeom prst="horizontalScroll">
            <a:avLst/>
          </a:prstGeom>
          <a:gradFill flip="none" rotWithShape="1">
            <a:gsLst>
              <a:gs pos="0">
                <a:srgbClr val="76F561">
                  <a:shade val="30000"/>
                  <a:satMod val="115000"/>
                </a:srgbClr>
              </a:gs>
              <a:gs pos="50000">
                <a:srgbClr val="76F561">
                  <a:shade val="67500"/>
                  <a:satMod val="115000"/>
                </a:srgbClr>
              </a:gs>
              <a:gs pos="100000">
                <a:srgbClr val="76F561">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400" dirty="0" smtClean="0">
                <a:solidFill>
                  <a:schemeClr val="tx1"/>
                </a:solidFill>
              </a:rPr>
              <a:t>“Some people will never learn anything….because they understand everything too soon.”</a:t>
            </a:r>
          </a:p>
          <a:p>
            <a:r>
              <a:rPr lang="en-US" sz="1400" dirty="0" smtClean="0">
                <a:solidFill>
                  <a:schemeClr val="tx1"/>
                </a:solidFill>
              </a:rPr>
              <a:t>Alexander Pope</a:t>
            </a:r>
            <a:endParaRPr lang="en-US" sz="1400" dirty="0">
              <a:solidFill>
                <a:schemeClr val="tx1"/>
              </a:solidFill>
            </a:endParaRPr>
          </a:p>
        </p:txBody>
      </p:sp>
      <p:sp>
        <p:nvSpPr>
          <p:cNvPr id="9" name="TextBox 8"/>
          <p:cNvSpPr txBox="1"/>
          <p:nvPr/>
        </p:nvSpPr>
        <p:spPr>
          <a:xfrm>
            <a:off x="2895600" y="4038601"/>
            <a:ext cx="3962400" cy="646325"/>
          </a:xfrm>
          <a:prstGeom prst="rect">
            <a:avLst/>
          </a:prstGeom>
          <a:noFill/>
        </p:spPr>
        <p:txBody>
          <a:bodyPr wrap="square" lIns="91433" tIns="45717" rIns="91433" bIns="45717" rtlCol="0">
            <a:spAutoFit/>
          </a:bodyPr>
          <a:lstStyle/>
          <a:p>
            <a:pPr algn="ctr"/>
            <a:r>
              <a:rPr lang="en-US" dirty="0" smtClean="0"/>
              <a:t>Wednesday, November 13, 2013</a:t>
            </a:r>
          </a:p>
          <a:p>
            <a:pPr algn="ctr"/>
            <a:r>
              <a:rPr lang="en-US" dirty="0" smtClean="0"/>
              <a:t>1:47 PM</a:t>
            </a:r>
          </a:p>
        </p:txBody>
      </p:sp>
      <p:sp>
        <p:nvSpPr>
          <p:cNvPr id="8" name="TextBox 7"/>
          <p:cNvSpPr txBox="1"/>
          <p:nvPr/>
        </p:nvSpPr>
        <p:spPr>
          <a:xfrm>
            <a:off x="838200" y="2743202"/>
            <a:ext cx="6400800" cy="769435"/>
          </a:xfrm>
          <a:prstGeom prst="rect">
            <a:avLst/>
          </a:prstGeom>
          <a:noFill/>
        </p:spPr>
        <p:txBody>
          <a:bodyPr wrap="square" lIns="91433" tIns="45717" rIns="91433" bIns="45717" rtlCol="0">
            <a:spAutoFit/>
          </a:bodyPr>
          <a:lstStyle/>
          <a:p>
            <a:pPr algn="ctr"/>
            <a:r>
              <a:rPr lang="en-US" sz="2000" b="1" dirty="0" smtClean="0">
                <a:latin typeface="SnowtopCaps" pitchFamily="2" charset="0"/>
              </a:rPr>
              <a:t>HOW LOADED LABELS On PROPERTY taking BECOME A FAIT ACCOMPLI (</a:t>
            </a:r>
            <a:r>
              <a:rPr lang="en-US" sz="2000" b="1" smtClean="0">
                <a:latin typeface="SnowtopCaps" pitchFamily="2" charset="0"/>
              </a:rPr>
              <a:t>Venus Flytrap</a:t>
            </a:r>
            <a:r>
              <a:rPr lang="en-US" sz="2400" b="1" dirty="0" smtClean="0">
                <a:latin typeface="SnowtopCaps" pitchFamily="2" charset="0"/>
              </a:rPr>
              <a:t>)</a:t>
            </a:r>
            <a:endParaRPr lang="en-US" sz="2400" b="1" dirty="0">
              <a:latin typeface="SnowtopCaps" pitchFamily="2" charset="0"/>
            </a:endParaRPr>
          </a:p>
        </p:txBody>
      </p:sp>
      <p:pic>
        <p:nvPicPr>
          <p:cNvPr id="10" name="Picture 9" descr="Venus-Fly-Trap.jpg"/>
          <p:cNvPicPr>
            <a:picLocks noChangeAspect="1"/>
          </p:cNvPicPr>
          <p:nvPr/>
        </p:nvPicPr>
        <p:blipFill>
          <a:blip r:embed="rId3" cstate="print"/>
          <a:stretch>
            <a:fillRect/>
          </a:stretch>
        </p:blipFill>
        <p:spPr>
          <a:xfrm>
            <a:off x="6019801" y="152400"/>
            <a:ext cx="2917871" cy="1657350"/>
          </a:xfrm>
          <a:prstGeom prst="rect">
            <a:avLst/>
          </a:prstGeom>
        </p:spPr>
      </p:pic>
      <p:sp>
        <p:nvSpPr>
          <p:cNvPr id="11" name="TextBox 10"/>
          <p:cNvSpPr txBox="1"/>
          <p:nvPr/>
        </p:nvSpPr>
        <p:spPr>
          <a:xfrm>
            <a:off x="6781800" y="381000"/>
            <a:ext cx="990600" cy="338554"/>
          </a:xfrm>
          <a:prstGeom prst="rect">
            <a:avLst/>
          </a:prstGeom>
          <a:noFill/>
        </p:spPr>
        <p:txBody>
          <a:bodyPr wrap="square" lIns="91433" tIns="45717" rIns="91433" bIns="45717" rtlCol="0">
            <a:spAutoFit/>
          </a:bodyPr>
          <a:lstStyle/>
          <a:p>
            <a:r>
              <a:rPr lang="en-US" sz="1600" b="1" dirty="0" smtClean="0">
                <a:solidFill>
                  <a:srgbClr val="FFFF00"/>
                </a:solidFill>
              </a:rPr>
              <a:t>Buffers</a:t>
            </a:r>
            <a:endParaRPr lang="en-US" sz="1600" b="1" dirty="0">
              <a:solidFill>
                <a:srgbClr val="FFFF00"/>
              </a:solidFill>
            </a:endParaRPr>
          </a:p>
        </p:txBody>
      </p:sp>
      <p:sp>
        <p:nvSpPr>
          <p:cNvPr id="13" name="TextBox 12"/>
          <p:cNvSpPr txBox="1"/>
          <p:nvPr/>
        </p:nvSpPr>
        <p:spPr>
          <a:xfrm>
            <a:off x="7010400" y="1261646"/>
            <a:ext cx="1600200" cy="338554"/>
          </a:xfrm>
          <a:prstGeom prst="rect">
            <a:avLst/>
          </a:prstGeom>
          <a:noFill/>
        </p:spPr>
        <p:txBody>
          <a:bodyPr wrap="square" lIns="91433" tIns="45717" rIns="91433" bIns="45717" rtlCol="0">
            <a:spAutoFit/>
          </a:bodyPr>
          <a:lstStyle/>
          <a:p>
            <a:r>
              <a:rPr lang="en-US" sz="1600" b="1" dirty="0" smtClean="0">
                <a:solidFill>
                  <a:schemeClr val="bg1"/>
                </a:solidFill>
              </a:rPr>
              <a:t>Property Owners</a:t>
            </a:r>
            <a:endParaRPr lang="en-US" sz="1600" b="1" dirty="0">
              <a:solidFill>
                <a:schemeClr val="bg1"/>
              </a:solidFill>
            </a:endParaRPr>
          </a:p>
        </p:txBody>
      </p:sp>
    </p:spTree>
  </p:cSld>
  <p:clrMapOvr>
    <a:masterClrMapping/>
  </p:clrMapOvr>
  <p:transition spd="slow" advTm="7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3581400" cy="685800"/>
          </a:xfrm>
        </p:spPr>
        <p:txBody>
          <a:bodyPr>
            <a:normAutofit/>
          </a:bodyPr>
          <a:lstStyle/>
          <a:p>
            <a:r>
              <a:rPr lang="en-US" sz="1400" dirty="0" smtClean="0"/>
              <a:t>The connection of unesco to </a:t>
            </a:r>
            <a:br>
              <a:rPr lang="en-US" sz="1400" dirty="0" smtClean="0"/>
            </a:br>
            <a:r>
              <a:rPr lang="en-US" sz="1400" dirty="0" smtClean="0"/>
              <a:t> global to local  power – Part 1 of 2</a:t>
            </a:r>
            <a:endParaRPr lang="en-US" sz="1400" dirty="0"/>
          </a:p>
        </p:txBody>
      </p:sp>
      <p:sp>
        <p:nvSpPr>
          <p:cNvPr id="4" name="Content Placeholder 3"/>
          <p:cNvSpPr>
            <a:spLocks noGrp="1"/>
          </p:cNvSpPr>
          <p:nvPr>
            <p:ph sz="half" idx="2"/>
          </p:nvPr>
        </p:nvSpPr>
        <p:spPr>
          <a:xfrm>
            <a:off x="2895600" y="1295400"/>
            <a:ext cx="6096000" cy="5105400"/>
          </a:xfrm>
          <a:solidFill>
            <a:srgbClr val="FFCCCC"/>
          </a:solidFill>
        </p:spPr>
        <p:txBody>
          <a:bodyPr numCol="3">
            <a:noAutofit/>
          </a:bodyPr>
          <a:lstStyle/>
          <a:p>
            <a:pPr marL="182867" indent="-182867">
              <a:lnSpc>
                <a:spcPts val="1100"/>
              </a:lnSpc>
              <a:spcBef>
                <a:spcPts val="300"/>
              </a:spcBef>
              <a:buClrTx/>
              <a:buSzPct val="85000"/>
              <a:buFont typeface="+mj-lt"/>
              <a:buAutoNum type="arabicParenR"/>
            </a:pPr>
            <a:r>
              <a:rPr lang="en-US" sz="1200" dirty="0" smtClean="0">
                <a:hlinkClick r:id="rId2"/>
              </a:rPr>
              <a:t>“Israel has twice witnessed its {UNESCO} management of the Old City of Jerusalem and its Walls thwarted by the U.N. </a:t>
            </a:r>
            <a:endParaRPr lang="en-US" sz="1200" dirty="0" smtClean="0"/>
          </a:p>
          <a:p>
            <a:pPr marL="182867" indent="-182867">
              <a:lnSpc>
                <a:spcPts val="1100"/>
              </a:lnSpc>
              <a:spcBef>
                <a:spcPts val="300"/>
              </a:spcBef>
              <a:buClrTx/>
              <a:buSzPct val="85000"/>
              <a:buFont typeface="+mj-lt"/>
              <a:buAutoNum type="arabicParenR"/>
            </a:pPr>
            <a:r>
              <a:rPr lang="en-US" sz="1200" dirty="0" smtClean="0"/>
              <a:t>“Algier Hiss, a convicted communist, was the first U.N. Secretary General.  He was convicted and sentenced for lying to Congress.</a:t>
            </a:r>
            <a:br>
              <a:rPr lang="en-US" sz="1200" dirty="0" smtClean="0"/>
            </a:br>
            <a:r>
              <a:rPr lang="en-US" sz="1200" dirty="0" smtClean="0"/>
              <a:t/>
            </a:r>
            <a:br>
              <a:rPr lang="en-US" sz="1200" dirty="0" smtClean="0"/>
            </a:br>
            <a:r>
              <a:rPr lang="en-US" sz="1200" dirty="0" smtClean="0"/>
              <a:t>The U.S. Constitution says that our rights come from God, these are inalienable rights and can’t be taken away.  We have a Republic form of government, property rights, individual liberty, and supposedly limited government.</a:t>
            </a:r>
            <a:br>
              <a:rPr lang="en-US" sz="1200" dirty="0" smtClean="0"/>
            </a:br>
            <a:r>
              <a:rPr lang="en-US" sz="1200" dirty="0" smtClean="0"/>
              <a:t/>
            </a:r>
            <a:br>
              <a:rPr lang="en-US" sz="1200" dirty="0" smtClean="0"/>
            </a:br>
            <a:r>
              <a:rPr lang="en-US" sz="1200" dirty="0" smtClean="0"/>
              <a:t>By contrast, the U.N. Charter, based on the Russian constitution, states that our rights come from government, they are a limited number of these rights, they can be taken away for behavior or speech.  This would institute a feudalistic form of government.  “For the common good,” it eliminates the rights of the individual.</a:t>
            </a:r>
            <a:br>
              <a:rPr lang="en-US" sz="1200" dirty="0" smtClean="0"/>
            </a:br>
            <a:r>
              <a:rPr lang="en-US" sz="1200" dirty="0" smtClean="0"/>
              <a:t/>
            </a:r>
            <a:br>
              <a:rPr lang="en-US" sz="1200" dirty="0" smtClean="0"/>
            </a:br>
            <a:r>
              <a:rPr lang="en-US" sz="1200" dirty="0" smtClean="0"/>
              <a:t>This is a mechanism for bringing about communism with the U.N. as head of state.   Are we now seeing communism becoming established in America through initiation of rules regulations, and control.</a:t>
            </a:r>
            <a:br>
              <a:rPr lang="en-US" sz="1200" dirty="0" smtClean="0"/>
            </a:br>
            <a:r>
              <a:rPr lang="en-US" sz="1200" dirty="0" smtClean="0"/>
              <a:t/>
            </a:r>
            <a:br>
              <a:rPr lang="en-US" sz="1200" dirty="0" smtClean="0"/>
            </a:br>
            <a:r>
              <a:rPr lang="en-US" sz="1200" dirty="0" smtClean="0"/>
              <a:t>The U.N. now has a governing body (the general assembly), a currency (special drawing rights), a treasury system (the IMF/WB), as well as a court and legal system (the World Court and International Criminal Court), </a:t>
            </a:r>
            <a:br>
              <a:rPr lang="en-US" sz="1200" dirty="0" smtClean="0"/>
            </a:br>
            <a:r>
              <a:rPr lang="en-US" sz="1200" dirty="0" smtClean="0"/>
              <a:t/>
            </a:r>
            <a:br>
              <a:rPr lang="en-US" sz="1200" dirty="0" smtClean="0"/>
            </a:br>
            <a:r>
              <a:rPr lang="en-US" sz="1200" b="1" dirty="0" smtClean="0"/>
              <a:t>A brief history of important U.N. meetings:</a:t>
            </a:r>
            <a:r>
              <a:rPr lang="en-US" sz="1200" dirty="0" smtClean="0"/>
              <a:t/>
            </a:r>
            <a:br>
              <a:rPr lang="en-US" sz="1200" dirty="0" smtClean="0"/>
            </a:br>
            <a:r>
              <a:rPr lang="en-US" sz="1200" dirty="0" smtClean="0"/>
              <a:t/>
            </a:r>
            <a:br>
              <a:rPr lang="en-US" sz="1200" dirty="0" smtClean="0"/>
            </a:br>
            <a:r>
              <a:rPr lang="en-US" sz="1200" dirty="0" smtClean="0"/>
              <a:t>1970’s- A series of conferences occurred but meetings were blacked out</a:t>
            </a:r>
            <a:br>
              <a:rPr lang="en-US" sz="1200" dirty="0" smtClean="0"/>
            </a:br>
            <a:r>
              <a:rPr lang="en-US" sz="1200" dirty="0" smtClean="0"/>
              <a:t>1976- Habitat I was held in Vancouver, BC</a:t>
            </a:r>
            <a:br>
              <a:rPr lang="en-US" sz="1200" dirty="0" smtClean="0"/>
            </a:br>
            <a:r>
              <a:rPr lang="en-US" sz="1200" dirty="0" smtClean="0"/>
              <a:t>1992- Agenda 21 emerged out of the Rio Earth Summit</a:t>
            </a:r>
            <a:br>
              <a:rPr lang="en-US" sz="1200" dirty="0" smtClean="0"/>
            </a:br>
            <a:r>
              <a:rPr lang="en-US" sz="1200" dirty="0" smtClean="0"/>
              <a:t>1994 – There was a meeting on population reduction (Habitat I)</a:t>
            </a:r>
            <a:br>
              <a:rPr lang="en-US" sz="1200" dirty="0" smtClean="0"/>
            </a:br>
            <a:r>
              <a:rPr lang="en-US" sz="1200" dirty="0" smtClean="0"/>
              <a:t>1995- Copenhagen meeting- social summit- to empower the UN</a:t>
            </a:r>
            <a:br>
              <a:rPr lang="en-US" sz="1200" dirty="0" smtClean="0"/>
            </a:br>
            <a:r>
              <a:rPr lang="en-US" sz="1200" dirty="0" smtClean="0"/>
              <a:t>1995- Women’s conference in Beijing, Conference</a:t>
            </a:r>
            <a:br>
              <a:rPr lang="en-US" sz="1200" dirty="0" smtClean="0"/>
            </a:br>
            <a:r>
              <a:rPr lang="en-US" sz="1200" dirty="0" smtClean="0"/>
              <a:t>1996- Meeting in Instanbul, Habitat II, talked ..Smart Growth</a:t>
            </a:r>
            <a:br>
              <a:rPr lang="en-US" sz="1200" dirty="0" smtClean="0"/>
            </a:br>
            <a:r>
              <a:rPr lang="en-US" sz="1200" dirty="0" smtClean="0"/>
              <a:t>2000 Millennium summit in September was held in which  kings, princes, presidents, and prime ministers agreed to the 1st complete over-hauling and empowerment     of the U.N. since 1945.   They agreed to strengthen international law and add an international house of representatives.  So in the future we might elect our own UN Representatives  </a:t>
            </a:r>
            <a:br>
              <a:rPr lang="en-US" sz="1200" dirty="0" smtClean="0"/>
            </a:br>
            <a:r>
              <a:rPr lang="en-US" sz="1200" dirty="0" smtClean="0"/>
              <a:t>6/04 -  The Sec. General, through global taxation, would control a rapid deployment force.  They also agree that the U.N. should have trusteeship over the “global commons,” including space, oceans and the atmosphere. “</a:t>
            </a:r>
            <a:br>
              <a:rPr lang="en-US" sz="1200" dirty="0" smtClean="0"/>
            </a:br>
            <a:endParaRPr lang="en-US" sz="1200" dirty="0" smtClean="0"/>
          </a:p>
          <a:p>
            <a:pPr marL="182867" indent="-182867">
              <a:lnSpc>
                <a:spcPts val="1100"/>
              </a:lnSpc>
              <a:spcBef>
                <a:spcPts val="300"/>
              </a:spcBef>
              <a:buClrTx/>
              <a:buSzPct val="85000"/>
              <a:buFont typeface="+mj-lt"/>
              <a:buAutoNum type="arabicParenR"/>
            </a:pPr>
            <a:r>
              <a:rPr lang="en-US" sz="1200" b="1" dirty="0" smtClean="0"/>
              <a:t>Source: Summary of Joan Veon DVD: The World Government Connection:  </a:t>
            </a:r>
            <a:r>
              <a:rPr lang="en-US" sz="1200" dirty="0" smtClean="0"/>
              <a:t>(made in March, 2006)</a:t>
            </a:r>
          </a:p>
          <a:p>
            <a:pPr marL="91433" indent="-91433">
              <a:lnSpc>
                <a:spcPts val="900"/>
              </a:lnSpc>
              <a:spcBef>
                <a:spcPts val="100"/>
              </a:spcBef>
              <a:buClrTx/>
              <a:buSzPct val="85000"/>
              <a:buFont typeface="+mj-lt"/>
              <a:buAutoNum type="arabicParenR"/>
            </a:pPr>
            <a:endParaRPr lang="en-US" sz="1100" dirty="0"/>
          </a:p>
        </p:txBody>
      </p:sp>
      <p:sp>
        <p:nvSpPr>
          <p:cNvPr id="8" name="Horizontal Scroll 7"/>
          <p:cNvSpPr/>
          <p:nvPr/>
        </p:nvSpPr>
        <p:spPr>
          <a:xfrm>
            <a:off x="4724400" y="-76200"/>
            <a:ext cx="4267200" cy="1143000"/>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nSpc>
                <a:spcPts val="1100"/>
              </a:lnSpc>
            </a:pPr>
            <a:endParaRPr lang="en-US" sz="1200" dirty="0" smtClean="0">
              <a:solidFill>
                <a:schemeClr val="tx1"/>
              </a:solidFill>
            </a:endParaRPr>
          </a:p>
          <a:p>
            <a:pPr>
              <a:lnSpc>
                <a:spcPts val="1100"/>
              </a:lnSpc>
            </a:pPr>
            <a:r>
              <a:rPr lang="en-US" sz="1200" dirty="0" smtClean="0">
                <a:solidFill>
                  <a:schemeClr val="tx1"/>
                </a:solidFill>
              </a:rPr>
              <a:t>The Texas legal case of Kelo Vs. New London in 2005 established that private property can be taken by eminent domain for it’s “highest and best use.”  Human life can also be factored in terms of “highest and best use.”  </a:t>
            </a:r>
          </a:p>
          <a:p>
            <a:pPr>
              <a:lnSpc>
                <a:spcPts val="1100"/>
              </a:lnSpc>
            </a:pPr>
            <a:r>
              <a:rPr lang="en-US" sz="1200" dirty="0" smtClean="0">
                <a:solidFill>
                  <a:schemeClr val="tx1"/>
                </a:solidFill>
              </a:rPr>
              <a:t>Joan Veon</a:t>
            </a:r>
            <a:endParaRPr lang="en-US" sz="1200" dirty="0">
              <a:solidFill>
                <a:schemeClr val="tx1"/>
              </a:solidFill>
            </a:endParaRPr>
          </a:p>
        </p:txBody>
      </p:sp>
      <p:pic>
        <p:nvPicPr>
          <p:cNvPr id="10" name="Content Placeholder 9" descr="Snow-White-Witch-Poison-App.png"/>
          <p:cNvPicPr>
            <a:picLocks noGrp="1" noChangeAspect="1"/>
          </p:cNvPicPr>
          <p:nvPr>
            <p:ph sz="half" idx="1"/>
          </p:nvPr>
        </p:nvPicPr>
        <p:blipFill>
          <a:blip r:embed="rId3" cstate="print"/>
          <a:stretch>
            <a:fillRect/>
          </a:stretch>
        </p:blipFill>
        <p:spPr>
          <a:xfrm>
            <a:off x="152400" y="1371600"/>
            <a:ext cx="2547258" cy="2057400"/>
          </a:xfrm>
        </p:spPr>
      </p:pic>
      <p:pic>
        <p:nvPicPr>
          <p:cNvPr id="12" name="Picture 11" descr="Skunk-Eating-Dog-Food.png"/>
          <p:cNvPicPr>
            <a:picLocks noChangeAspect="1"/>
          </p:cNvPicPr>
          <p:nvPr/>
        </p:nvPicPr>
        <p:blipFill>
          <a:blip r:embed="rId4" cstate="print"/>
          <a:stretch>
            <a:fillRect/>
          </a:stretch>
        </p:blipFill>
        <p:spPr>
          <a:xfrm>
            <a:off x="381000" y="3810002"/>
            <a:ext cx="2057400" cy="2205721"/>
          </a:xfrm>
          <a:prstGeom prst="rect">
            <a:avLst/>
          </a:prstGeom>
        </p:spPr>
      </p:pic>
    </p:spTree>
  </p:cSld>
  <p:clrMapOvr>
    <a:masterClrMapping/>
  </p:clrMapOvr>
  <p:transition spd="med" advTm="7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5257800" cy="381000"/>
          </a:xfrm>
        </p:spPr>
        <p:txBody>
          <a:bodyPr>
            <a:normAutofit fontScale="90000"/>
          </a:bodyPr>
          <a:lstStyle/>
          <a:p>
            <a:r>
              <a:rPr lang="en-US" sz="1600" dirty="0" smtClean="0"/>
              <a:t>The connection of </a:t>
            </a:r>
            <a:r>
              <a:rPr lang="en-US" sz="1600" dirty="0" err="1" smtClean="0"/>
              <a:t>unesco</a:t>
            </a:r>
            <a:r>
              <a:rPr lang="en-US" sz="1600" dirty="0" smtClean="0"/>
              <a:t> </a:t>
            </a:r>
            <a:r>
              <a:rPr lang="en-US" sz="1600" dirty="0" smtClean="0"/>
              <a:t>to global </a:t>
            </a:r>
            <a:r>
              <a:rPr lang="en-US" sz="1600" dirty="0" smtClean="0"/>
              <a:t>power – Part 2 of 2</a:t>
            </a:r>
            <a:endParaRPr lang="en-US" sz="1600" dirty="0"/>
          </a:p>
        </p:txBody>
      </p:sp>
      <p:sp>
        <p:nvSpPr>
          <p:cNvPr id="4" name="Content Placeholder 3"/>
          <p:cNvSpPr>
            <a:spLocks noGrp="1"/>
          </p:cNvSpPr>
          <p:nvPr>
            <p:ph sz="half" idx="2"/>
          </p:nvPr>
        </p:nvSpPr>
        <p:spPr>
          <a:xfrm>
            <a:off x="6324600" y="1143000"/>
            <a:ext cx="2743200" cy="5410200"/>
          </a:xfrm>
        </p:spPr>
        <p:txBody>
          <a:bodyPr>
            <a:noAutofit/>
          </a:bodyPr>
          <a:lstStyle/>
          <a:p>
            <a:pPr marL="182867" indent="-182867">
              <a:lnSpc>
                <a:spcPts val="1200"/>
              </a:lnSpc>
              <a:spcBef>
                <a:spcPts val="600"/>
              </a:spcBef>
              <a:buClrTx/>
              <a:buSzPct val="90000"/>
              <a:buFont typeface="Wingdings" pitchFamily="2" charset="2"/>
              <a:buChar char="v"/>
            </a:pPr>
            <a:r>
              <a:rPr lang="en-US" sz="1200" dirty="0" smtClean="0"/>
              <a:t>“The story is similar at </a:t>
            </a:r>
            <a:r>
              <a:rPr lang="en-US" sz="1200" b="1" dirty="0" smtClean="0"/>
              <a:t>UNESCO</a:t>
            </a:r>
            <a:r>
              <a:rPr lang="en-US" sz="1200" dirty="0" smtClean="0"/>
              <a:t>, which, besides boasting a palatial edifice in Paris, called the World Heritage Center, has field offices, cluster offices, national offices, regional bureaus, and liaison offices in more than 50 countries throughout the world. This same pattern is repeated for many other UN agencies.</a:t>
            </a:r>
          </a:p>
          <a:p>
            <a:pPr marL="182867" indent="-182867">
              <a:lnSpc>
                <a:spcPts val="1200"/>
              </a:lnSpc>
              <a:spcBef>
                <a:spcPts val="600"/>
              </a:spcBef>
              <a:buClrTx/>
              <a:buSzPct val="90000"/>
              <a:buFont typeface="Wingdings" pitchFamily="2" charset="2"/>
              <a:buChar char="v"/>
            </a:pPr>
            <a:r>
              <a:rPr lang="en-US" sz="1200" b="1" dirty="0" smtClean="0"/>
              <a:t>UNESCO</a:t>
            </a:r>
            <a:r>
              <a:rPr lang="en-US" sz="1200" dirty="0" smtClean="0"/>
              <a:t> has insinuated itself into American schools and families through “partnerships” with our federal and state Education Departments that include curriculum design and invasive, psychologically manipulative “emotional wellness” evaluations. “</a:t>
            </a:r>
          </a:p>
          <a:p>
            <a:pPr marL="182867" indent="-182867">
              <a:lnSpc>
                <a:spcPts val="1200"/>
              </a:lnSpc>
              <a:spcBef>
                <a:spcPts val="600"/>
              </a:spcBef>
              <a:buClrTx/>
              <a:buSzPct val="90000"/>
              <a:buFont typeface="Wingdings" pitchFamily="2" charset="2"/>
              <a:buChar char="v"/>
            </a:pPr>
            <a:r>
              <a:rPr lang="en-US" sz="1200" b="1" dirty="0" smtClean="0"/>
              <a:t>UNESCO </a:t>
            </a:r>
            <a:r>
              <a:rPr lang="en-US" sz="1200" dirty="0" smtClean="0"/>
              <a:t>has insinuated itself into American schools and families through “partnerships” with our federal and state Education Departments that include curriculum design and invasive, psychologically manipulative “emotional wellness” evaluations. “</a:t>
            </a:r>
            <a:br>
              <a:rPr lang="en-US" sz="1200" dirty="0" smtClean="0"/>
            </a:br>
            <a:r>
              <a:rPr lang="en-US" sz="1200" b="1" dirty="0" smtClean="0"/>
              <a:t>Source:</a:t>
            </a:r>
            <a:r>
              <a:rPr lang="en-US" sz="1200" dirty="0" smtClean="0"/>
              <a:t> “United Nations On the Brink of Becoming a World Government by William F. Jasper.</a:t>
            </a:r>
          </a:p>
          <a:p>
            <a:pPr marL="182867" indent="-182867">
              <a:lnSpc>
                <a:spcPts val="1200"/>
              </a:lnSpc>
              <a:spcBef>
                <a:spcPts val="600"/>
              </a:spcBef>
              <a:buClrTx/>
              <a:buSzPct val="90000"/>
              <a:buFont typeface="Wingdings" pitchFamily="2" charset="2"/>
              <a:buChar char="v"/>
            </a:pPr>
            <a:r>
              <a:rPr lang="en-US" sz="1200" dirty="0" smtClean="0">
                <a:hlinkClick r:id="rId2"/>
              </a:rPr>
              <a:t>Reagan got America out of UNESCO in 1984 and Bush put us back in at an enormous expense in 2003.  Britain also got out in 1985 – 1997.</a:t>
            </a:r>
            <a:endParaRPr lang="en-US" sz="1200" dirty="0"/>
          </a:p>
        </p:txBody>
      </p:sp>
      <p:pic>
        <p:nvPicPr>
          <p:cNvPr id="9" name="Content Placeholder 8" descr="UN-Global-Map.png">
            <a:hlinkClick r:id="rId3"/>
          </p:cNvPr>
          <p:cNvPicPr>
            <a:picLocks noGrp="1" noChangeAspect="1"/>
          </p:cNvPicPr>
          <p:nvPr>
            <p:ph sz="half" idx="1"/>
          </p:nvPr>
        </p:nvPicPr>
        <p:blipFill>
          <a:blip r:embed="rId4" cstate="print"/>
          <a:stretch>
            <a:fillRect/>
          </a:stretch>
        </p:blipFill>
        <p:spPr>
          <a:xfrm>
            <a:off x="152401" y="381000"/>
            <a:ext cx="6024300" cy="4572000"/>
          </a:xfrm>
        </p:spPr>
      </p:pic>
      <p:sp>
        <p:nvSpPr>
          <p:cNvPr id="10" name="TextBox 9"/>
          <p:cNvSpPr txBox="1"/>
          <p:nvPr/>
        </p:nvSpPr>
        <p:spPr>
          <a:xfrm>
            <a:off x="1905000" y="762001"/>
            <a:ext cx="2286000" cy="246215"/>
          </a:xfrm>
          <a:prstGeom prst="rect">
            <a:avLst/>
          </a:prstGeom>
          <a:solidFill>
            <a:srgbClr val="CCFFCC"/>
          </a:solidFill>
        </p:spPr>
        <p:txBody>
          <a:bodyPr wrap="square" lIns="91433" tIns="45717" rIns="91433" bIns="45717" rtlCol="0">
            <a:spAutoFit/>
          </a:bodyPr>
          <a:lstStyle/>
          <a:p>
            <a:pPr>
              <a:lnSpc>
                <a:spcPts val="1200"/>
              </a:lnSpc>
            </a:pPr>
            <a:r>
              <a:rPr lang="en-US" sz="1200" dirty="0" smtClean="0"/>
              <a:t>Click on map to view full report</a:t>
            </a:r>
            <a:endParaRPr lang="en-US" sz="1200" dirty="0"/>
          </a:p>
        </p:txBody>
      </p:sp>
      <p:sp>
        <p:nvSpPr>
          <p:cNvPr id="11" name="TextBox 10"/>
          <p:cNvSpPr txBox="1"/>
          <p:nvPr/>
        </p:nvSpPr>
        <p:spPr>
          <a:xfrm>
            <a:off x="152400" y="4572000"/>
            <a:ext cx="6096000" cy="1772274"/>
          </a:xfrm>
          <a:prstGeom prst="rect">
            <a:avLst/>
          </a:prstGeom>
          <a:solidFill>
            <a:srgbClr val="FF99CC"/>
          </a:solidFill>
        </p:spPr>
        <p:txBody>
          <a:bodyPr wrap="square" lIns="91433" tIns="45717" rIns="91433" bIns="45717" rtlCol="0">
            <a:spAutoFit/>
          </a:bodyPr>
          <a:lstStyle/>
          <a:p>
            <a:pPr marL="0" lvl="1">
              <a:lnSpc>
                <a:spcPts val="1000"/>
              </a:lnSpc>
            </a:pPr>
            <a:r>
              <a:rPr lang="en-US" sz="1100" b="1" dirty="0" smtClean="0">
                <a:latin typeface="Calibri" pitchFamily="34" charset="0"/>
              </a:rPr>
              <a:t>“THE UNITED NATIONS EDUCATIONAL, SCIENTICIC, &amp; CULTURAL ORGANIZATION:  A UNITED NATIONS AGENCY WHICH REGULARLY ACTS AGAINST AMERICA'S NATIONAL INTERESTS &amp; BASIC CULTURAL VALUES &amp; WHICH FUNCTIONS AS A MOUTHPIECE FOR GLOBALISM &amp; BLATANT ANTI-AMERICANISM &amp; FOR WORLD GOVERNMENT, GLOBAL STATISM &amp; SOCIALISM, POLITICAL ENVIRONMENTALISM, INTERNATIONAL POPULATION CONTROL THROUGH WHOLESALE ABORTIONS, IMPOSITION OF A "POLITICALLY CORRECT" UN CURRICULUM ON AMERICA'S DOMESTIC EDUCATIONAL SYSTEM, UN CONTROL OF FEDERAL LAND IN THE U.S.A. THROUGH SOCALLED "WORLD HERITAGE SITES," &amp; OTHER RADICAL CAUSES PUSHED BY THE UN BUREAUCRACY &amp; ITS POLITICAL ALLIES &amp; SUPPORTERS IN THE DIFFERENT NATIONAL GOVERNMENTS, IN LEFTIST POLITICAL PARTIES &amp; FACTIONS, &amp; IN THE LIBERAL INTERNATIONALIST, LEFTIST SEGMENTS OF THE WESTERN MEDIA -- WHY SHOULD THE AMERICAN TAXPAYERS BE REQUIRED TO FUND TWENTY-FIVE PERCENT OF UNESCO'S BUDGET &amp; PAY DEARLY FOR THE PRIVILEGE OF U.S. MEMBERSHIP IN AN ANTI-AMERICAN ORGANIZATION? “</a:t>
            </a:r>
          </a:p>
          <a:p>
            <a:pPr marL="0" lvl="1">
              <a:lnSpc>
                <a:spcPts val="1000"/>
              </a:lnSpc>
            </a:pPr>
            <a:r>
              <a:rPr lang="en-US" sz="1100" b="1" dirty="0" smtClean="0">
                <a:latin typeface="Calibri" pitchFamily="34" charset="0"/>
                <a:hlinkClick r:id="rId5"/>
              </a:rPr>
              <a:t>“Why do We Fund UNESCO? Dr. Ron Paul</a:t>
            </a:r>
            <a:endParaRPr lang="en-US" sz="1100" b="1" dirty="0">
              <a:latin typeface="Calibri" pitchFamily="34" charset="0"/>
            </a:endParaRPr>
          </a:p>
        </p:txBody>
      </p:sp>
      <p:sp>
        <p:nvSpPr>
          <p:cNvPr id="12" name="Horizontal Scroll 11"/>
          <p:cNvSpPr/>
          <p:nvPr/>
        </p:nvSpPr>
        <p:spPr>
          <a:xfrm>
            <a:off x="6172200" y="76200"/>
            <a:ext cx="2819400" cy="990600"/>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“UNESCO fertilizes the psychological soil that other myths are build upon.”</a:t>
            </a:r>
          </a:p>
          <a:p>
            <a:r>
              <a:rPr lang="en-US" sz="1200" dirty="0" smtClean="0">
                <a:solidFill>
                  <a:schemeClr val="tx1"/>
                </a:solidFill>
              </a:rPr>
              <a:t>Anonymous</a:t>
            </a:r>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650" y="304800"/>
            <a:ext cx="2928551" cy="533400"/>
          </a:xfrm>
        </p:spPr>
        <p:txBody>
          <a:bodyPr>
            <a:normAutofit fontScale="90000"/>
          </a:bodyPr>
          <a:lstStyle/>
          <a:p>
            <a:r>
              <a:rPr lang="en-US" sz="1800" dirty="0" smtClean="0"/>
              <a:t>Dry labbing Part 1 of 2 – </a:t>
            </a:r>
            <a:br>
              <a:rPr lang="en-US" sz="1800" dirty="0" smtClean="0"/>
            </a:br>
            <a:r>
              <a:rPr lang="en-US" sz="1800" dirty="0" smtClean="0"/>
              <a:t>One facet of junk science </a:t>
            </a:r>
            <a:endParaRPr lang="en-US" sz="1800" dirty="0"/>
          </a:p>
        </p:txBody>
      </p:sp>
      <p:sp>
        <p:nvSpPr>
          <p:cNvPr id="10" name="TextBox 9"/>
          <p:cNvSpPr txBox="1"/>
          <p:nvPr/>
        </p:nvSpPr>
        <p:spPr>
          <a:xfrm>
            <a:off x="3352800" y="1041513"/>
            <a:ext cx="5638800" cy="4606383"/>
          </a:xfrm>
          <a:prstGeom prst="rect">
            <a:avLst/>
          </a:prstGeom>
          <a:noFill/>
        </p:spPr>
        <p:txBody>
          <a:bodyPr wrap="square" lIns="91433" tIns="45717" rIns="91433" bIns="45717" rtlCol="0">
            <a:spAutoFit/>
          </a:bodyPr>
          <a:lstStyle/>
          <a:p>
            <a:pPr>
              <a:lnSpc>
                <a:spcPts val="1100"/>
              </a:lnSpc>
            </a:pPr>
            <a:endParaRPr lang="en-US" sz="1200" dirty="0" smtClean="0">
              <a:latin typeface="Calibri" pitchFamily="34" charset="0"/>
            </a:endParaRPr>
          </a:p>
          <a:p>
            <a:pPr>
              <a:lnSpc>
                <a:spcPts val="1100"/>
              </a:lnSpc>
            </a:pPr>
            <a:r>
              <a:rPr lang="en-US" sz="1200" u="sng" dirty="0" smtClean="0">
                <a:latin typeface="Calibri" pitchFamily="34" charset="0"/>
              </a:rPr>
              <a:t>Here is a short list of some of the creative ways this is done.</a:t>
            </a:r>
          </a:p>
          <a:p>
            <a:pPr>
              <a:lnSpc>
                <a:spcPts val="1100"/>
              </a:lnSpc>
            </a:pPr>
            <a:endParaRPr lang="en-US" sz="1200" dirty="0" smtClean="0">
              <a:latin typeface="Calibri" pitchFamily="34" charset="0"/>
            </a:endParaRPr>
          </a:p>
          <a:p>
            <a:pPr marL="411451" indent="-228584">
              <a:lnSpc>
                <a:spcPts val="1100"/>
              </a:lnSpc>
              <a:buFont typeface="+mj-lt"/>
              <a:buAutoNum type="arabicPeriod"/>
            </a:pPr>
            <a:r>
              <a:rPr lang="en-US" sz="1200" dirty="0" smtClean="0">
                <a:latin typeface="Calibri" pitchFamily="34" charset="0"/>
              </a:rPr>
              <a:t>Selective data mining to suit the agendas of the study organizers (cherry picking).  </a:t>
            </a:r>
          </a:p>
          <a:p>
            <a:pPr marL="411451" indent="-228584">
              <a:lnSpc>
                <a:spcPts val="1100"/>
              </a:lnSpc>
              <a:buFont typeface="+mj-lt"/>
              <a:buAutoNum type="arabicPeriod"/>
            </a:pPr>
            <a:r>
              <a:rPr lang="en-US" sz="1200" dirty="0" smtClean="0">
                <a:latin typeface="Calibri" pitchFamily="34" charset="0"/>
              </a:rPr>
              <a:t>Assume the "problem(s)" conjured up are real without fully testing the hypothesis that the so called “problem” is truly the problem. </a:t>
            </a:r>
          </a:p>
          <a:p>
            <a:pPr marL="411451" indent="-228584">
              <a:lnSpc>
                <a:spcPts val="1100"/>
              </a:lnSpc>
              <a:buFont typeface="+mj-lt"/>
              <a:buAutoNum type="arabicPeriod"/>
            </a:pPr>
            <a:r>
              <a:rPr lang="en-US" sz="1200" dirty="0" smtClean="0">
                <a:latin typeface="Calibri" pitchFamily="34" charset="0"/>
              </a:rPr>
              <a:t>If testing of the "problem(s )” is done, they do not test their assumptions outside of their own niche groups due to limited funding and the desire to keep outcome based agendas from being challenged.</a:t>
            </a:r>
          </a:p>
          <a:p>
            <a:pPr marL="411451" indent="-228584">
              <a:lnSpc>
                <a:spcPts val="1100"/>
              </a:lnSpc>
              <a:buFont typeface="+mj-lt"/>
              <a:buAutoNum type="arabicPeriod"/>
            </a:pPr>
            <a:r>
              <a:rPr lang="en-US" sz="1200" dirty="0" smtClean="0">
                <a:latin typeface="Calibri" pitchFamily="34" charset="0"/>
              </a:rPr>
              <a:t>Complex  statistical analysis often expand into modeling to force the “simulation” into the expected agenda or at least the desire is there to satisfy the agenda.  </a:t>
            </a:r>
          </a:p>
          <a:p>
            <a:pPr marL="411451" indent="-228584">
              <a:lnSpc>
                <a:spcPts val="1100"/>
              </a:lnSpc>
              <a:buFont typeface="+mj-lt"/>
              <a:buAutoNum type="arabicPeriod"/>
            </a:pPr>
            <a:r>
              <a:rPr lang="en-US" sz="1200" dirty="0" smtClean="0">
                <a:latin typeface="Calibri" pitchFamily="34" charset="0"/>
              </a:rPr>
              <a:t>Man made models (formulas) are conjured up to replace or enhance real data because it is cheaper and more easily manipulated into desired agendas. </a:t>
            </a:r>
          </a:p>
          <a:p>
            <a:pPr marL="411451" indent="-228584">
              <a:lnSpc>
                <a:spcPts val="1100"/>
              </a:lnSpc>
              <a:buFont typeface="+mj-lt"/>
              <a:buAutoNum type="arabicPeriod"/>
            </a:pPr>
            <a:r>
              <a:rPr lang="en-US" sz="1200" dirty="0" smtClean="0">
                <a:latin typeface="Calibri" pitchFamily="34" charset="0"/>
              </a:rPr>
              <a:t>Honest passionate professional expert (s) often come up against their own belief system, i.e. do I believe this data or my common sense or neither one.  </a:t>
            </a:r>
          </a:p>
          <a:p>
            <a:pPr marL="411451" indent="-228584">
              <a:lnSpc>
                <a:spcPts val="1100"/>
              </a:lnSpc>
              <a:buFont typeface="+mj-lt"/>
              <a:buAutoNum type="arabicPeriod"/>
            </a:pPr>
            <a:r>
              <a:rPr lang="en-US" sz="1200" dirty="0" smtClean="0">
                <a:latin typeface="Calibri" pitchFamily="34" charset="0"/>
              </a:rPr>
              <a:t>Selective choosing the variables (data) to be studied through personal or professional bias, i.e. allowing highly intercorrelated or falsely correlated data into the selection process and covering it up.   </a:t>
            </a:r>
          </a:p>
          <a:p>
            <a:pPr marL="411451" indent="-228584">
              <a:lnSpc>
                <a:spcPts val="1100"/>
              </a:lnSpc>
              <a:buFont typeface="+mj-lt"/>
              <a:buAutoNum type="arabicPeriod"/>
            </a:pPr>
            <a:r>
              <a:rPr lang="en-US" sz="1200" dirty="0" smtClean="0">
                <a:latin typeface="Calibri" pitchFamily="34" charset="0"/>
              </a:rPr>
              <a:t>False labels and cherry picking the data by selective highly biased passionate researchers creates a sense of public legitimacy to an unwary public. The labeling and mere acts of the study are amplified out of context by media, NGO’s and political pronouncements.  The act of the study makes the hypothesis seem true. </a:t>
            </a:r>
          </a:p>
          <a:p>
            <a:pPr marL="411451" indent="-228584">
              <a:lnSpc>
                <a:spcPts val="1100"/>
              </a:lnSpc>
              <a:buFont typeface="+mj-lt"/>
              <a:buAutoNum type="arabicPeriod"/>
            </a:pPr>
            <a:r>
              <a:rPr lang="en-US" sz="1200" dirty="0" smtClean="0">
                <a:latin typeface="Calibri" pitchFamily="34" charset="0"/>
              </a:rPr>
              <a:t>Contrary theories, hypothesis, alternative  problems and solutions with credible data is suppressed and ridiculed.  </a:t>
            </a:r>
          </a:p>
          <a:p>
            <a:pPr marL="411451" indent="-228584">
              <a:lnSpc>
                <a:spcPts val="1100"/>
              </a:lnSpc>
              <a:buFont typeface="+mj-lt"/>
              <a:buAutoNum type="arabicPeriod"/>
            </a:pPr>
            <a:r>
              <a:rPr lang="en-US" sz="1200" dirty="0" smtClean="0">
                <a:latin typeface="Calibri" pitchFamily="34" charset="0"/>
              </a:rPr>
              <a:t>The public involvement strategy is further manipulated by government experts leading the "public opinion" into a common cause  green consensus.  </a:t>
            </a:r>
          </a:p>
          <a:p>
            <a:pPr marL="411451" indent="-228584">
              <a:lnSpc>
                <a:spcPts val="1100"/>
              </a:lnSpc>
              <a:buFont typeface="+mj-lt"/>
              <a:buAutoNum type="arabicPeriod"/>
            </a:pPr>
            <a:r>
              <a:rPr lang="en-US" sz="1200" dirty="0" smtClean="0">
                <a:latin typeface="Calibri" pitchFamily="34" charset="0"/>
              </a:rPr>
              <a:t>Assumptions are constantly changed to suit the agenda of those initiating the studies to better assure the predetermined conclusions are met  for grants and careers. </a:t>
            </a:r>
          </a:p>
          <a:p>
            <a:pPr marL="411451" indent="-228584">
              <a:lnSpc>
                <a:spcPts val="1100"/>
              </a:lnSpc>
              <a:buFont typeface="+mj-lt"/>
              <a:buAutoNum type="arabicPeriod"/>
            </a:pPr>
            <a:r>
              <a:rPr lang="en-US" sz="1200" dirty="0" smtClean="0">
                <a:latin typeface="Calibri" pitchFamily="34" charset="0"/>
              </a:rPr>
              <a:t>The organizational hierarchy of those involved in orchestrating social and environmental centralized plans are  connected to the funding sources, i.e. grants, taxes, usury and regulations.</a:t>
            </a:r>
          </a:p>
        </p:txBody>
      </p:sp>
      <p:sp>
        <p:nvSpPr>
          <p:cNvPr id="11" name="Horizontal Scroll 10"/>
          <p:cNvSpPr/>
          <p:nvPr/>
        </p:nvSpPr>
        <p:spPr>
          <a:xfrm>
            <a:off x="4648200" y="0"/>
            <a:ext cx="4267200" cy="1066800"/>
          </a:xfrm>
          <a:prstGeom prst="horizont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nSpc>
                <a:spcPts val="1200"/>
              </a:lnSpc>
            </a:pPr>
            <a:endParaRPr lang="en-US" sz="1200" dirty="0" smtClean="0">
              <a:solidFill>
                <a:schemeClr val="tx1"/>
              </a:solidFill>
              <a:latin typeface="Calibri" pitchFamily="34" charset="0"/>
            </a:endParaRPr>
          </a:p>
          <a:p>
            <a:pPr>
              <a:lnSpc>
                <a:spcPts val="1100"/>
              </a:lnSpc>
            </a:pPr>
            <a:r>
              <a:rPr lang="en-US" sz="1200" dirty="0" smtClean="0">
                <a:solidFill>
                  <a:schemeClr val="tx1"/>
                </a:solidFill>
                <a:latin typeface="Calibri" pitchFamily="34" charset="0"/>
              </a:rPr>
              <a:t>Not till your thoughts cease their branching here and there, not till you abandon all thoughts of seeking for something, not till your mind is motionless as wood or stone, will you be on the right road to the Gate."</a:t>
            </a:r>
          </a:p>
          <a:p>
            <a:pPr>
              <a:lnSpc>
                <a:spcPts val="1100"/>
              </a:lnSpc>
            </a:pPr>
            <a:r>
              <a:rPr lang="en-US" sz="1200" dirty="0" smtClean="0">
                <a:solidFill>
                  <a:schemeClr val="tx1"/>
                </a:solidFill>
                <a:latin typeface="Calibri" pitchFamily="34" charset="0"/>
              </a:rPr>
              <a:t>Huang-Po </a:t>
            </a:r>
          </a:p>
          <a:p>
            <a:pPr>
              <a:lnSpc>
                <a:spcPts val="1200"/>
              </a:lnSpc>
            </a:pPr>
            <a:r>
              <a:rPr lang="en-US" sz="1200" dirty="0" smtClean="0">
                <a:solidFill>
                  <a:schemeClr val="tx1"/>
                </a:solidFill>
                <a:latin typeface="Calibri" pitchFamily="34" charset="0"/>
              </a:rPr>
              <a:t> </a:t>
            </a:r>
            <a:endParaRPr lang="en-US" sz="1200" dirty="0">
              <a:solidFill>
                <a:schemeClr val="tx1"/>
              </a:solidFill>
              <a:latin typeface="Calibri" pitchFamily="34" charset="0"/>
            </a:endParaRPr>
          </a:p>
        </p:txBody>
      </p:sp>
      <p:pic>
        <p:nvPicPr>
          <p:cNvPr id="15" name="Content Placeholder 7" descr="Lab-Fraud-Slide--15.png"/>
          <p:cNvPicPr>
            <a:picLocks noGrp="1" noChangeAspect="1"/>
          </p:cNvPicPr>
          <p:nvPr>
            <p:ph sz="half" idx="1"/>
          </p:nvPr>
        </p:nvPicPr>
        <p:blipFill>
          <a:blip r:embed="rId2" cstate="print"/>
          <a:stretch>
            <a:fillRect/>
          </a:stretch>
        </p:blipFill>
        <p:spPr>
          <a:xfrm>
            <a:off x="152400" y="1143000"/>
            <a:ext cx="3200400" cy="3048000"/>
          </a:xfrm>
        </p:spPr>
      </p:pic>
      <p:sp>
        <p:nvSpPr>
          <p:cNvPr id="9" name="Rectangle 8"/>
          <p:cNvSpPr/>
          <p:nvPr/>
        </p:nvSpPr>
        <p:spPr>
          <a:xfrm>
            <a:off x="3810000" y="5638800"/>
            <a:ext cx="3077751" cy="276993"/>
          </a:xfrm>
          <a:prstGeom prst="rect">
            <a:avLst/>
          </a:prstGeom>
        </p:spPr>
        <p:txBody>
          <a:bodyPr wrap="none" lIns="91433" tIns="45717" rIns="91433" bIns="45717">
            <a:spAutoFit/>
          </a:bodyPr>
          <a:lstStyle/>
          <a:p>
            <a:r>
              <a:rPr lang="en-US" sz="1200" b="1" dirty="0" smtClean="0">
                <a:hlinkClick r:id="rId3"/>
              </a:rPr>
              <a:t>Lab Fraud - DOE Consolidated Audit Program</a:t>
            </a:r>
            <a:endParaRPr lang="en-US" sz="1200" dirty="0"/>
          </a:p>
        </p:txBody>
      </p:sp>
      <p:sp>
        <p:nvSpPr>
          <p:cNvPr id="13" name="TextBox 12"/>
          <p:cNvSpPr txBox="1"/>
          <p:nvPr/>
        </p:nvSpPr>
        <p:spPr>
          <a:xfrm>
            <a:off x="152400" y="4191000"/>
            <a:ext cx="3352800" cy="2072619"/>
          </a:xfrm>
          <a:prstGeom prst="rect">
            <a:avLst/>
          </a:prstGeom>
          <a:noFill/>
        </p:spPr>
        <p:txBody>
          <a:bodyPr wrap="square" rtlCol="0">
            <a:spAutoFit/>
          </a:bodyPr>
          <a:lstStyle/>
          <a:p>
            <a:pPr>
              <a:lnSpc>
                <a:spcPts val="1100"/>
              </a:lnSpc>
            </a:pPr>
            <a:r>
              <a:rPr lang="en-US" sz="1200" dirty="0" smtClean="0">
                <a:latin typeface="Calibri" pitchFamily="34" charset="0"/>
              </a:rPr>
              <a:t>Dry </a:t>
            </a:r>
            <a:r>
              <a:rPr lang="en-US" sz="1200" dirty="0" err="1" smtClean="0">
                <a:latin typeface="Calibri" pitchFamily="34" charset="0"/>
              </a:rPr>
              <a:t>labbing</a:t>
            </a:r>
            <a:r>
              <a:rPr lang="en-US" sz="1200" dirty="0" smtClean="0">
                <a:latin typeface="Calibri" pitchFamily="34" charset="0"/>
              </a:rPr>
              <a:t> is an expression indicating the study and the data have been cooked.  It is near impossible to avoid dry </a:t>
            </a:r>
            <a:r>
              <a:rPr lang="en-US" sz="1200" dirty="0" err="1" smtClean="0">
                <a:latin typeface="Calibri" pitchFamily="34" charset="0"/>
              </a:rPr>
              <a:t>labbing</a:t>
            </a:r>
            <a:r>
              <a:rPr lang="en-US" sz="1200" dirty="0" smtClean="0">
                <a:latin typeface="Calibri" pitchFamily="34" charset="0"/>
              </a:rPr>
              <a:t> research because the intentions of the researchers and field agents gathering the data heavily influence the study right and wrong.  </a:t>
            </a:r>
          </a:p>
          <a:p>
            <a:pPr>
              <a:lnSpc>
                <a:spcPts val="1100"/>
              </a:lnSpc>
            </a:pPr>
            <a:endParaRPr lang="en-US" sz="1200" dirty="0" smtClean="0">
              <a:latin typeface="Calibri" pitchFamily="34" charset="0"/>
            </a:endParaRPr>
          </a:p>
          <a:p>
            <a:pPr>
              <a:lnSpc>
                <a:spcPts val="1100"/>
              </a:lnSpc>
            </a:pPr>
            <a:r>
              <a:rPr lang="en-US" sz="1200" dirty="0" smtClean="0">
                <a:latin typeface="Calibri" pitchFamily="34" charset="0"/>
              </a:rPr>
              <a:t>This is another reason why political agendas to label and control everything, e.g. shorelines (SMA), growth (GMA), buffers, so called “sensitive (SAO) and critical area (CAO) are loaded designations debased from the get go by the mere act of labeling, i.e. manipulating and  marketing the green swill to the public.</a:t>
            </a:r>
            <a:endParaRPr lang="en-US" sz="1200" dirty="0" smtClean="0">
              <a:latin typeface="Calibri" pitchFamily="34" charset="0"/>
            </a:endParaRPr>
          </a:p>
        </p:txBody>
      </p:sp>
    </p:spTree>
  </p:cSld>
  <p:clrMapOvr>
    <a:masterClrMapping/>
  </p:clrMapOvr>
  <p:transition spd="med" advTm="7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3276600" cy="457200"/>
          </a:xfrm>
        </p:spPr>
        <p:txBody>
          <a:bodyPr>
            <a:normAutofit/>
          </a:bodyPr>
          <a:lstStyle/>
          <a:p>
            <a:r>
              <a:rPr lang="en-US" sz="1800" dirty="0" smtClean="0"/>
              <a:t>Dry labbing – part 2 of 2</a:t>
            </a:r>
            <a:endParaRPr lang="en-US" sz="1800" dirty="0"/>
          </a:p>
        </p:txBody>
      </p:sp>
      <p:graphicFrame>
        <p:nvGraphicFramePr>
          <p:cNvPr id="7" name="Content Placeholder 6"/>
          <p:cNvGraphicFramePr>
            <a:graphicFrameLocks noGrp="1"/>
          </p:cNvGraphicFramePr>
          <p:nvPr>
            <p:ph sz="half" idx="2"/>
          </p:nvPr>
        </p:nvGraphicFramePr>
        <p:xfrm>
          <a:off x="5181600" y="762001"/>
          <a:ext cx="3810000" cy="5562597"/>
        </p:xfrm>
        <a:graphic>
          <a:graphicData uri="http://schemas.openxmlformats.org/drawingml/2006/table">
            <a:tbl>
              <a:tblPr firstRow="1" bandRow="1">
                <a:tableStyleId>{5C22544A-7EE6-4342-B048-85BDC9FD1C3A}</a:tableStyleId>
              </a:tblPr>
              <a:tblGrid>
                <a:gridCol w="3810000"/>
              </a:tblGrid>
              <a:tr h="399524">
                <a:tc>
                  <a:txBody>
                    <a:bodyPr/>
                    <a:lstStyle/>
                    <a:p>
                      <a:r>
                        <a:rPr lang="en-US" sz="1200" dirty="0" smtClean="0">
                          <a:hlinkClick r:id="rId2"/>
                        </a:rPr>
                        <a:t>Dry  labbing it,</a:t>
                      </a:r>
                      <a:r>
                        <a:rPr lang="en-US" sz="1200" baseline="0" dirty="0" smtClean="0">
                          <a:hlinkClick r:id="rId2"/>
                        </a:rPr>
                        <a:t> baby</a:t>
                      </a:r>
                      <a:endParaRPr lang="en-US" sz="1200" dirty="0"/>
                    </a:p>
                  </a:txBody>
                  <a:tcPr/>
                </a:tc>
              </a:tr>
              <a:tr h="1629631">
                <a:tc>
                  <a:txBody>
                    <a:bodyPr/>
                    <a:lstStyle/>
                    <a:p>
                      <a:r>
                        <a:rPr kumimoji="0" lang="en-US" sz="1100" kern="1200" baseline="0" dirty="0" smtClean="0">
                          <a:solidFill>
                            <a:schemeClr val="dk1"/>
                          </a:solidFill>
                          <a:latin typeface="+mn-lt"/>
                          <a:ea typeface="+mn-ea"/>
                          <a:cs typeface="+mn-cs"/>
                          <a:hlinkClick r:id="rId3"/>
                        </a:rPr>
                        <a:t>In the 1980s, it was determined that many</a:t>
                      </a:r>
                    </a:p>
                    <a:p>
                      <a:r>
                        <a:rPr kumimoji="0" lang="en-US" sz="1100" kern="1200" baseline="0" dirty="0" smtClean="0">
                          <a:solidFill>
                            <a:schemeClr val="dk1"/>
                          </a:solidFill>
                          <a:latin typeface="+mn-lt"/>
                          <a:ea typeface="+mn-ea"/>
                          <a:cs typeface="+mn-cs"/>
                          <a:hlinkClick r:id="rId3"/>
                        </a:rPr>
                        <a:t>CLP (EPA Contract Lab Program) laboratories were committing fraud in order to be cost competitive and meet time demands of the CLP program. At one time in the 1980s, more than 25% of the laboratories in the CLP program were under investigation.</a:t>
                      </a:r>
                      <a:endParaRPr kumimoji="0" lang="en-US" sz="1100" kern="1200" baseline="0" dirty="0" smtClean="0">
                        <a:solidFill>
                          <a:schemeClr val="dk1"/>
                        </a:solidFill>
                        <a:latin typeface="+mn-lt"/>
                        <a:ea typeface="+mn-ea"/>
                        <a:cs typeface="+mn-cs"/>
                      </a:endParaRPr>
                    </a:p>
                  </a:txBody>
                  <a:tcPr/>
                </a:tc>
              </a:tr>
              <a:tr h="432509">
                <a:tc>
                  <a:txBody>
                    <a:bodyPr/>
                    <a:lstStyle/>
                    <a:p>
                      <a:r>
                        <a:rPr lang="en-US" sz="1200" dirty="0" smtClean="0">
                          <a:hlinkClick r:id="rId4"/>
                        </a:rPr>
                        <a:t>“environmental dry labbing” hits</a:t>
                      </a:r>
                      <a:endParaRPr lang="en-US" sz="1200" dirty="0"/>
                    </a:p>
                  </a:txBody>
                  <a:tcPr/>
                </a:tc>
              </a:tr>
              <a:tr h="857294">
                <a:tc>
                  <a:txBody>
                    <a:bodyPr/>
                    <a:lstStyle/>
                    <a:p>
                      <a:pPr>
                        <a:lnSpc>
                          <a:spcPts val="1200"/>
                        </a:lnSpc>
                      </a:pPr>
                      <a:r>
                        <a:rPr lang="en-US" sz="1200" dirty="0" smtClean="0">
                          <a:latin typeface="Calibri" pitchFamily="34" charset="0"/>
                          <a:hlinkClick r:id="rId5"/>
                        </a:rPr>
                        <a:t>4. (c)Microbiologist – </a:t>
                      </a:r>
                      <a:r>
                        <a:rPr kumimoji="0" lang="en-US" sz="1200" kern="1200" baseline="0" dirty="0" smtClean="0">
                          <a:solidFill>
                            <a:schemeClr val="dk1"/>
                          </a:solidFill>
                          <a:latin typeface="Calibri" pitchFamily="34" charset="0"/>
                          <a:ea typeface="+mn-ea"/>
                          <a:cs typeface="+mn-cs"/>
                          <a:hlinkClick r:id="rId5"/>
                        </a:rPr>
                        <a:t>Fred is an analyst who works 7:30 AM to 4:00 PM analyzing drinking water samples for total coliform using IDEXX Colilert.  Once each day he….. Read this report re. What’s unethical and/or improper with this scenario?</a:t>
                      </a:r>
                      <a:endParaRPr lang="en-US" sz="1200" dirty="0">
                        <a:latin typeface="Calibri" pitchFamily="34" charset="0"/>
                      </a:endParaRPr>
                    </a:p>
                  </a:txBody>
                  <a:tcPr/>
                </a:tc>
              </a:tr>
              <a:tr h="1050378">
                <a:tc>
                  <a:txBody>
                    <a:bodyPr/>
                    <a:lstStyle/>
                    <a:p>
                      <a:pPr>
                        <a:lnSpc>
                          <a:spcPts val="1200"/>
                        </a:lnSpc>
                      </a:pPr>
                      <a:r>
                        <a:rPr lang="en-US" sz="1200" dirty="0" smtClean="0">
                          <a:latin typeface="Calibri" pitchFamily="34" charset="0"/>
                          <a:hlinkClick r:id="rId5"/>
                        </a:rPr>
                        <a:t>4. (d) Chemistry Scenario 1- </a:t>
                      </a:r>
                      <a:r>
                        <a:rPr kumimoji="0" lang="en-US" sz="1200" kern="1200" baseline="0" dirty="0" smtClean="0">
                          <a:solidFill>
                            <a:schemeClr val="dk1"/>
                          </a:solidFill>
                          <a:latin typeface="Calibri" pitchFamily="34" charset="0"/>
                          <a:ea typeface="+mn-ea"/>
                          <a:cs typeface="+mn-cs"/>
                          <a:hlinkClick r:id="rId5"/>
                        </a:rPr>
                        <a:t>Joe is a wastewater operator. He never sees changes in the refrigerator’s temperature. It is always 4</a:t>
                      </a:r>
                      <a:r>
                        <a:rPr kumimoji="0" lang="en-US" sz="1200" i="1" kern="1200" baseline="0" dirty="0" smtClean="0">
                          <a:solidFill>
                            <a:schemeClr val="dk1"/>
                          </a:solidFill>
                          <a:latin typeface="Calibri" pitchFamily="34" charset="0"/>
                          <a:ea typeface="+mn-ea"/>
                          <a:cs typeface="+mn-cs"/>
                          <a:hlinkClick r:id="rId5"/>
                        </a:rPr>
                        <a:t>°C. He reads a </a:t>
                      </a:r>
                      <a:r>
                        <a:rPr kumimoji="0" lang="en-US" sz="1200" kern="1200" baseline="0" dirty="0" smtClean="0">
                          <a:solidFill>
                            <a:schemeClr val="dk1"/>
                          </a:solidFill>
                          <a:latin typeface="Calibri" pitchFamily="34" charset="0"/>
                          <a:ea typeface="+mn-ea"/>
                          <a:cs typeface="+mn-cs"/>
                          <a:hlinkClick r:id="rId5"/>
                        </a:rPr>
                        <a:t>thermometer that does not have a correction factor indicated</a:t>
                      </a:r>
                      <a:r>
                        <a:rPr kumimoji="0" lang="en-US" sz="1000" kern="1200" baseline="0" dirty="0" smtClean="0">
                          <a:solidFill>
                            <a:schemeClr val="dk1"/>
                          </a:solidFill>
                          <a:latin typeface="Calibri" pitchFamily="34" charset="0"/>
                          <a:ea typeface="+mn-ea"/>
                          <a:cs typeface="+mn-cs"/>
                          <a:hlinkClick r:id="rId5"/>
                        </a:rPr>
                        <a:t>…</a:t>
                      </a:r>
                      <a:r>
                        <a:rPr kumimoji="0" lang="en-US" sz="1200" kern="1200" baseline="0" dirty="0" smtClean="0">
                          <a:solidFill>
                            <a:schemeClr val="dk1"/>
                          </a:solidFill>
                          <a:latin typeface="Calibri" pitchFamily="34" charset="0"/>
                          <a:ea typeface="+mn-ea"/>
                          <a:cs typeface="+mn-cs"/>
                          <a:hlinkClick r:id="rId5"/>
                        </a:rPr>
                        <a:t>Read this report re. What’s unethical and/or improper with this scenario?</a:t>
                      </a:r>
                      <a:endParaRPr lang="en-US" sz="1000" dirty="0">
                        <a:latin typeface="Calibri" pitchFamily="34" charset="0"/>
                      </a:endParaRPr>
                    </a:p>
                  </a:txBody>
                  <a:tcPr/>
                </a:tc>
              </a:tr>
              <a:tr h="760752">
                <a:tc>
                  <a:txBody>
                    <a:bodyPr/>
                    <a:lstStyle/>
                    <a:p>
                      <a:pPr>
                        <a:lnSpc>
                          <a:spcPts val="1200"/>
                        </a:lnSpc>
                      </a:pPr>
                      <a:r>
                        <a:rPr lang="en-US" sz="1200" dirty="0" smtClean="0">
                          <a:latin typeface="Calibri" pitchFamily="34" charset="0"/>
                          <a:hlinkClick r:id="rId5"/>
                        </a:rPr>
                        <a:t>4. (d) Chemistry Scenario 2 - </a:t>
                      </a:r>
                      <a:r>
                        <a:rPr kumimoji="0" lang="en-US" sz="1200" kern="1200" baseline="0" dirty="0" smtClean="0">
                          <a:solidFill>
                            <a:schemeClr val="dk1"/>
                          </a:solidFill>
                          <a:latin typeface="Calibri" pitchFamily="34" charset="0"/>
                          <a:ea typeface="+mn-ea"/>
                          <a:cs typeface="+mn-cs"/>
                          <a:hlinkClick r:id="rId5"/>
                        </a:rPr>
                        <a:t>Molly analyzes drinking waters for UV-absorbing</a:t>
                      </a:r>
                    </a:p>
                    <a:p>
                      <a:pPr>
                        <a:lnSpc>
                          <a:spcPts val="1200"/>
                        </a:lnSpc>
                      </a:pPr>
                      <a:r>
                        <a:rPr kumimoji="0" lang="en-US" sz="1200" kern="1200" baseline="0" dirty="0" smtClean="0">
                          <a:solidFill>
                            <a:schemeClr val="dk1"/>
                          </a:solidFill>
                          <a:latin typeface="Calibri" pitchFamily="34" charset="0"/>
                          <a:ea typeface="+mn-ea"/>
                          <a:cs typeface="+mn-cs"/>
                          <a:hlinkClick r:id="rId5"/>
                        </a:rPr>
                        <a:t>organics using SM 5910 B. She filters the sample through a Gelman type GN-6 plastic polymer</a:t>
                      </a:r>
                      <a:endParaRPr lang="en-US" sz="1000" dirty="0">
                        <a:latin typeface="Calibri" pitchFamily="34" charset="0"/>
                      </a:endParaRPr>
                    </a:p>
                  </a:txBody>
                  <a:tcPr/>
                </a:tc>
              </a:tr>
              <a:tr h="4325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kern="1200" dirty="0" smtClean="0">
                          <a:solidFill>
                            <a:schemeClr val="dk1"/>
                          </a:solidFill>
                          <a:latin typeface="+mn-lt"/>
                          <a:ea typeface="+mn-ea"/>
                          <a:cs typeface="+mn-cs"/>
                          <a:hlinkClick r:id="rId6"/>
                        </a:rPr>
                        <a:t>Chemist faces charges for "dry-labbing" </a:t>
                      </a:r>
                      <a:endParaRPr kumimoji="0" lang="en-US" sz="1200" b="1" i="0" kern="1200" dirty="0" smtClean="0">
                        <a:solidFill>
                          <a:schemeClr val="dk1"/>
                        </a:solidFill>
                        <a:latin typeface="+mn-lt"/>
                        <a:ea typeface="+mn-ea"/>
                        <a:cs typeface="+mn-cs"/>
                      </a:endParaRPr>
                    </a:p>
                  </a:txBody>
                  <a:tcPr/>
                </a:tc>
              </a:tr>
            </a:tbl>
          </a:graphicData>
        </a:graphic>
      </p:graphicFrame>
      <p:pic>
        <p:nvPicPr>
          <p:cNvPr id="10" name="Content Placeholder 9" descr="Lab-Fraud-Slide--19.png"/>
          <p:cNvPicPr>
            <a:picLocks noGrp="1" noChangeAspect="1"/>
          </p:cNvPicPr>
          <p:nvPr>
            <p:ph sz="half" idx="1"/>
          </p:nvPr>
        </p:nvPicPr>
        <p:blipFill>
          <a:blip r:embed="rId7" cstate="print"/>
          <a:stretch>
            <a:fillRect/>
          </a:stretch>
        </p:blipFill>
        <p:spPr>
          <a:xfrm>
            <a:off x="228600" y="685800"/>
            <a:ext cx="3733800" cy="2779721"/>
          </a:xfrm>
        </p:spPr>
      </p:pic>
      <p:pic>
        <p:nvPicPr>
          <p:cNvPr id="11" name="Picture 10" descr="Lab-Fraud-Slide--20.png"/>
          <p:cNvPicPr>
            <a:picLocks noChangeAspect="1"/>
          </p:cNvPicPr>
          <p:nvPr/>
        </p:nvPicPr>
        <p:blipFill>
          <a:blip r:embed="rId8" cstate="print"/>
          <a:stretch>
            <a:fillRect/>
          </a:stretch>
        </p:blipFill>
        <p:spPr>
          <a:xfrm>
            <a:off x="1143000" y="3733800"/>
            <a:ext cx="3801201" cy="2590800"/>
          </a:xfrm>
          <a:prstGeom prst="rect">
            <a:avLst/>
          </a:prstGeom>
        </p:spPr>
      </p:pic>
      <p:sp>
        <p:nvSpPr>
          <p:cNvPr id="12" name="Horizontal Scroll 11"/>
          <p:cNvSpPr/>
          <p:nvPr/>
        </p:nvSpPr>
        <p:spPr>
          <a:xfrm>
            <a:off x="4419600" y="-76199"/>
            <a:ext cx="3810000" cy="8382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“The more I read, the more I meditate: and the more I acquire, the more certain I am that I know nothing.”</a:t>
            </a:r>
          </a:p>
          <a:p>
            <a:r>
              <a:rPr lang="en-US" sz="1200" dirty="0" smtClean="0">
                <a:solidFill>
                  <a:schemeClr val="tx1"/>
                </a:solidFill>
              </a:rPr>
              <a:t>Voltaire</a:t>
            </a:r>
            <a:endParaRPr lang="en-US" sz="1200" dirty="0">
              <a:solidFill>
                <a:schemeClr val="tx1"/>
              </a:solidFill>
            </a:endParaRPr>
          </a:p>
        </p:txBody>
      </p:sp>
      <p:sp>
        <p:nvSpPr>
          <p:cNvPr id="13" name="Rectangle 12"/>
          <p:cNvSpPr/>
          <p:nvPr/>
        </p:nvSpPr>
        <p:spPr>
          <a:xfrm>
            <a:off x="1676400" y="3429000"/>
            <a:ext cx="3200400" cy="281531"/>
          </a:xfrm>
          <a:prstGeom prst="rect">
            <a:avLst/>
          </a:prstGeom>
          <a:solidFill>
            <a:srgbClr val="CCFFCC"/>
          </a:solidFill>
        </p:spPr>
        <p:txBody>
          <a:bodyPr wrap="square" lIns="91433" tIns="45717" rIns="91433" bIns="45717">
            <a:spAutoFit/>
          </a:bodyPr>
          <a:lstStyle/>
          <a:p>
            <a:r>
              <a:rPr lang="en-US" sz="1200" b="1" dirty="0" smtClean="0">
                <a:hlinkClick r:id="rId9"/>
              </a:rPr>
              <a:t>Lab Fraud - DOE Consolidated Audit Program</a:t>
            </a:r>
            <a:endParaRPr lang="en-US" sz="1200" dirty="0"/>
          </a:p>
        </p:txBody>
      </p:sp>
    </p:spTree>
  </p:cSld>
  <p:clrMapOvr>
    <a:masterClrMapping/>
  </p:clrMapOvr>
  <p:transition spd="med" advTm="7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5257800" cy="609600"/>
          </a:xfrm>
        </p:spPr>
        <p:txBody>
          <a:bodyPr>
            <a:normAutofit/>
          </a:bodyPr>
          <a:lstStyle/>
          <a:p>
            <a:r>
              <a:rPr lang="en-US" sz="1600" dirty="0" smtClean="0"/>
              <a:t>Silent spring – CLASSIC CASES OF DRY LABBING</a:t>
            </a:r>
            <a:br>
              <a:rPr lang="en-US" sz="1600" dirty="0" smtClean="0"/>
            </a:br>
            <a:r>
              <a:rPr lang="en-US" sz="1600" dirty="0" smtClean="0"/>
              <a:t>i.e. who is killing whom? - Part 1 of 3 </a:t>
            </a:r>
            <a:endParaRPr lang="en-US" sz="1600" dirty="0"/>
          </a:p>
        </p:txBody>
      </p:sp>
      <p:pic>
        <p:nvPicPr>
          <p:cNvPr id="7" name="Content Placeholder 6" descr="Silent-Spring.jpg"/>
          <p:cNvPicPr>
            <a:picLocks noGrp="1" noChangeAspect="1"/>
          </p:cNvPicPr>
          <p:nvPr>
            <p:ph sz="half" idx="4294967295"/>
          </p:nvPr>
        </p:nvPicPr>
        <p:blipFill>
          <a:blip r:embed="rId2" cstate="print"/>
          <a:stretch>
            <a:fillRect/>
          </a:stretch>
        </p:blipFill>
        <p:spPr>
          <a:xfrm>
            <a:off x="228600" y="1676400"/>
            <a:ext cx="2691852" cy="3505200"/>
          </a:xfrm>
        </p:spPr>
      </p:pic>
      <p:graphicFrame>
        <p:nvGraphicFramePr>
          <p:cNvPr id="11" name="Table 10"/>
          <p:cNvGraphicFramePr>
            <a:graphicFrameLocks noGrp="1"/>
          </p:cNvGraphicFramePr>
          <p:nvPr/>
        </p:nvGraphicFramePr>
        <p:xfrm>
          <a:off x="5638800" y="1715339"/>
          <a:ext cx="3276600" cy="4004430"/>
        </p:xfrm>
        <a:graphic>
          <a:graphicData uri="http://schemas.openxmlformats.org/drawingml/2006/table">
            <a:tbl>
              <a:tblPr/>
              <a:tblGrid>
                <a:gridCol w="3276600"/>
              </a:tblGrid>
              <a:tr h="623460">
                <a:tc>
                  <a:txBody>
                    <a:bodyPr/>
                    <a:lstStyle/>
                    <a:p>
                      <a:pPr marL="182880" indent="-182880" algn="l">
                        <a:lnSpc>
                          <a:spcPts val="1300"/>
                        </a:lnSpc>
                        <a:spcBef>
                          <a:spcPts val="0"/>
                        </a:spcBef>
                        <a:spcAft>
                          <a:spcPts val="0"/>
                        </a:spcAft>
                        <a:buFontTx/>
                        <a:buNone/>
                      </a:pPr>
                      <a:r>
                        <a:rPr lang="en-US" sz="1100" b="1" i="0" dirty="0" smtClean="0">
                          <a:solidFill>
                            <a:srgbClr val="000066"/>
                          </a:solidFill>
                          <a:latin typeface="Calibri" pitchFamily="34" charset="0"/>
                          <a:hlinkClick r:id="rId3"/>
                        </a:rPr>
                        <a:t>DDT </a:t>
                      </a:r>
                      <a:r>
                        <a:rPr lang="en-US" sz="1100" b="1" i="0" dirty="0">
                          <a:solidFill>
                            <a:srgbClr val="000066"/>
                          </a:solidFill>
                          <a:latin typeface="Calibri" pitchFamily="34" charset="0"/>
                          <a:hlinkClick r:id="rId3"/>
                        </a:rPr>
                        <a:t>- A Case Study in Scientific </a:t>
                      </a:r>
                      <a:r>
                        <a:rPr lang="en-US" sz="1100" b="1" i="0" dirty="0" smtClean="0">
                          <a:solidFill>
                            <a:srgbClr val="000066"/>
                          </a:solidFill>
                          <a:latin typeface="Calibri" pitchFamily="34" charset="0"/>
                          <a:hlinkClick r:id="rId3"/>
                        </a:rPr>
                        <a:t>Fraud</a:t>
                      </a:r>
                      <a:br>
                        <a:rPr lang="en-US" sz="1100" b="1" i="0" dirty="0" smtClean="0">
                          <a:solidFill>
                            <a:srgbClr val="000066"/>
                          </a:solidFill>
                          <a:latin typeface="Calibri" pitchFamily="34" charset="0"/>
                          <a:hlinkClick r:id="rId3"/>
                        </a:rPr>
                      </a:br>
                      <a:r>
                        <a:rPr lang="en-US" sz="1100" b="1" i="0" dirty="0" smtClean="0">
                          <a:solidFill>
                            <a:srgbClr val="000066"/>
                          </a:solidFill>
                          <a:latin typeface="Calibri" pitchFamily="34" charset="0"/>
                          <a:hlinkClick r:id="rId3"/>
                        </a:rPr>
                        <a:t> </a:t>
                      </a:r>
                      <a:r>
                        <a:rPr lang="en-US" sz="1100" b="1" i="0" dirty="0">
                          <a:solidFill>
                            <a:srgbClr val="000066"/>
                          </a:solidFill>
                          <a:latin typeface="Calibri" pitchFamily="34" charset="0"/>
                          <a:hlinkClick r:id="rId3"/>
                        </a:rPr>
                        <a:t>(MUST </a:t>
                      </a:r>
                      <a:r>
                        <a:rPr lang="en-US" sz="1100" b="1" i="0" dirty="0" smtClean="0">
                          <a:solidFill>
                            <a:srgbClr val="000066"/>
                          </a:solidFill>
                          <a:latin typeface="Calibri" pitchFamily="34" charset="0"/>
                          <a:hlinkClick r:id="rId3"/>
                        </a:rPr>
                        <a:t>READ)</a:t>
                      </a:r>
                      <a:r>
                        <a:rPr lang="en-US" sz="1100" b="1" i="0" dirty="0">
                          <a:solidFill>
                            <a:srgbClr val="000066"/>
                          </a:solidFill>
                          <a:latin typeface="Calibri" pitchFamily="34" charset="0"/>
                        </a:rPr>
                        <a:t/>
                      </a:r>
                      <a:br>
                        <a:rPr lang="en-US" sz="1100" b="1" i="0" dirty="0">
                          <a:solidFill>
                            <a:srgbClr val="000066"/>
                          </a:solidFill>
                          <a:latin typeface="Calibri" pitchFamily="34" charset="0"/>
                        </a:rPr>
                      </a:br>
                      <a:r>
                        <a:rPr lang="en-US" sz="1100" b="1" i="0" dirty="0">
                          <a:solidFill>
                            <a:srgbClr val="000066"/>
                          </a:solidFill>
                          <a:latin typeface="Calibri" pitchFamily="34" charset="0"/>
                        </a:rPr>
                        <a:t>by J. Gordon Edwards, Ph.D</a:t>
                      </a:r>
                    </a:p>
                  </a:txBody>
                  <a:tcPr marL="3536" marR="3536" marT="3537" marB="353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00"/>
                    </a:solidFill>
                  </a:tcPr>
                </a:tc>
              </a:tr>
              <a:tr h="623460">
                <a:tc>
                  <a:txBody>
                    <a:bodyPr/>
                    <a:lstStyle/>
                    <a:p>
                      <a:pPr marL="182880" indent="-182880" algn="l">
                        <a:lnSpc>
                          <a:spcPts val="1300"/>
                        </a:lnSpc>
                        <a:spcBef>
                          <a:spcPts val="0"/>
                        </a:spcBef>
                        <a:spcAft>
                          <a:spcPts val="0"/>
                        </a:spcAft>
                        <a:buFontTx/>
                        <a:buNone/>
                      </a:pPr>
                      <a:r>
                        <a:rPr lang="en-US" sz="1100" b="1" i="0" dirty="0" smtClean="0">
                          <a:solidFill>
                            <a:srgbClr val="000066"/>
                          </a:solidFill>
                          <a:latin typeface="Calibri" pitchFamily="34" charset="0"/>
                          <a:hlinkClick r:id="rId4"/>
                        </a:rPr>
                        <a:t>100 </a:t>
                      </a:r>
                      <a:r>
                        <a:rPr lang="en-US" sz="1100" b="1" i="0" dirty="0">
                          <a:solidFill>
                            <a:srgbClr val="000066"/>
                          </a:solidFill>
                          <a:latin typeface="Calibri" pitchFamily="34" charset="0"/>
                          <a:hlinkClick r:id="rId4"/>
                        </a:rPr>
                        <a:t>Things You Should Know About </a:t>
                      </a:r>
                      <a:r>
                        <a:rPr lang="en-US" sz="1100" b="1" i="0" dirty="0" smtClean="0">
                          <a:solidFill>
                            <a:srgbClr val="000066"/>
                          </a:solidFill>
                          <a:latin typeface="Calibri" pitchFamily="34" charset="0"/>
                          <a:hlinkClick r:id="rId4"/>
                        </a:rPr>
                        <a:t>DDT (MUST READ)</a:t>
                      </a:r>
                      <a:r>
                        <a:rPr lang="en-US" sz="1100" b="1" i="0" dirty="0">
                          <a:solidFill>
                            <a:srgbClr val="000066"/>
                          </a:solidFill>
                          <a:latin typeface="Calibri" pitchFamily="34" charset="0"/>
                        </a:rPr>
                        <a:t/>
                      </a:r>
                      <a:br>
                        <a:rPr lang="en-US" sz="1100" b="1" i="0" dirty="0">
                          <a:solidFill>
                            <a:srgbClr val="000066"/>
                          </a:solidFill>
                          <a:latin typeface="Calibri" pitchFamily="34" charset="0"/>
                        </a:rPr>
                      </a:br>
                      <a:r>
                        <a:rPr lang="en-US" sz="1100" b="1" i="0" dirty="0">
                          <a:solidFill>
                            <a:srgbClr val="000066"/>
                          </a:solidFill>
                          <a:latin typeface="Calibri" pitchFamily="34" charset="0"/>
                        </a:rPr>
                        <a:t>by J. Gordon Edwards, Ph.D &amp; Steven Milloy </a:t>
                      </a:r>
                    </a:p>
                  </a:txBody>
                  <a:tcPr marL="3536" marR="3536" marT="3537" marB="353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00"/>
                    </a:solidFill>
                  </a:tcPr>
                </a:tc>
              </a:tr>
              <a:tr h="418566">
                <a:tc>
                  <a:txBody>
                    <a:bodyPr/>
                    <a:lstStyle/>
                    <a:p>
                      <a:pPr marL="182880" indent="-182880" algn="l">
                        <a:lnSpc>
                          <a:spcPts val="1300"/>
                        </a:lnSpc>
                        <a:spcBef>
                          <a:spcPts val="0"/>
                        </a:spcBef>
                        <a:spcAft>
                          <a:spcPts val="0"/>
                        </a:spcAft>
                        <a:buFontTx/>
                        <a:buNone/>
                      </a:pPr>
                      <a:r>
                        <a:rPr lang="en-US" sz="1100" b="1" i="0" dirty="0" smtClean="0">
                          <a:solidFill>
                            <a:srgbClr val="000066"/>
                          </a:solidFill>
                          <a:latin typeface="Calibri" pitchFamily="34" charset="0"/>
                          <a:hlinkClick r:id="rId5"/>
                        </a:rPr>
                        <a:t>Scientist </a:t>
                      </a:r>
                      <a:r>
                        <a:rPr lang="en-US" sz="1100" b="1" i="0" dirty="0">
                          <a:solidFill>
                            <a:srgbClr val="000066"/>
                          </a:solidFill>
                          <a:latin typeface="Calibri" pitchFamily="34" charset="0"/>
                          <a:hlinkClick r:id="rId5"/>
                        </a:rPr>
                        <a:t>Who Warned Against DDT Ban Dies (MUST </a:t>
                      </a:r>
                      <a:r>
                        <a:rPr lang="en-US" sz="1100" b="1" i="0" dirty="0" smtClean="0">
                          <a:solidFill>
                            <a:srgbClr val="000066"/>
                          </a:solidFill>
                          <a:latin typeface="Calibri" pitchFamily="34" charset="0"/>
                          <a:hlinkClick r:id="rId5"/>
                        </a:rPr>
                        <a:t>READ)</a:t>
                      </a:r>
                      <a:endParaRPr lang="en-US" sz="1100" b="1" i="0" dirty="0">
                        <a:solidFill>
                          <a:srgbClr val="000066"/>
                        </a:solidFill>
                        <a:latin typeface="Calibri" pitchFamily="34" charset="0"/>
                      </a:endParaRPr>
                    </a:p>
                  </a:txBody>
                  <a:tcPr marL="3536" marR="3536" marT="3537" marB="353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00"/>
                    </a:solidFill>
                  </a:tcPr>
                </a:tc>
              </a:tr>
              <a:tr h="418566">
                <a:tc>
                  <a:txBody>
                    <a:bodyPr/>
                    <a:lstStyle/>
                    <a:p>
                      <a:pPr marL="182880" indent="-182880" algn="l">
                        <a:lnSpc>
                          <a:spcPts val="1300"/>
                        </a:lnSpc>
                        <a:spcBef>
                          <a:spcPts val="0"/>
                        </a:spcBef>
                        <a:spcAft>
                          <a:spcPts val="0"/>
                        </a:spcAft>
                        <a:buFontTx/>
                        <a:buNone/>
                      </a:pPr>
                      <a:r>
                        <a:rPr lang="en-US" sz="1100" b="1" i="0" dirty="0" smtClean="0">
                          <a:solidFill>
                            <a:srgbClr val="000066"/>
                          </a:solidFill>
                          <a:latin typeface="Calibri" pitchFamily="34" charset="0"/>
                          <a:hlinkClick r:id="rId6"/>
                        </a:rPr>
                        <a:t>The </a:t>
                      </a:r>
                      <a:r>
                        <a:rPr lang="en-US" sz="1100" b="1" i="0" dirty="0">
                          <a:solidFill>
                            <a:srgbClr val="000066"/>
                          </a:solidFill>
                          <a:latin typeface="Calibri" pitchFamily="34" charset="0"/>
                          <a:hlinkClick r:id="rId6"/>
                        </a:rPr>
                        <a:t>Truth about DDT and Silent </a:t>
                      </a:r>
                      <a:r>
                        <a:rPr lang="en-US" sz="1100" b="1" i="0" dirty="0" smtClean="0">
                          <a:solidFill>
                            <a:srgbClr val="000066"/>
                          </a:solidFill>
                          <a:latin typeface="Calibri" pitchFamily="34" charset="0"/>
                          <a:hlinkClick r:id="rId6"/>
                        </a:rPr>
                        <a:t>Spring</a:t>
                      </a:r>
                    </a:p>
                    <a:p>
                      <a:pPr marL="182880" indent="-182880" algn="l">
                        <a:lnSpc>
                          <a:spcPts val="1300"/>
                        </a:lnSpc>
                        <a:spcBef>
                          <a:spcPts val="0"/>
                        </a:spcBef>
                        <a:spcAft>
                          <a:spcPts val="0"/>
                        </a:spcAft>
                        <a:buFontTx/>
                        <a:buNone/>
                      </a:pPr>
                      <a:r>
                        <a:rPr lang="en-US" sz="1100" b="1" i="0" dirty="0" smtClean="0">
                          <a:solidFill>
                            <a:srgbClr val="000066"/>
                          </a:solidFill>
                          <a:latin typeface="Calibri" pitchFamily="34" charset="0"/>
                          <a:hlinkClick r:id="rId6"/>
                        </a:rPr>
                        <a:t>(MUST READ)</a:t>
                      </a:r>
                      <a:endParaRPr lang="en-US" sz="1100" b="1" i="0" dirty="0">
                        <a:solidFill>
                          <a:srgbClr val="000066"/>
                        </a:solidFill>
                        <a:latin typeface="Calibri" pitchFamily="34" charset="0"/>
                      </a:endParaRPr>
                    </a:p>
                  </a:txBody>
                  <a:tcPr marL="3536" marR="3536" marT="3537" marB="353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00"/>
                    </a:solidFill>
                  </a:tcPr>
                </a:tc>
              </a:tr>
              <a:tr h="353635">
                <a:tc>
                  <a:txBody>
                    <a:bodyPr/>
                    <a:lstStyle/>
                    <a:p>
                      <a:pPr marL="320040" indent="-228600" algn="l">
                        <a:spcBef>
                          <a:spcPts val="0"/>
                        </a:spcBef>
                        <a:spcAft>
                          <a:spcPts val="0"/>
                        </a:spcAft>
                        <a:buFontTx/>
                        <a:buNone/>
                      </a:pPr>
                      <a:r>
                        <a:rPr lang="en-US" sz="1100" b="1" i="0" dirty="0" smtClean="0">
                          <a:solidFill>
                            <a:srgbClr val="000066"/>
                          </a:solidFill>
                          <a:latin typeface="Calibri" pitchFamily="34" charset="0"/>
                          <a:hlinkClick r:id="rId7"/>
                        </a:rPr>
                        <a:t>Silent </a:t>
                      </a:r>
                      <a:r>
                        <a:rPr lang="en-US" sz="1100" b="1" i="0" dirty="0">
                          <a:solidFill>
                            <a:srgbClr val="000066"/>
                          </a:solidFill>
                          <a:latin typeface="Calibri" pitchFamily="34" charset="0"/>
                          <a:hlinkClick r:id="rId7"/>
                        </a:rPr>
                        <a:t>Spring’s Shoddy Science - Reason_com</a:t>
                      </a:r>
                      <a:endParaRPr lang="en-US" sz="1100" b="1" i="0" dirty="0">
                        <a:solidFill>
                          <a:srgbClr val="000066"/>
                        </a:solidFill>
                        <a:latin typeface="Calibri" pitchFamily="34" charset="0"/>
                      </a:endParaRPr>
                    </a:p>
                  </a:txBody>
                  <a:tcPr marL="3536" marR="3536" marT="3537" marB="353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6FF33"/>
                    </a:solidFill>
                  </a:tcPr>
                </a:tc>
              </a:tr>
              <a:tr h="505838">
                <a:tc>
                  <a:txBody>
                    <a:bodyPr/>
                    <a:lstStyle/>
                    <a:p>
                      <a:pPr marL="320040" indent="-228600" algn="l">
                        <a:spcBef>
                          <a:spcPts val="0"/>
                        </a:spcBef>
                        <a:spcAft>
                          <a:spcPts val="0"/>
                        </a:spcAft>
                        <a:buFontTx/>
                        <a:buNone/>
                      </a:pPr>
                      <a:r>
                        <a:rPr lang="en-US" sz="1100" b="1" i="0" dirty="0" smtClean="0">
                          <a:solidFill>
                            <a:srgbClr val="000066"/>
                          </a:solidFill>
                          <a:latin typeface="Calibri" pitchFamily="34" charset="0"/>
                          <a:hlinkClick r:id="rId8"/>
                        </a:rPr>
                        <a:t>Silent </a:t>
                      </a:r>
                      <a:r>
                        <a:rPr lang="en-US" sz="1100" b="1" i="0" dirty="0">
                          <a:solidFill>
                            <a:srgbClr val="000066"/>
                          </a:solidFill>
                          <a:latin typeface="Calibri" pitchFamily="34" charset="0"/>
                          <a:hlinkClick r:id="rId8"/>
                        </a:rPr>
                        <a:t>Spring At 50 - Reflections On An Environmental </a:t>
                      </a:r>
                      <a:r>
                        <a:rPr lang="en-US" sz="1100" b="1" i="0" dirty="0" smtClean="0">
                          <a:solidFill>
                            <a:srgbClr val="000066"/>
                          </a:solidFill>
                          <a:latin typeface="Calibri" pitchFamily="34" charset="0"/>
                          <a:hlinkClick r:id="rId8"/>
                        </a:rPr>
                        <a:t>Classic (PERC - Must Read)</a:t>
                      </a:r>
                      <a:endParaRPr lang="en-US" sz="1100" b="1" i="0" dirty="0">
                        <a:solidFill>
                          <a:srgbClr val="000066"/>
                        </a:solidFill>
                        <a:latin typeface="Calibri" pitchFamily="34" charset="0"/>
                      </a:endParaRPr>
                    </a:p>
                  </a:txBody>
                  <a:tcPr marL="3536" marR="3536" marT="3537" marB="353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6FF33"/>
                    </a:solidFill>
                  </a:tcPr>
                </a:tc>
              </a:tr>
              <a:tr h="353635">
                <a:tc>
                  <a:txBody>
                    <a:bodyPr/>
                    <a:lstStyle/>
                    <a:p>
                      <a:pPr marL="320040" indent="-228600" algn="l">
                        <a:spcBef>
                          <a:spcPts val="0"/>
                        </a:spcBef>
                        <a:spcAft>
                          <a:spcPts val="0"/>
                        </a:spcAft>
                        <a:buFontTx/>
                        <a:buNone/>
                      </a:pPr>
                      <a:r>
                        <a:rPr lang="en-US" sz="1100" b="1" i="0" dirty="0" smtClean="0">
                          <a:solidFill>
                            <a:srgbClr val="000066"/>
                          </a:solidFill>
                          <a:latin typeface="Calibri" pitchFamily="34" charset="0"/>
                          <a:hlinkClick r:id="rId9"/>
                        </a:rPr>
                        <a:t>Silent </a:t>
                      </a:r>
                      <a:r>
                        <a:rPr lang="en-US" sz="1100" b="1" i="0" dirty="0">
                          <a:solidFill>
                            <a:srgbClr val="000066"/>
                          </a:solidFill>
                          <a:latin typeface="Calibri" pitchFamily="34" charset="0"/>
                          <a:hlinkClick r:id="rId9"/>
                        </a:rPr>
                        <a:t>Spring's 50 Year History of Selective Data</a:t>
                      </a:r>
                      <a:endParaRPr lang="en-US" sz="1100" b="1" i="0" dirty="0">
                        <a:solidFill>
                          <a:srgbClr val="000066"/>
                        </a:solidFill>
                        <a:latin typeface="Calibri" pitchFamily="34" charset="0"/>
                      </a:endParaRPr>
                    </a:p>
                  </a:txBody>
                  <a:tcPr marL="3536" marR="3536" marT="3537" marB="353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6FF33"/>
                    </a:solidFill>
                  </a:tcPr>
                </a:tc>
              </a:tr>
              <a:tr h="353635">
                <a:tc>
                  <a:txBody>
                    <a:bodyPr/>
                    <a:lstStyle/>
                    <a:p>
                      <a:pPr marL="320040" indent="-228600" algn="l">
                        <a:spcBef>
                          <a:spcPts val="0"/>
                        </a:spcBef>
                        <a:spcAft>
                          <a:spcPts val="0"/>
                        </a:spcAft>
                        <a:buFontTx/>
                        <a:buNone/>
                      </a:pPr>
                      <a:r>
                        <a:rPr lang="en-US" sz="1100" b="1" i="0" dirty="0" smtClean="0">
                          <a:solidFill>
                            <a:srgbClr val="000066"/>
                          </a:solidFill>
                          <a:latin typeface="Calibri" pitchFamily="34" charset="0"/>
                          <a:hlinkClick r:id="rId10"/>
                        </a:rPr>
                        <a:t>The </a:t>
                      </a:r>
                      <a:r>
                        <a:rPr lang="en-US" sz="1100" b="1" i="0" dirty="0">
                          <a:solidFill>
                            <a:srgbClr val="000066"/>
                          </a:solidFill>
                          <a:latin typeface="Calibri" pitchFamily="34" charset="0"/>
                          <a:hlinkClick r:id="rId10"/>
                        </a:rPr>
                        <a:t>Grim 50th Anniversary of Silent Spring</a:t>
                      </a:r>
                      <a:endParaRPr lang="en-US" sz="1100" b="1" i="0" dirty="0">
                        <a:solidFill>
                          <a:srgbClr val="000066"/>
                        </a:solidFill>
                        <a:latin typeface="Calibri" pitchFamily="34" charset="0"/>
                      </a:endParaRPr>
                    </a:p>
                  </a:txBody>
                  <a:tcPr marL="3536" marR="3536" marT="3537" marB="353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6FF33"/>
                    </a:solidFill>
                  </a:tcPr>
                </a:tc>
              </a:tr>
              <a:tr h="353635">
                <a:tc>
                  <a:txBody>
                    <a:bodyPr/>
                    <a:lstStyle/>
                    <a:p>
                      <a:pPr marL="320040" indent="-228600" algn="l">
                        <a:spcBef>
                          <a:spcPts val="0"/>
                        </a:spcBef>
                        <a:spcAft>
                          <a:spcPts val="0"/>
                        </a:spcAft>
                        <a:buFontTx/>
                        <a:buNone/>
                      </a:pPr>
                      <a:r>
                        <a:rPr lang="en-US" sz="1100" b="1" i="0" dirty="0" smtClean="0">
                          <a:solidFill>
                            <a:srgbClr val="000066"/>
                          </a:solidFill>
                          <a:latin typeface="Calibri" pitchFamily="34" charset="0"/>
                          <a:hlinkClick r:id="rId11"/>
                        </a:rPr>
                        <a:t>Facts versus Fears</a:t>
                      </a:r>
                      <a:endParaRPr lang="en-US" sz="1100" b="1" i="0" dirty="0">
                        <a:solidFill>
                          <a:srgbClr val="000066"/>
                        </a:solidFill>
                        <a:latin typeface="Calibri" pitchFamily="34" charset="0"/>
                      </a:endParaRPr>
                    </a:p>
                  </a:txBody>
                  <a:tcPr marL="3536" marR="3536" marT="3537" marB="353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6FF33"/>
                    </a:solidFill>
                  </a:tcPr>
                </a:tc>
              </a:tr>
            </a:tbl>
          </a:graphicData>
        </a:graphic>
      </p:graphicFrame>
      <p:sp>
        <p:nvSpPr>
          <p:cNvPr id="12" name="Horizontal Scroll 11"/>
          <p:cNvSpPr/>
          <p:nvPr/>
        </p:nvSpPr>
        <p:spPr>
          <a:xfrm>
            <a:off x="6172200" y="304800"/>
            <a:ext cx="2743200" cy="685800"/>
          </a:xfrm>
          <a:prstGeom prst="horizontalScroll">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“A little unlearning goes a long way.”</a:t>
            </a:r>
          </a:p>
          <a:p>
            <a:r>
              <a:rPr lang="en-US" sz="1200" dirty="0" smtClean="0">
                <a:solidFill>
                  <a:schemeClr val="tx1"/>
                </a:solidFill>
              </a:rPr>
              <a:t>Richard Kehl</a:t>
            </a:r>
            <a:endParaRPr lang="en-US" sz="1200" dirty="0">
              <a:solidFill>
                <a:schemeClr val="tx1"/>
              </a:solidFill>
            </a:endParaRPr>
          </a:p>
        </p:txBody>
      </p:sp>
      <p:pic>
        <p:nvPicPr>
          <p:cNvPr id="14" name="Picture 13" descr="DDTmalaria Chris Bouroncle,AFP,Getty Images"/>
          <p:cNvPicPr>
            <a:picLocks noChangeAspect="1"/>
          </p:cNvPicPr>
          <p:nvPr/>
        </p:nvPicPr>
        <p:blipFill>
          <a:blip r:embed="rId12" cstate="print"/>
          <a:stretch>
            <a:fillRect/>
          </a:stretch>
        </p:blipFill>
        <p:spPr>
          <a:xfrm>
            <a:off x="3200401" y="2438400"/>
            <a:ext cx="2177142" cy="1524000"/>
          </a:xfrm>
          <a:prstGeom prst="rect">
            <a:avLst/>
          </a:prstGeom>
        </p:spPr>
      </p:pic>
      <p:sp>
        <p:nvSpPr>
          <p:cNvPr id="19" name="TextBox 18"/>
          <p:cNvSpPr txBox="1"/>
          <p:nvPr/>
        </p:nvSpPr>
        <p:spPr>
          <a:xfrm>
            <a:off x="990600" y="5410201"/>
            <a:ext cx="1600200" cy="281531"/>
          </a:xfrm>
          <a:prstGeom prst="rect">
            <a:avLst/>
          </a:prstGeom>
          <a:noFill/>
        </p:spPr>
        <p:txBody>
          <a:bodyPr wrap="square" lIns="91433" tIns="45717" rIns="91433" bIns="45717" rtlCol="0">
            <a:spAutoFit/>
          </a:bodyPr>
          <a:lstStyle/>
          <a:p>
            <a:pPr marL="320017" indent="-228584"/>
            <a:r>
              <a:rPr lang="en-US" sz="1200" b="1" dirty="0" smtClean="0">
                <a:solidFill>
                  <a:srgbClr val="000066"/>
                </a:solidFill>
                <a:latin typeface="Calibri" pitchFamily="34" charset="0"/>
                <a:hlinkClick r:id="rId13"/>
              </a:rPr>
              <a:t>PERC Book Review</a:t>
            </a:r>
            <a:endParaRPr lang="en-US" sz="1200" b="1" dirty="0">
              <a:solidFill>
                <a:srgbClr val="000066"/>
              </a:solidFill>
              <a:latin typeface="Calibri" pitchFamily="34" charset="0"/>
            </a:endParaRPr>
          </a:p>
        </p:txBody>
      </p:sp>
    </p:spTree>
  </p:cSld>
  <p:clrMapOvr>
    <a:masterClrMapping/>
  </p:clrMapOvr>
  <p:transition spd="med" advTm="7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4191000" cy="688848"/>
          </a:xfrm>
        </p:spPr>
        <p:txBody>
          <a:bodyPr>
            <a:normAutofit fontScale="90000"/>
          </a:bodyPr>
          <a:lstStyle/>
          <a:p>
            <a:r>
              <a:rPr lang="en-US" sz="1600" dirty="0" smtClean="0"/>
              <a:t>Silent spring –CLASSIC CASES OF DRY LABBING,</a:t>
            </a:r>
            <a:br>
              <a:rPr lang="en-US" sz="1600" dirty="0" smtClean="0"/>
            </a:br>
            <a:r>
              <a:rPr lang="en-US" sz="1600" dirty="0" smtClean="0"/>
              <a:t>i.e. who is killing whom ? - Part 2 of 3 </a:t>
            </a:r>
            <a:endParaRPr lang="en-US" sz="1600" dirty="0"/>
          </a:p>
        </p:txBody>
      </p:sp>
      <p:pic>
        <p:nvPicPr>
          <p:cNvPr id="7" name="Content Placeholder 6" descr="Bird-Count.png"/>
          <p:cNvPicPr>
            <a:picLocks noGrp="1" noChangeAspect="1"/>
          </p:cNvPicPr>
          <p:nvPr>
            <p:ph sz="half" idx="1"/>
          </p:nvPr>
        </p:nvPicPr>
        <p:blipFill>
          <a:blip r:embed="rId2" cstate="print"/>
          <a:stretch>
            <a:fillRect/>
          </a:stretch>
        </p:blipFill>
        <p:spPr>
          <a:xfrm>
            <a:off x="304800" y="990600"/>
            <a:ext cx="3657600" cy="5413917"/>
          </a:xfrm>
          <a:prstGeom prst="rect">
            <a:avLst/>
          </a:prstGeom>
        </p:spPr>
      </p:pic>
      <p:sp>
        <p:nvSpPr>
          <p:cNvPr id="8" name="Content Placeholder 7"/>
          <p:cNvSpPr txBox="1">
            <a:spLocks noGrp="1"/>
          </p:cNvSpPr>
          <p:nvPr>
            <p:ph sz="half" idx="2"/>
          </p:nvPr>
        </p:nvSpPr>
        <p:spPr>
          <a:xfrm>
            <a:off x="4419600" y="304800"/>
            <a:ext cx="4572000" cy="6019800"/>
          </a:xfrm>
          <a:prstGeom prst="rect">
            <a:avLst/>
          </a:prstGeom>
          <a:solidFill>
            <a:srgbClr val="CCFFCC"/>
          </a:solidFill>
        </p:spPr>
        <p:txBody>
          <a:bodyPr wrap="square" numCol="2" rtlCol="0">
            <a:spAutoFit/>
          </a:bodyPr>
          <a:lstStyle/>
          <a:p>
            <a:pPr marL="182867" indent="-182867">
              <a:lnSpc>
                <a:spcPts val="1200"/>
              </a:lnSpc>
              <a:spcBef>
                <a:spcPts val="400"/>
              </a:spcBef>
              <a:buClrTx/>
              <a:buSzPct val="103000"/>
              <a:buFont typeface="+mj-lt"/>
              <a:buAutoNum type="arabicParenR"/>
            </a:pPr>
            <a:r>
              <a:rPr lang="en-US" sz="1200" dirty="0" smtClean="0">
                <a:latin typeface="Calibri" pitchFamily="34" charset="0"/>
              </a:rPr>
              <a:t>“Unfortunately, however</a:t>
            </a:r>
            <a:r>
              <a:rPr lang="en-US" sz="1200" u="sng" dirty="0" smtClean="0">
                <a:latin typeface="Calibri" pitchFamily="34" charset="0"/>
              </a:rPr>
              <a:t>, the administrator of the EPA was </a:t>
            </a:r>
            <a:r>
              <a:rPr lang="en-US" sz="1200" u="sng" dirty="0" smtClean="0">
                <a:latin typeface="Calibri" pitchFamily="34" charset="0"/>
                <a:hlinkClick r:id="rId3"/>
              </a:rPr>
              <a:t>William D. Ruckelshaus</a:t>
            </a:r>
            <a:r>
              <a:rPr lang="en-US" sz="1200" dirty="0" smtClean="0">
                <a:latin typeface="Calibri" pitchFamily="34" charset="0"/>
              </a:rPr>
              <a:t>, (link to check out his career after this disaster)  </a:t>
            </a:r>
            <a:r>
              <a:rPr lang="en-US" sz="1200" u="sng" dirty="0" smtClean="0">
                <a:latin typeface="Calibri" pitchFamily="34" charset="0"/>
              </a:rPr>
              <a:t>who reportedly did not attend a single hour of the investigative hearings, and according to his c</a:t>
            </a:r>
            <a:r>
              <a:rPr lang="en-US" sz="1200" dirty="0" smtClean="0">
                <a:latin typeface="Calibri" pitchFamily="34" charset="0"/>
              </a:rPr>
              <a:t>hief of staff, did not even read Judge Sweeney’s report, “The Rise, Fall, Rise, and Imminent Fall of DDT,” Instead, he apparently chose to ignore the science: overruling Sweeney, in 1972 Ruckelshaus banned the use of DDT in the United States except under conditions of medical emergencies.”</a:t>
            </a:r>
            <a:br>
              <a:rPr lang="en-US" sz="1200" dirty="0" smtClean="0">
                <a:latin typeface="Calibri" pitchFamily="34" charset="0"/>
              </a:rPr>
            </a:br>
            <a:r>
              <a:rPr lang="en-US" sz="1200" dirty="0" smtClean="0">
                <a:latin typeface="Calibri" pitchFamily="34" charset="0"/>
              </a:rPr>
              <a:t>“The Truth about DDT and Silent Spring” </a:t>
            </a:r>
          </a:p>
          <a:p>
            <a:pPr marL="182867" indent="-182867">
              <a:lnSpc>
                <a:spcPts val="1200"/>
              </a:lnSpc>
              <a:spcBef>
                <a:spcPts val="400"/>
              </a:spcBef>
              <a:buClrTx/>
              <a:buSzPct val="103000"/>
              <a:buFont typeface="+mj-lt"/>
              <a:buAutoNum type="arabicParenR"/>
            </a:pPr>
            <a:r>
              <a:rPr lang="en-US" sz="1200" dirty="0" smtClean="0">
                <a:latin typeface="Calibri" pitchFamily="34" charset="0"/>
              </a:rPr>
              <a:t>“After many years of carefully controlled feeding experiments, Dr. M. L. Scott and associates of the Department of Poultry Science at Cornell University “found no tremors, no mortality, no thinning of eggshells and no interference with reproduction caused by levels of DDT which were as high as those reported to be present in most of the wild birds where ‘catastrophic’ decreases in shell quality and reproduction have been claimed.” In fact, thinning eggshells can have many causes, including season of the year, nutrition (in particular insufficient calcium, phosphorus, vitamin D, and manganese), temperature rise, type of soil, and breeding conditions (e.g., sunlight and crowding).”</a:t>
            </a:r>
            <a:br>
              <a:rPr lang="en-US" sz="1200" dirty="0" smtClean="0">
                <a:latin typeface="Calibri" pitchFamily="34" charset="0"/>
              </a:rPr>
            </a:br>
            <a:r>
              <a:rPr lang="en-US" sz="1200" dirty="0" smtClean="0">
                <a:latin typeface="Calibri" pitchFamily="34" charset="0"/>
              </a:rPr>
              <a:t>“Facts Versus Fears: DDT”, American Council on Science and Health</a:t>
            </a:r>
            <a:r>
              <a:rPr lang="en-US" sz="1200" baseline="30000" dirty="0" smtClean="0">
                <a:latin typeface="Calibri" pitchFamily="34" charset="0"/>
              </a:rPr>
              <a:t/>
            </a:r>
            <a:br>
              <a:rPr lang="en-US" sz="1200" baseline="30000" dirty="0" smtClean="0">
                <a:latin typeface="Calibri" pitchFamily="34" charset="0"/>
              </a:rPr>
            </a:br>
            <a:endParaRPr lang="en-US" sz="1200" baseline="30000" dirty="0" smtClean="0">
              <a:latin typeface="Calibri" pitchFamily="34" charset="0"/>
            </a:endParaRPr>
          </a:p>
          <a:p>
            <a:pPr marL="182867" indent="-182867">
              <a:lnSpc>
                <a:spcPts val="1200"/>
              </a:lnSpc>
              <a:spcBef>
                <a:spcPts val="400"/>
              </a:spcBef>
              <a:buClrTx/>
              <a:buSzPct val="103000"/>
              <a:buFont typeface="+mj-lt"/>
              <a:buAutoNum type="arabicParenR"/>
            </a:pPr>
            <a:r>
              <a:rPr lang="en-US" sz="1200" dirty="0" smtClean="0">
                <a:latin typeface="Calibri" pitchFamily="34" charset="0"/>
              </a:rPr>
              <a:t>“And what of the charges leveled against DDT? A 1978 National Cancer Institute report concluded—after two years of testing on several different strains of cancer-prone mice and rats—that DDT was not carcinogenic.</a:t>
            </a:r>
            <a:r>
              <a:rPr lang="en-US" sz="1200" baseline="30000" dirty="0" smtClean="0">
                <a:latin typeface="Calibri" pitchFamily="34" charset="0"/>
              </a:rPr>
              <a:t> </a:t>
            </a:r>
            <a:r>
              <a:rPr lang="en-US" sz="1200" dirty="0" smtClean="0">
                <a:latin typeface="Calibri" pitchFamily="34" charset="0"/>
              </a:rPr>
              <a:t> As for the DDT-caused eggshell thinning, it is unclear whether it did, in fact, occur and, if it did, whether the thinning was caused by DDT, by mercury, by PCBs, or by the effects of human encroachment. And as recently as 1998 researchers reported that thrush eggshells in Great Britain had been thinning at a steady rate 47 years before DDT hit the market; the researchers placed the blame on the early consequences of industrialization.”</a:t>
            </a:r>
            <a:br>
              <a:rPr lang="en-US" sz="1200" dirty="0" smtClean="0">
                <a:latin typeface="Calibri" pitchFamily="34" charset="0"/>
              </a:rPr>
            </a:br>
            <a:r>
              <a:rPr lang="en-US" sz="1200" dirty="0" smtClean="0">
                <a:latin typeface="Calibri" pitchFamily="34" charset="0"/>
              </a:rPr>
              <a:t> “Facts Versus Fears: DDT”, American Council on Science and Health</a:t>
            </a:r>
            <a:endParaRPr lang="en-US" sz="1200" dirty="0">
              <a:latin typeface="Calibri" pitchFamily="34" charset="0"/>
            </a:endParaRPr>
          </a:p>
        </p:txBody>
      </p:sp>
    </p:spTree>
  </p:cSld>
  <p:clrMapOvr>
    <a:masterClrMapping/>
  </p:clrMapOvr>
  <p:transition spd="med" advTm="7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4876800" cy="765048"/>
          </a:xfrm>
        </p:spPr>
        <p:txBody>
          <a:bodyPr>
            <a:normAutofit fontScale="90000"/>
          </a:bodyPr>
          <a:lstStyle/>
          <a:p>
            <a:r>
              <a:rPr lang="en-US" sz="1800" dirty="0" smtClean="0"/>
              <a:t>Silent spring –classic cases of dry labbing, </a:t>
            </a:r>
            <a:br>
              <a:rPr lang="en-US" sz="1800" dirty="0" smtClean="0"/>
            </a:br>
            <a:r>
              <a:rPr lang="en-US" sz="1800" dirty="0" smtClean="0"/>
              <a:t>i.e. who is killing whom ? - part 3 of 3</a:t>
            </a:r>
            <a:endParaRPr lang="en-US" sz="1800" dirty="0"/>
          </a:p>
        </p:txBody>
      </p:sp>
      <p:sp>
        <p:nvSpPr>
          <p:cNvPr id="4" name="Content Placeholder 3"/>
          <p:cNvSpPr>
            <a:spLocks noGrp="1"/>
          </p:cNvSpPr>
          <p:nvPr>
            <p:ph sz="half" idx="2"/>
          </p:nvPr>
        </p:nvSpPr>
        <p:spPr>
          <a:xfrm>
            <a:off x="4648200" y="3124200"/>
            <a:ext cx="4343400" cy="3200400"/>
          </a:xfrm>
        </p:spPr>
        <p:txBody>
          <a:bodyPr>
            <a:normAutofit/>
          </a:bodyPr>
          <a:lstStyle/>
          <a:p>
            <a:pPr>
              <a:buNone/>
            </a:pPr>
            <a:r>
              <a:rPr lang="en-US" sz="1200" b="1" dirty="0" smtClean="0"/>
              <a:t> </a:t>
            </a:r>
          </a:p>
          <a:p>
            <a:pPr marL="228584" indent="-228584">
              <a:lnSpc>
                <a:spcPts val="1300"/>
              </a:lnSpc>
              <a:spcBef>
                <a:spcPts val="600"/>
              </a:spcBef>
              <a:buClrTx/>
              <a:buSzPct val="100000"/>
              <a:buNone/>
            </a:pPr>
            <a:endParaRPr lang="en-US" sz="1200" dirty="0"/>
          </a:p>
        </p:txBody>
      </p:sp>
      <p:pic>
        <p:nvPicPr>
          <p:cNvPr id="7" name="Content Placeholder 9" descr="Silent-Spring-Bird-Populati.png"/>
          <p:cNvPicPr>
            <a:picLocks noGrp="1" noChangeAspect="1"/>
          </p:cNvPicPr>
          <p:nvPr>
            <p:ph sz="half" idx="1"/>
          </p:nvPr>
        </p:nvPicPr>
        <p:blipFill>
          <a:blip r:embed="rId2" cstate="print"/>
          <a:stretch>
            <a:fillRect/>
          </a:stretch>
        </p:blipFill>
        <p:spPr>
          <a:xfrm>
            <a:off x="152402" y="1066800"/>
            <a:ext cx="3175147" cy="5257800"/>
          </a:xfrm>
        </p:spPr>
      </p:pic>
      <p:sp>
        <p:nvSpPr>
          <p:cNvPr id="8" name="TextBox 7"/>
          <p:cNvSpPr txBox="1"/>
          <p:nvPr/>
        </p:nvSpPr>
        <p:spPr>
          <a:xfrm>
            <a:off x="609600" y="2667000"/>
            <a:ext cx="1143000" cy="411375"/>
          </a:xfrm>
          <a:prstGeom prst="rect">
            <a:avLst/>
          </a:prstGeom>
          <a:noFill/>
        </p:spPr>
        <p:txBody>
          <a:bodyPr wrap="square" lIns="91433" tIns="45717" rIns="91433" bIns="45717" rtlCol="0">
            <a:spAutoFit/>
          </a:bodyPr>
          <a:lstStyle/>
          <a:p>
            <a:r>
              <a:rPr lang="en-US" sz="1000" dirty="0" smtClean="0"/>
              <a:t>Cris  Bouroncle</a:t>
            </a:r>
            <a:br>
              <a:rPr lang="en-US" sz="1000" dirty="0" smtClean="0"/>
            </a:br>
            <a:r>
              <a:rPr lang="en-US" sz="1000" dirty="0" smtClean="0"/>
              <a:t>AFP,Getty Images</a:t>
            </a:r>
            <a:endParaRPr lang="en-US" sz="1000" dirty="0"/>
          </a:p>
        </p:txBody>
      </p:sp>
      <p:cxnSp>
        <p:nvCxnSpPr>
          <p:cNvPr id="9" name="Straight Connector 8"/>
          <p:cNvCxnSpPr/>
          <p:nvPr/>
        </p:nvCxnSpPr>
        <p:spPr>
          <a:xfrm flipV="1">
            <a:off x="685800" y="4267200"/>
            <a:ext cx="2514600" cy="914400"/>
          </a:xfrm>
          <a:prstGeom prst="line">
            <a:avLst/>
          </a:prstGeom>
          <a:ln w="31750">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descr="killercat.jpeg"/>
          <p:cNvPicPr>
            <a:picLocks noChangeAspect="1"/>
          </p:cNvPicPr>
          <p:nvPr/>
        </p:nvPicPr>
        <p:blipFill>
          <a:blip r:embed="rId3" cstate="print"/>
          <a:stretch>
            <a:fillRect/>
          </a:stretch>
        </p:blipFill>
        <p:spPr>
          <a:xfrm>
            <a:off x="3657603" y="1219200"/>
            <a:ext cx="2685705" cy="1676400"/>
          </a:xfrm>
          <a:prstGeom prst="rect">
            <a:avLst/>
          </a:prstGeom>
        </p:spPr>
      </p:pic>
      <p:sp>
        <p:nvSpPr>
          <p:cNvPr id="12" name="TextBox 11"/>
          <p:cNvSpPr txBox="1"/>
          <p:nvPr/>
        </p:nvSpPr>
        <p:spPr>
          <a:xfrm>
            <a:off x="3581400" y="2895602"/>
            <a:ext cx="3581400" cy="736093"/>
          </a:xfrm>
          <a:prstGeom prst="rect">
            <a:avLst/>
          </a:prstGeom>
          <a:noFill/>
        </p:spPr>
        <p:txBody>
          <a:bodyPr wrap="square" lIns="91433" tIns="45717" rIns="91433" bIns="45717" rtlCol="0">
            <a:spAutoFit/>
          </a:bodyPr>
          <a:lstStyle/>
          <a:p>
            <a:pPr marL="182867" indent="-182867">
              <a:spcBef>
                <a:spcPts val="600"/>
              </a:spcBef>
              <a:buFont typeface="+mj-lt"/>
              <a:buAutoNum type="arabicParenR"/>
            </a:pPr>
            <a:r>
              <a:rPr lang="en-US" sz="1200" dirty="0" smtClean="0">
                <a:hlinkClick r:id="rId4"/>
              </a:rPr>
              <a:t>Killer cats: deadly pets murder nearly 4 billion birds a year</a:t>
            </a:r>
            <a:r>
              <a:rPr lang="en-US" sz="1200" dirty="0" smtClean="0"/>
              <a:t> The Telegraph</a:t>
            </a:r>
          </a:p>
          <a:p>
            <a:pPr marL="182867" indent="-182867">
              <a:spcBef>
                <a:spcPts val="600"/>
              </a:spcBef>
              <a:buFont typeface="+mj-lt"/>
              <a:buAutoNum type="arabicParenR"/>
            </a:pPr>
            <a:r>
              <a:rPr lang="en-US" sz="1200" dirty="0" smtClean="0">
                <a:hlinkClick r:id="rId5"/>
              </a:rPr>
              <a:t>Hundreds of additional hits regarding this story  </a:t>
            </a:r>
            <a:endParaRPr lang="en-US" sz="1200" dirty="0"/>
          </a:p>
        </p:txBody>
      </p:sp>
      <p:sp>
        <p:nvSpPr>
          <p:cNvPr id="13" name="TextBox 12"/>
          <p:cNvSpPr txBox="1"/>
          <p:nvPr/>
        </p:nvSpPr>
        <p:spPr>
          <a:xfrm>
            <a:off x="6553200" y="1752601"/>
            <a:ext cx="2286000" cy="469083"/>
          </a:xfrm>
          <a:prstGeom prst="rect">
            <a:avLst/>
          </a:prstGeom>
          <a:noFill/>
        </p:spPr>
        <p:txBody>
          <a:bodyPr wrap="square" lIns="91433" tIns="45717" rIns="91433" bIns="45717" rtlCol="0">
            <a:spAutoFit/>
          </a:bodyPr>
          <a:lstStyle/>
          <a:p>
            <a:r>
              <a:rPr lang="en-US" sz="1200" dirty="0" smtClean="0"/>
              <a:t>Photo credit to ALAMY  article to left in “The Telegraph”</a:t>
            </a:r>
            <a:endParaRPr lang="en-US" sz="1200" dirty="0"/>
          </a:p>
        </p:txBody>
      </p:sp>
      <p:sp>
        <p:nvSpPr>
          <p:cNvPr id="14" name="TextBox 13"/>
          <p:cNvSpPr txBox="1"/>
          <p:nvPr/>
        </p:nvSpPr>
        <p:spPr>
          <a:xfrm>
            <a:off x="3505200" y="4191001"/>
            <a:ext cx="5334000" cy="1644034"/>
          </a:xfrm>
          <a:prstGeom prst="rect">
            <a:avLst/>
          </a:prstGeom>
          <a:solidFill>
            <a:srgbClr val="99FF66"/>
          </a:solidFill>
        </p:spPr>
        <p:txBody>
          <a:bodyPr wrap="square" lIns="91433" tIns="45717" rIns="91433" bIns="45717" rtlCol="0">
            <a:spAutoFit/>
          </a:bodyPr>
          <a:lstStyle/>
          <a:p>
            <a:pPr>
              <a:lnSpc>
                <a:spcPts val="1100"/>
              </a:lnSpc>
            </a:pPr>
            <a:r>
              <a:rPr lang="en-US" sz="1200" dirty="0" smtClean="0">
                <a:latin typeface="Calibri" pitchFamily="34" charset="0"/>
              </a:rPr>
              <a:t>“ </a:t>
            </a:r>
            <a:r>
              <a:rPr lang="en-US" sz="1200" dirty="0" smtClean="0"/>
              <a:t>In addition, later research refuted the original studies that had pointed to DDT as a cause for egg shell thinning. After reassessing their findings using more modern methodology, </a:t>
            </a:r>
            <a:r>
              <a:rPr lang="en-US" sz="1200" u="sng" dirty="0" smtClean="0"/>
              <a:t>Drs. Hickey and Anderson admitted that the egg extracts they had studied contained little or no DDT and said they were now pursuing PCBs, chemicals used as capacitor insulators, as the culprit.</a:t>
            </a:r>
            <a:r>
              <a:rPr lang="en-US" sz="1200" u="sng" baseline="30000" dirty="0" smtClean="0"/>
              <a:t>20</a:t>
            </a:r>
            <a:endParaRPr lang="en-US" sz="1200" u="sng" dirty="0" smtClean="0"/>
          </a:p>
          <a:p>
            <a:pPr>
              <a:lnSpc>
                <a:spcPts val="1100"/>
              </a:lnSpc>
            </a:pPr>
            <a:r>
              <a:rPr lang="en-US" sz="1200" u="sng" dirty="0" smtClean="0"/>
              <a:t>When carefully reviewed, Dr. Bitman’s study revealed that the quail in the study were fed a diet with a calcium content of only 0.56 percent (a normal quail diet consists of 2.7 percent calcium). Calcium deficiency is a known cause of thin eggshells. After much criticism, Bitman repeated the test, this time with sufficient calcium levels. The birds produced eggs without thinned shells.”  </a:t>
            </a:r>
            <a:r>
              <a:rPr lang="en-US" sz="1200" b="1" dirty="0" smtClean="0"/>
              <a:t>Facts Versus Fears: DDT,  </a:t>
            </a:r>
            <a:r>
              <a:rPr lang="en-US" sz="1200" dirty="0" smtClean="0"/>
              <a:t>American  Council on Science and Health</a:t>
            </a:r>
            <a:endParaRPr lang="en-US" sz="1200" dirty="0">
              <a:latin typeface="Calibri" pitchFamily="34" charset="0"/>
            </a:endParaRPr>
          </a:p>
        </p:txBody>
      </p:sp>
    </p:spTree>
  </p:cSld>
  <p:clrMapOvr>
    <a:masterClrMapping/>
  </p:clrMapOvr>
  <p:transition spd="med" advTm="7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81000"/>
            <a:ext cx="4879848" cy="612648"/>
          </a:xfrm>
        </p:spPr>
        <p:txBody>
          <a:bodyPr>
            <a:normAutofit fontScale="90000"/>
          </a:bodyPr>
          <a:lstStyle/>
          <a:p>
            <a:r>
              <a:rPr lang="en-US" sz="1600" dirty="0" smtClean="0"/>
              <a:t>Awakening to The lowest common denominator  -  using false Flags to take property</a:t>
            </a:r>
            <a:endParaRPr lang="en-US" sz="1600" dirty="0"/>
          </a:p>
        </p:txBody>
      </p:sp>
      <p:pic>
        <p:nvPicPr>
          <p:cNvPr id="7" name="Content Placeholder 6" descr="BOD-pg-8-Web.png"/>
          <p:cNvPicPr>
            <a:picLocks noGrp="1" noChangeAspect="1"/>
          </p:cNvPicPr>
          <p:nvPr>
            <p:ph sz="half" idx="1"/>
          </p:nvPr>
        </p:nvPicPr>
        <p:blipFill>
          <a:blip r:embed="rId2" cstate="print"/>
          <a:stretch>
            <a:fillRect/>
          </a:stretch>
        </p:blipFill>
        <p:spPr>
          <a:xfrm>
            <a:off x="152400" y="1066800"/>
            <a:ext cx="4953000" cy="5257800"/>
          </a:xfrm>
        </p:spPr>
      </p:pic>
      <p:sp>
        <p:nvSpPr>
          <p:cNvPr id="4" name="Content Placeholder 3"/>
          <p:cNvSpPr>
            <a:spLocks noGrp="1"/>
          </p:cNvSpPr>
          <p:nvPr>
            <p:ph sz="half" idx="2"/>
          </p:nvPr>
        </p:nvSpPr>
        <p:spPr>
          <a:xfrm>
            <a:off x="5105400" y="76200"/>
            <a:ext cx="3886200" cy="6324600"/>
          </a:xfrm>
          <a:solidFill>
            <a:srgbClr val="CCFFCC"/>
          </a:solidFill>
        </p:spPr>
        <p:txBody>
          <a:bodyPr>
            <a:noAutofit/>
          </a:bodyPr>
          <a:lstStyle/>
          <a:p>
            <a:pPr marL="182867" indent="-182867">
              <a:lnSpc>
                <a:spcPts val="1100"/>
              </a:lnSpc>
              <a:spcBef>
                <a:spcPts val="400"/>
              </a:spcBef>
              <a:buClrTx/>
              <a:buSzPct val="98000"/>
              <a:buFont typeface="+mj-lt"/>
              <a:buAutoNum type="arabicParenR"/>
            </a:pPr>
            <a:r>
              <a:rPr lang="en-US" sz="1200" dirty="0" smtClean="0">
                <a:latin typeface="Calibri" pitchFamily="34" charset="0"/>
              </a:rPr>
              <a:t>Whatever side you are on regarding the labeling of people and/or their property  for the purpose of taking property or unalienable rights for the “common good “ leads to a </a:t>
            </a:r>
            <a:r>
              <a:rPr lang="en-US" sz="1200" u="sng" dirty="0" smtClean="0">
                <a:latin typeface="Calibri" pitchFamily="34" charset="0"/>
              </a:rPr>
              <a:t>lowest  common denominator</a:t>
            </a:r>
            <a:r>
              <a:rPr lang="en-US" sz="1200" dirty="0" smtClean="0">
                <a:latin typeface="Calibri" pitchFamily="34" charset="0"/>
              </a:rPr>
              <a:t>.</a:t>
            </a:r>
          </a:p>
          <a:p>
            <a:pPr marL="182867" indent="-182867">
              <a:lnSpc>
                <a:spcPts val="1100"/>
              </a:lnSpc>
              <a:spcBef>
                <a:spcPts val="400"/>
              </a:spcBef>
              <a:buClrTx/>
              <a:buSzPct val="98000"/>
              <a:buFont typeface="+mj-lt"/>
              <a:buAutoNum type="arabicParenR"/>
            </a:pPr>
            <a:r>
              <a:rPr lang="en-US" sz="1200" dirty="0" smtClean="0">
                <a:latin typeface="Calibri" pitchFamily="34" charset="0"/>
              </a:rPr>
              <a:t>The lowest common denominator of  buffers, critical areas, sensitive areas, wetlands, dry lands, “man caused” global warming, “alternative” energy, “endangered” species, eminent domain, taxes, usury, regulations </a:t>
            </a:r>
            <a:r>
              <a:rPr lang="en-US" sz="1200" u="sng" dirty="0" smtClean="0">
                <a:latin typeface="Calibri" pitchFamily="34" charset="0"/>
              </a:rPr>
              <a:t>is the following</a:t>
            </a:r>
            <a:r>
              <a:rPr lang="en-US" sz="1200" dirty="0" smtClean="0">
                <a:latin typeface="Calibri" pitchFamily="34" charset="0"/>
              </a:rPr>
              <a:t>.</a:t>
            </a:r>
          </a:p>
          <a:p>
            <a:pPr marL="182867" indent="-182867">
              <a:lnSpc>
                <a:spcPts val="1100"/>
              </a:lnSpc>
              <a:spcBef>
                <a:spcPts val="400"/>
              </a:spcBef>
              <a:buClrTx/>
              <a:buSzPct val="98000"/>
              <a:buFont typeface="+mj-lt"/>
              <a:buAutoNum type="arabicParenR"/>
            </a:pPr>
            <a:r>
              <a:rPr lang="en-US" sz="1200" dirty="0" smtClean="0">
                <a:latin typeface="Calibri" pitchFamily="34" charset="0"/>
              </a:rPr>
              <a:t>Those who support these takings are either profiting or benefitting at least in their own mind in some way at the expense of others because they believe it is for the “common good and they can prove it”.</a:t>
            </a:r>
          </a:p>
          <a:p>
            <a:pPr marL="182867" indent="-182867">
              <a:lnSpc>
                <a:spcPts val="1100"/>
              </a:lnSpc>
              <a:spcBef>
                <a:spcPts val="400"/>
              </a:spcBef>
              <a:buClrTx/>
              <a:buSzPct val="98000"/>
              <a:buFont typeface="+mj-lt"/>
              <a:buAutoNum type="arabicParenR"/>
            </a:pPr>
            <a:r>
              <a:rPr lang="en-US" sz="1200" dirty="0" smtClean="0">
                <a:latin typeface="Calibri" pitchFamily="34" charset="0"/>
              </a:rPr>
              <a:t>Those who oppose these takings strongly believe they are being unrightfully taken and can also prove the “science” of the taking is biased  manipulated global to local agendas funded for profit and power.</a:t>
            </a:r>
          </a:p>
          <a:p>
            <a:pPr marL="182867" indent="-182867">
              <a:lnSpc>
                <a:spcPts val="1100"/>
              </a:lnSpc>
              <a:spcBef>
                <a:spcPts val="400"/>
              </a:spcBef>
              <a:buClrTx/>
              <a:buSzPct val="98000"/>
              <a:buFont typeface="+mj-lt"/>
              <a:buAutoNum type="arabicParenR"/>
            </a:pPr>
            <a:r>
              <a:rPr lang="en-US" sz="1200" dirty="0" smtClean="0">
                <a:latin typeface="Calibri" pitchFamily="34" charset="0"/>
              </a:rPr>
              <a:t>That is to say, each side has created their own “reality” based on their perceived belief systems and can both ”prove” it.</a:t>
            </a:r>
          </a:p>
          <a:p>
            <a:pPr marL="182867" indent="-182867">
              <a:lnSpc>
                <a:spcPts val="1100"/>
              </a:lnSpc>
              <a:spcBef>
                <a:spcPts val="400"/>
              </a:spcBef>
              <a:buClrTx/>
              <a:buSzPct val="98000"/>
              <a:buFont typeface="+mj-lt"/>
              <a:buAutoNum type="arabicParenR"/>
            </a:pPr>
            <a:r>
              <a:rPr lang="en-US" sz="1200" dirty="0" smtClean="0">
                <a:latin typeface="Calibri" pitchFamily="34" charset="0"/>
              </a:rPr>
              <a:t>What is the lowest common denominator of this paradigm?</a:t>
            </a:r>
          </a:p>
          <a:p>
            <a:pPr marL="182867" indent="-182867">
              <a:lnSpc>
                <a:spcPts val="1100"/>
              </a:lnSpc>
              <a:spcBef>
                <a:spcPts val="400"/>
              </a:spcBef>
              <a:buClrTx/>
              <a:buSzPct val="98000"/>
              <a:buFont typeface="+mj-lt"/>
              <a:buAutoNum type="arabicParenR"/>
            </a:pPr>
            <a:r>
              <a:rPr lang="en-US" sz="1200" u="sng" dirty="0" smtClean="0">
                <a:latin typeface="Calibri" pitchFamily="34" charset="0"/>
              </a:rPr>
              <a:t>Follow the money, power and the participants of the studies supporting these property takings</a:t>
            </a:r>
            <a:r>
              <a:rPr lang="en-US" sz="1200" dirty="0" smtClean="0">
                <a:latin typeface="Calibri" pitchFamily="34" charset="0"/>
              </a:rPr>
              <a:t>!  Without this funding and power no taking of property or unalienable rights would happen. The funding is in the form of false flags, debt, usury, regulations, taxing and tyranny </a:t>
            </a:r>
            <a:r>
              <a:rPr lang="en-US" sz="1200" u="sng" dirty="0" smtClean="0">
                <a:latin typeface="Calibri" pitchFamily="34" charset="0"/>
              </a:rPr>
              <a:t>including wars</a:t>
            </a:r>
            <a:r>
              <a:rPr lang="en-US" sz="1200" dirty="0" smtClean="0">
                <a:latin typeface="Calibri" pitchFamily="34" charset="0"/>
              </a:rPr>
              <a:t>. </a:t>
            </a:r>
          </a:p>
          <a:p>
            <a:pPr marL="182867" indent="-182867">
              <a:lnSpc>
                <a:spcPts val="1100"/>
              </a:lnSpc>
              <a:spcBef>
                <a:spcPts val="400"/>
              </a:spcBef>
              <a:buClrTx/>
              <a:buSzPct val="98000"/>
              <a:buFont typeface="+mj-lt"/>
              <a:buAutoNum type="arabicParenR"/>
            </a:pPr>
            <a:r>
              <a:rPr lang="en-US" sz="1200" dirty="0" smtClean="0">
                <a:latin typeface="Calibri" pitchFamily="34" charset="0"/>
              </a:rPr>
              <a:t>All of these tactics are criminal and prohibited in the highest fundamental and founding charters and acts of our land, Laws of Nature and Nature’s God, The Declaration of Independence and the spirit and success of the first American Revolution. </a:t>
            </a:r>
          </a:p>
          <a:p>
            <a:pPr marL="182867" indent="-182867">
              <a:lnSpc>
                <a:spcPts val="1100"/>
              </a:lnSpc>
              <a:spcBef>
                <a:spcPts val="400"/>
              </a:spcBef>
              <a:buClrTx/>
              <a:buSzPct val="98000"/>
              <a:buFont typeface="+mj-lt"/>
              <a:buAutoNum type="arabicParenR"/>
            </a:pPr>
            <a:r>
              <a:rPr lang="en-US" sz="1200" dirty="0" smtClean="0">
                <a:latin typeface="Calibri" pitchFamily="34" charset="0"/>
              </a:rPr>
              <a:t>Those who support the takings strongly believe there would be chaos and anarchy unless the masses were highly controlled by social, environmental &amp; monetary engineering.  These groups are willing to war on others to “prevent social and environmental chaos”.</a:t>
            </a:r>
          </a:p>
          <a:p>
            <a:pPr marL="182867" indent="-182867">
              <a:lnSpc>
                <a:spcPts val="1100"/>
              </a:lnSpc>
              <a:spcBef>
                <a:spcPts val="400"/>
              </a:spcBef>
              <a:buClrTx/>
              <a:buSzPct val="98000"/>
              <a:buFont typeface="+mj-lt"/>
              <a:buAutoNum type="arabicParenR"/>
            </a:pPr>
            <a:r>
              <a:rPr lang="en-US" sz="1200" dirty="0" smtClean="0">
                <a:latin typeface="Calibri" pitchFamily="34" charset="0"/>
                <a:hlinkClick r:id="rId3"/>
              </a:rPr>
              <a:t>  False Flag Events in History – You Decide</a:t>
            </a:r>
            <a:endParaRPr lang="en-US" sz="1200" dirty="0" smtClean="0">
              <a:latin typeface="Calibri" pitchFamily="34" charset="0"/>
            </a:endParaRPr>
          </a:p>
          <a:p>
            <a:pPr marL="182867" indent="-182867">
              <a:lnSpc>
                <a:spcPts val="1100"/>
              </a:lnSpc>
              <a:spcBef>
                <a:spcPts val="400"/>
              </a:spcBef>
              <a:buClrTx/>
              <a:buSzPct val="98000"/>
              <a:buFont typeface="+mj-lt"/>
              <a:buAutoNum type="arabicParenR"/>
            </a:pPr>
            <a:r>
              <a:rPr lang="en-US" sz="1200" dirty="0" smtClean="0">
                <a:latin typeface="Calibri" pitchFamily="34" charset="0"/>
              </a:rPr>
              <a:t>Which swill do you chose to drink or do you refuse to drink swill at all, “anarchy” or “buffers” or  be beguiled?</a:t>
            </a:r>
            <a:endParaRPr lang="en-US" sz="1200" dirty="0"/>
          </a:p>
        </p:txBody>
      </p:sp>
    </p:spTree>
  </p:cSld>
  <p:clrMapOvr>
    <a:masterClrMapping/>
  </p:clrMapOvr>
  <p:transition spd="med" advTm="7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381000"/>
            <a:ext cx="3657600" cy="533400"/>
          </a:xfrm>
        </p:spPr>
        <p:txBody>
          <a:bodyPr>
            <a:normAutofit/>
          </a:bodyPr>
          <a:lstStyle/>
          <a:p>
            <a:r>
              <a:rPr lang="en-US" sz="1800" dirty="0" smtClean="0"/>
              <a:t>Follow the money to buffers</a:t>
            </a:r>
            <a:endParaRPr lang="en-US" sz="1800" dirty="0"/>
          </a:p>
        </p:txBody>
      </p:sp>
      <p:pic>
        <p:nvPicPr>
          <p:cNvPr id="10" name="Content Placeholder 9" descr="BOD-Collecteral-Damage-Gree.png"/>
          <p:cNvPicPr>
            <a:picLocks noGrp="1" noChangeAspect="1"/>
          </p:cNvPicPr>
          <p:nvPr>
            <p:ph sz="half" idx="1"/>
          </p:nvPr>
        </p:nvPicPr>
        <p:blipFill>
          <a:blip r:embed="rId2" cstate="print"/>
          <a:stretch>
            <a:fillRect/>
          </a:stretch>
        </p:blipFill>
        <p:spPr>
          <a:xfrm>
            <a:off x="152400" y="1219200"/>
            <a:ext cx="4648200" cy="4717576"/>
          </a:xfrm>
        </p:spPr>
      </p:pic>
      <p:sp>
        <p:nvSpPr>
          <p:cNvPr id="9" name="Content Placeholder 8"/>
          <p:cNvSpPr>
            <a:spLocks noGrp="1"/>
          </p:cNvSpPr>
          <p:nvPr>
            <p:ph sz="half" idx="2"/>
          </p:nvPr>
        </p:nvSpPr>
        <p:spPr>
          <a:xfrm>
            <a:off x="4953000" y="76200"/>
            <a:ext cx="4038600" cy="5943600"/>
          </a:xfrm>
          <a:solidFill>
            <a:srgbClr val="CCFFCC"/>
          </a:solidFill>
        </p:spPr>
        <p:txBody>
          <a:bodyPr>
            <a:noAutofit/>
          </a:bodyPr>
          <a:lstStyle/>
          <a:p>
            <a:pPr marL="182867" indent="-182867">
              <a:lnSpc>
                <a:spcPts val="1000"/>
              </a:lnSpc>
              <a:spcBef>
                <a:spcPts val="300"/>
              </a:spcBef>
              <a:buClrTx/>
              <a:buSzPct val="101000"/>
              <a:buFont typeface="+mj-lt"/>
              <a:buAutoNum type="arabicParenR"/>
            </a:pPr>
            <a:r>
              <a:rPr lang="en-US" sz="1200" b="1" dirty="0" smtClean="0">
                <a:latin typeface="Calibri" pitchFamily="34" charset="0"/>
              </a:rPr>
              <a:t>“Far from a grass roots movement</a:t>
            </a:r>
            <a:r>
              <a:rPr lang="en-US" sz="1200" dirty="0" smtClean="0">
                <a:latin typeface="Calibri" pitchFamily="34" charset="0"/>
              </a:rPr>
              <a:t>, environmentalism is a big business, funded and directed by the leading families of the U.S. and European establishments </a:t>
            </a:r>
          </a:p>
          <a:p>
            <a:pPr marL="182867" indent="-182867">
              <a:lnSpc>
                <a:spcPts val="1000"/>
              </a:lnSpc>
              <a:spcBef>
                <a:spcPts val="300"/>
              </a:spcBef>
              <a:buClrTx/>
              <a:buSzPct val="101000"/>
              <a:buFont typeface="+mj-lt"/>
              <a:buAutoNum type="arabicParenR"/>
            </a:pPr>
            <a:r>
              <a:rPr lang="en-US" sz="1200" b="1" dirty="0" smtClean="0">
                <a:latin typeface="Calibri" pitchFamily="34" charset="0"/>
              </a:rPr>
              <a:t>The scissors strategy </a:t>
            </a:r>
            <a:r>
              <a:rPr lang="en-US" sz="1200" dirty="0" smtClean="0">
                <a:latin typeface="Calibri" pitchFamily="34" charset="0"/>
              </a:rPr>
              <a:t>works this way: 1) The Establishment's eco-militants generate panic (pressure from below) by warning about an impending "crisis" -- acid rain, ozone depletion, global warming, or threats from asbestos, alar, PCBs, etc. -- which is either a complete fraud or a gross exaggeration; 2) the </a:t>
            </a:r>
            <a:r>
              <a:rPr lang="en-US" sz="1200" b="1" dirty="0" smtClean="0">
                <a:latin typeface="Calibri" pitchFamily="34" charset="0"/>
              </a:rPr>
              <a:t>CFR media</a:t>
            </a:r>
            <a:r>
              <a:rPr lang="en-US" sz="1200" dirty="0" smtClean="0">
                <a:latin typeface="Calibri" pitchFamily="34" charset="0"/>
              </a:rPr>
              <a:t> and </a:t>
            </a:r>
            <a:r>
              <a:rPr lang="en-US" sz="1200" b="1" dirty="0" smtClean="0">
                <a:latin typeface="Calibri" pitchFamily="34" charset="0"/>
              </a:rPr>
              <a:t>CFR politicians </a:t>
            </a:r>
            <a:r>
              <a:rPr lang="en-US" sz="1200" dirty="0" smtClean="0">
                <a:latin typeface="Calibri" pitchFamily="34" charset="0"/>
              </a:rPr>
              <a:t>(pressure from above) advocate "solutions" to the "crisis" that invariably involves the expansion of government (more taxes and regulation) and the diminution of personal rights and economic opportunity.</a:t>
            </a:r>
          </a:p>
          <a:p>
            <a:pPr marL="182867" indent="-182867">
              <a:lnSpc>
                <a:spcPts val="1000"/>
              </a:lnSpc>
              <a:spcBef>
                <a:spcPts val="300"/>
              </a:spcBef>
              <a:buClrTx/>
              <a:buSzPct val="101000"/>
              <a:buFont typeface="+mj-lt"/>
              <a:buAutoNum type="arabicParenR"/>
            </a:pPr>
            <a:r>
              <a:rPr lang="en-US" sz="1200" b="1" dirty="0" smtClean="0">
                <a:latin typeface="Calibri" pitchFamily="34" charset="0"/>
              </a:rPr>
              <a:t>Foundation Funding</a:t>
            </a:r>
          </a:p>
          <a:p>
            <a:pPr marL="182867" lvl="1" indent="-182867">
              <a:lnSpc>
                <a:spcPts val="1000"/>
              </a:lnSpc>
              <a:spcBef>
                <a:spcPts val="300"/>
              </a:spcBef>
              <a:buClrTx/>
              <a:buSzPct val="101000"/>
              <a:buFont typeface="Wingdings" pitchFamily="2" charset="2"/>
              <a:buChar char="q"/>
            </a:pPr>
            <a:r>
              <a:rPr lang="en-US" sz="1200" dirty="0" smtClean="0">
                <a:latin typeface="Calibri" pitchFamily="34" charset="0"/>
              </a:rPr>
              <a:t>The </a:t>
            </a:r>
            <a:r>
              <a:rPr lang="en-US" sz="1200" b="1" dirty="0" smtClean="0">
                <a:latin typeface="Calibri" pitchFamily="34" charset="0"/>
              </a:rPr>
              <a:t>Ford Foundation </a:t>
            </a:r>
            <a:r>
              <a:rPr lang="en-US" sz="1200" dirty="0" smtClean="0">
                <a:latin typeface="Calibri" pitchFamily="34" charset="0"/>
              </a:rPr>
              <a:t>continues to follow the same revolutionary directives, and its grants to eco-fanatics advance the same treasonous objectives. </a:t>
            </a:r>
          </a:p>
          <a:p>
            <a:pPr marL="182867" lvl="1" indent="-182867">
              <a:lnSpc>
                <a:spcPts val="1000"/>
              </a:lnSpc>
              <a:spcBef>
                <a:spcPts val="300"/>
              </a:spcBef>
              <a:buClrTx/>
              <a:buSzPct val="101000"/>
              <a:buFont typeface="Wingdings" pitchFamily="2" charset="2"/>
              <a:buChar char="q"/>
            </a:pPr>
            <a:r>
              <a:rPr lang="en-US" sz="1200" dirty="0" smtClean="0">
                <a:latin typeface="Calibri" pitchFamily="34" charset="0"/>
              </a:rPr>
              <a:t>The </a:t>
            </a:r>
            <a:r>
              <a:rPr lang="en-US" sz="1200" b="1" dirty="0" smtClean="0">
                <a:latin typeface="Calibri" pitchFamily="34" charset="0"/>
              </a:rPr>
              <a:t>Rockefeller Foundations </a:t>
            </a:r>
            <a:r>
              <a:rPr lang="en-US" sz="1200" dirty="0" smtClean="0">
                <a:latin typeface="Calibri" pitchFamily="34" charset="0"/>
              </a:rPr>
              <a:t>have shown a special affinity for the green alarmists, and there is scarcely an enviro-activist or eco-cause they have failed to fund.</a:t>
            </a:r>
          </a:p>
          <a:p>
            <a:pPr marL="182867" lvl="1" indent="-182867">
              <a:lnSpc>
                <a:spcPts val="1000"/>
              </a:lnSpc>
              <a:spcBef>
                <a:spcPts val="300"/>
              </a:spcBef>
              <a:buClrTx/>
              <a:buSzPct val="101000"/>
              <a:buFont typeface="Wingdings" pitchFamily="2" charset="2"/>
              <a:buChar char="q"/>
            </a:pPr>
            <a:r>
              <a:rPr lang="en-US" sz="1200" dirty="0" smtClean="0">
                <a:latin typeface="Calibri" pitchFamily="34" charset="0"/>
              </a:rPr>
              <a:t>The </a:t>
            </a:r>
            <a:r>
              <a:rPr lang="en-US" sz="1200" b="1" dirty="0" smtClean="0">
                <a:latin typeface="Calibri" pitchFamily="34" charset="0"/>
              </a:rPr>
              <a:t>John D. and Catherine T. MacArthur Foundation</a:t>
            </a:r>
            <a:r>
              <a:rPr lang="en-US" sz="1200" dirty="0" smtClean="0">
                <a:latin typeface="Calibri" pitchFamily="34" charset="0"/>
              </a:rPr>
              <a:t>, now the largest of the foundations with over $3 billion in assets, has eclipsed Ford and Rockefeller in green giving.” </a:t>
            </a:r>
          </a:p>
          <a:p>
            <a:pPr marL="182867" indent="-182867">
              <a:lnSpc>
                <a:spcPts val="1000"/>
              </a:lnSpc>
              <a:spcBef>
                <a:spcPts val="300"/>
              </a:spcBef>
              <a:buClrTx/>
              <a:buSzPct val="101000"/>
              <a:buFont typeface="+mj-lt"/>
              <a:buAutoNum type="arabicParenR"/>
            </a:pPr>
            <a:r>
              <a:rPr lang="en-US" sz="1200" b="1" dirty="0" smtClean="0">
                <a:latin typeface="Calibri" pitchFamily="34" charset="0"/>
              </a:rPr>
              <a:t>Leadership</a:t>
            </a:r>
          </a:p>
          <a:p>
            <a:pPr marL="182867" lvl="1" indent="-182867">
              <a:lnSpc>
                <a:spcPts val="1000"/>
              </a:lnSpc>
              <a:spcBef>
                <a:spcPts val="300"/>
              </a:spcBef>
              <a:buClrTx/>
              <a:buSzPct val="101000"/>
              <a:buFont typeface="Wingdings" pitchFamily="2" charset="2"/>
              <a:buChar char="q"/>
            </a:pPr>
            <a:r>
              <a:rPr lang="en-US" sz="1200" dirty="0" smtClean="0"/>
              <a:t>Strategic leadership and "research" are provided to the environmental movement by Establishment fronts such as the </a:t>
            </a:r>
            <a:r>
              <a:rPr lang="en-US" sz="1200" b="1" dirty="0" smtClean="0"/>
              <a:t>World Resources Institute (WRI</a:t>
            </a:r>
            <a:r>
              <a:rPr lang="en-US" sz="1200" dirty="0" smtClean="0"/>
              <a:t>), </a:t>
            </a:r>
            <a:r>
              <a:rPr lang="en-US" sz="1200" b="1" dirty="0" smtClean="0"/>
              <a:t>Resources for the Future (RFF), and the Worldwatch Institute (WWI</a:t>
            </a:r>
            <a:r>
              <a:rPr lang="en-US" sz="1200" dirty="0" smtClean="0"/>
              <a:t>). The president of WRI, and one of the green lobby's most influential figures, is Dr. James Gustave Speth </a:t>
            </a:r>
            <a:r>
              <a:rPr lang="en-US" sz="1200" b="1" dirty="0" smtClean="0"/>
              <a:t>(CFR), </a:t>
            </a:r>
            <a:r>
              <a:rPr lang="en-US" sz="1200" dirty="0" smtClean="0"/>
              <a:t>who also sits on the board of directors of the Environmental Law Institute and the </a:t>
            </a:r>
            <a:r>
              <a:rPr lang="en-US" sz="1200" b="1" dirty="0" smtClean="0"/>
              <a:t>Natural Resources Defense Council</a:t>
            </a:r>
            <a:r>
              <a:rPr lang="en-US" sz="1200" dirty="0" smtClean="0"/>
              <a:t>. Vice president at WRI is Jessica Tuchman Mathews </a:t>
            </a:r>
            <a:r>
              <a:rPr lang="en-US" sz="1200" b="1" dirty="0" smtClean="0"/>
              <a:t>(CFR). CFR </a:t>
            </a:r>
            <a:r>
              <a:rPr lang="en-US" sz="1200" dirty="0" smtClean="0"/>
              <a:t>members on WRI's board of directors include Matthew Nimetz (chairman), Robert O. Anderson, Robert O. Blake, Alice F. Emerson, Curtis A. Hessler, Thomas E. Lovejoy, C. Payne Lucas, Robert S. McNamara, Speth, and Russell E. Train.</a:t>
            </a:r>
            <a:r>
              <a:rPr lang="en-US" sz="1200" b="1" dirty="0" smtClean="0"/>
              <a:t>”</a:t>
            </a:r>
          </a:p>
          <a:p>
            <a:pPr marL="182867" indent="-182867">
              <a:lnSpc>
                <a:spcPts val="1000"/>
              </a:lnSpc>
              <a:spcBef>
                <a:spcPts val="300"/>
              </a:spcBef>
              <a:buClrTx/>
              <a:buSzPct val="100000"/>
              <a:buFont typeface="+mj-lt"/>
              <a:buAutoNum type="arabicParenR"/>
            </a:pPr>
            <a:r>
              <a:rPr lang="en-US" sz="1100" dirty="0" smtClean="0">
                <a:latin typeface="Calibri" pitchFamily="34" charset="0"/>
                <a:hlinkClick r:id="rId3" action="ppaction://hlinkfile"/>
              </a:rPr>
              <a:t>2012-12-20 United Nations Who Owns the Environmentalist Movement</a:t>
            </a:r>
            <a:endParaRPr lang="en-US" sz="1100" dirty="0" smtClean="0">
              <a:latin typeface="Calibri" pitchFamily="34" charset="0"/>
            </a:endParaRPr>
          </a:p>
          <a:p>
            <a:pPr marL="182867" indent="-182867">
              <a:lnSpc>
                <a:spcPts val="1000"/>
              </a:lnSpc>
              <a:spcBef>
                <a:spcPts val="300"/>
              </a:spcBef>
              <a:buClrTx/>
              <a:buSzPct val="100000"/>
              <a:buFont typeface="+mj-lt"/>
              <a:buAutoNum type="arabicParenR"/>
            </a:pPr>
            <a:r>
              <a:rPr lang="en-US" sz="1100" dirty="0" smtClean="0">
                <a:latin typeface="Calibri" pitchFamily="34" charset="0"/>
                <a:hlinkClick r:id="rId4" action="ppaction://hlinkfile"/>
              </a:rPr>
              <a:t>2012-12-20 The New American - Pressure From Above and Below - October 4, 1993</a:t>
            </a:r>
            <a:endParaRPr lang="en-US" sz="1400" dirty="0"/>
          </a:p>
        </p:txBody>
      </p:sp>
    </p:spTree>
  </p:cSld>
  <p:clrMapOvr>
    <a:masterClrMapping/>
  </p:clrMapOvr>
  <p:transition spd="med" advTm="7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3352800" cy="688848"/>
          </a:xfrm>
        </p:spPr>
        <p:txBody>
          <a:bodyPr>
            <a:normAutofit fontScale="90000"/>
          </a:bodyPr>
          <a:lstStyle/>
          <a:p>
            <a:r>
              <a:rPr lang="en-US" sz="1600" dirty="0" smtClean="0"/>
              <a:t>Introduction -</a:t>
            </a:r>
            <a:br>
              <a:rPr lang="en-US" sz="1600" dirty="0" smtClean="0"/>
            </a:br>
            <a:r>
              <a:rPr lang="en-US" sz="1600" dirty="0" smtClean="0"/>
              <a:t>to buffering belligerent buffoons</a:t>
            </a:r>
            <a:endParaRPr lang="en-US" sz="1600" dirty="0"/>
          </a:p>
        </p:txBody>
      </p:sp>
      <p:sp>
        <p:nvSpPr>
          <p:cNvPr id="7" name="TextBox 6"/>
          <p:cNvSpPr txBox="1"/>
          <p:nvPr/>
        </p:nvSpPr>
        <p:spPr>
          <a:xfrm>
            <a:off x="6248400" y="1219202"/>
            <a:ext cx="2819400" cy="5170640"/>
          </a:xfrm>
          <a:prstGeom prst="rect">
            <a:avLst/>
          </a:prstGeom>
          <a:noFill/>
        </p:spPr>
        <p:txBody>
          <a:bodyPr wrap="square" lIns="91433" tIns="45717" rIns="91433" bIns="45717" rtlCol="0">
            <a:spAutoFit/>
          </a:bodyPr>
          <a:lstStyle/>
          <a:p>
            <a:pPr marL="182867" indent="-182867">
              <a:lnSpc>
                <a:spcPts val="1200"/>
              </a:lnSpc>
              <a:spcBef>
                <a:spcPts val="600"/>
              </a:spcBef>
              <a:buFont typeface="Wingdings" pitchFamily="2" charset="2"/>
              <a:buChar char="v"/>
            </a:pPr>
            <a:r>
              <a:rPr lang="en-US" sz="1200" dirty="0" smtClean="0">
                <a:latin typeface="Calibri" pitchFamily="34" charset="0"/>
              </a:rPr>
              <a:t>This presentation gives  examples how our belief systems are fooled by labeling and forcing marginal  and controversial research over rightful individual free choice.</a:t>
            </a:r>
          </a:p>
          <a:p>
            <a:pPr marL="182867" indent="-182867">
              <a:lnSpc>
                <a:spcPts val="1200"/>
              </a:lnSpc>
              <a:spcBef>
                <a:spcPts val="600"/>
              </a:spcBef>
              <a:buFont typeface="Wingdings" pitchFamily="2" charset="2"/>
              <a:buChar char="v"/>
            </a:pPr>
            <a:r>
              <a:rPr lang="en-US" sz="1200" dirty="0" smtClean="0">
                <a:latin typeface="Calibri" pitchFamily="34" charset="0"/>
              </a:rPr>
              <a:t>“Dismissing “one man’s reality for the hypothesis of another while using political force is no longer in vogue even </a:t>
            </a:r>
            <a:r>
              <a:rPr lang="en-US" sz="1200" b="1" dirty="0" smtClean="0">
                <a:latin typeface="Calibri" pitchFamily="34" charset="0"/>
              </a:rPr>
              <a:t>IF</a:t>
            </a:r>
            <a:r>
              <a:rPr lang="en-US" sz="1200" dirty="0" smtClean="0">
                <a:latin typeface="Calibri" pitchFamily="34" charset="0"/>
              </a:rPr>
              <a:t> the hypothesis is correct.  I true hypothesis does not validate the concept nor sanction any means to the ends of the hypothesis.</a:t>
            </a:r>
          </a:p>
          <a:p>
            <a:pPr marL="182867" indent="-182867">
              <a:lnSpc>
                <a:spcPts val="1200"/>
              </a:lnSpc>
              <a:spcBef>
                <a:spcPts val="600"/>
              </a:spcBef>
              <a:buFont typeface="Wingdings" pitchFamily="2" charset="2"/>
              <a:buChar char="v"/>
            </a:pPr>
            <a:r>
              <a:rPr lang="en-US" sz="1200" dirty="0" smtClean="0">
                <a:latin typeface="Calibri" pitchFamily="34" charset="0"/>
              </a:rPr>
              <a:t>The originating email offers a study and a clue </a:t>
            </a:r>
            <a:r>
              <a:rPr lang="en-US" sz="1200" dirty="0" smtClean="0">
                <a:latin typeface="Calibri" pitchFamily="34" charset="0"/>
                <a:hlinkClick r:id="rId2"/>
              </a:rPr>
              <a:t>by USGS in 1999-2000 </a:t>
            </a:r>
            <a:r>
              <a:rPr lang="en-US" sz="1200" u="sng" dirty="0" smtClean="0">
                <a:latin typeface="Calibri" pitchFamily="34" charset="0"/>
              </a:rPr>
              <a:t>showing that  the natural vegetation contributes more undesired nutrients to the water than man made lawns </a:t>
            </a:r>
            <a:r>
              <a:rPr lang="en-US" sz="1200" dirty="0" smtClean="0">
                <a:latin typeface="Calibri" pitchFamily="34" charset="0"/>
              </a:rPr>
              <a:t>.  This presentation shows more evidence supporting this theme. Thanks for sending this out Rick and CAPR. </a:t>
            </a:r>
          </a:p>
          <a:p>
            <a:pPr marL="182867" indent="-182867">
              <a:lnSpc>
                <a:spcPts val="1200"/>
              </a:lnSpc>
              <a:spcBef>
                <a:spcPts val="600"/>
              </a:spcBef>
              <a:buFont typeface="Wingdings" pitchFamily="2" charset="2"/>
              <a:buChar char="v"/>
            </a:pPr>
            <a:r>
              <a:rPr lang="en-US" sz="1200" dirty="0" smtClean="0">
                <a:latin typeface="Calibri" pitchFamily="34" charset="0"/>
              </a:rPr>
              <a:t>The response to the originating email prompted me to develop this presentation, I thank that author for motivating me.  </a:t>
            </a:r>
          </a:p>
          <a:p>
            <a:pPr marL="182867" indent="-182867">
              <a:lnSpc>
                <a:spcPts val="1200"/>
              </a:lnSpc>
              <a:spcBef>
                <a:spcPts val="600"/>
              </a:spcBef>
              <a:buFont typeface="Wingdings" pitchFamily="2" charset="2"/>
              <a:buChar char="v"/>
            </a:pPr>
            <a:r>
              <a:rPr lang="en-US" sz="1200" dirty="0" smtClean="0">
                <a:latin typeface="Calibri" pitchFamily="34" charset="0"/>
              </a:rPr>
              <a:t> This presentation herein offers additional studies and material showing how political “science” and its brokered alliances have become the greatest masters of illusion, i.e.  Growth and Shoreline Management. </a:t>
            </a:r>
            <a:endParaRPr lang="en-US" sz="1000" dirty="0" smtClean="0">
              <a:latin typeface="Calibri" pitchFamily="34" charset="0"/>
            </a:endParaRPr>
          </a:p>
        </p:txBody>
      </p:sp>
      <p:pic>
        <p:nvPicPr>
          <p:cNvPr id="10" name="Content Placeholder 8" descr="Government-Services.png"/>
          <p:cNvPicPr>
            <a:picLocks noGrp="1" noChangeAspect="1"/>
          </p:cNvPicPr>
          <p:nvPr>
            <p:ph sz="half" idx="1"/>
          </p:nvPr>
        </p:nvPicPr>
        <p:blipFill>
          <a:blip r:embed="rId3" cstate="print"/>
          <a:stretch>
            <a:fillRect/>
          </a:stretch>
        </p:blipFill>
        <p:spPr>
          <a:xfrm>
            <a:off x="76200" y="914400"/>
            <a:ext cx="2363098" cy="3124200"/>
          </a:xfrm>
        </p:spPr>
      </p:pic>
      <p:sp>
        <p:nvSpPr>
          <p:cNvPr id="11" name="Horizontal Scroll 10"/>
          <p:cNvSpPr/>
          <p:nvPr/>
        </p:nvSpPr>
        <p:spPr>
          <a:xfrm>
            <a:off x="4724400" y="1"/>
            <a:ext cx="4191000" cy="1033272"/>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“The intelligent man {Staff, Fed &amp; State Agencies, Special Interest Groups} who is proud of his intelligence is like the condemned man who is proud of his large cell”</a:t>
            </a:r>
          </a:p>
          <a:p>
            <a:r>
              <a:rPr lang="en-US" sz="1200" dirty="0" smtClean="0">
                <a:solidFill>
                  <a:schemeClr val="tx1"/>
                </a:solidFill>
              </a:rPr>
              <a:t>Simone Weil</a:t>
            </a:r>
            <a:endParaRPr lang="en-US" sz="1200" dirty="0">
              <a:solidFill>
                <a:schemeClr val="tx1"/>
              </a:solidFill>
            </a:endParaRPr>
          </a:p>
        </p:txBody>
      </p:sp>
      <p:pic>
        <p:nvPicPr>
          <p:cNvPr id="8" name="Picture 7" descr="CAO-Political-Process.png"/>
          <p:cNvPicPr>
            <a:picLocks noChangeAspect="1"/>
          </p:cNvPicPr>
          <p:nvPr/>
        </p:nvPicPr>
        <p:blipFill>
          <a:blip r:embed="rId4" cstate="print"/>
          <a:stretch>
            <a:fillRect/>
          </a:stretch>
        </p:blipFill>
        <p:spPr>
          <a:xfrm>
            <a:off x="2553591" y="1115697"/>
            <a:ext cx="3694811" cy="5513703"/>
          </a:xfrm>
          <a:prstGeom prst="rect">
            <a:avLst/>
          </a:prstGeom>
        </p:spPr>
      </p:pic>
      <p:pic>
        <p:nvPicPr>
          <p:cNvPr id="9" name="Picture 8" descr="gov-spend-126yrs.gif"/>
          <p:cNvPicPr>
            <a:picLocks noChangeAspect="1"/>
          </p:cNvPicPr>
          <p:nvPr/>
        </p:nvPicPr>
        <p:blipFill>
          <a:blip r:embed="rId5" cstate="print"/>
          <a:stretch>
            <a:fillRect/>
          </a:stretch>
        </p:blipFill>
        <p:spPr>
          <a:xfrm>
            <a:off x="152401" y="3962400"/>
            <a:ext cx="2252028" cy="2819400"/>
          </a:xfrm>
          <a:prstGeom prst="rect">
            <a:avLst/>
          </a:prstGeom>
        </p:spPr>
      </p:pic>
    </p:spTree>
  </p:cSld>
  <p:clrMapOvr>
    <a:masterClrMapping/>
  </p:clrMapOvr>
  <p:transition spd="med" advTm="7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2517648" cy="533400"/>
          </a:xfrm>
        </p:spPr>
        <p:txBody>
          <a:bodyPr>
            <a:normAutofit/>
          </a:bodyPr>
          <a:lstStyle/>
          <a:p>
            <a:r>
              <a:rPr lang="en-US" sz="2400" dirty="0" smtClean="0"/>
              <a:t>Definitions</a:t>
            </a:r>
            <a:endParaRPr lang="en-US" sz="2400" dirty="0"/>
          </a:p>
        </p:txBody>
      </p:sp>
      <p:pic>
        <p:nvPicPr>
          <p:cNvPr id="8" name="Content Placeholder 7" descr="Dinosaur-Extinction.png"/>
          <p:cNvPicPr>
            <a:picLocks noGrp="1" noChangeAspect="1"/>
          </p:cNvPicPr>
          <p:nvPr>
            <p:ph sz="half" idx="1"/>
          </p:nvPr>
        </p:nvPicPr>
        <p:blipFill>
          <a:blip r:embed="rId2" cstate="print"/>
          <a:stretch>
            <a:fillRect/>
          </a:stretch>
        </p:blipFill>
        <p:spPr>
          <a:xfrm>
            <a:off x="457200" y="609600"/>
            <a:ext cx="3056731" cy="2903252"/>
          </a:xfrm>
        </p:spPr>
      </p:pic>
      <p:sp>
        <p:nvSpPr>
          <p:cNvPr id="4" name="Content Placeholder 3"/>
          <p:cNvSpPr>
            <a:spLocks noGrp="1"/>
          </p:cNvSpPr>
          <p:nvPr>
            <p:ph sz="half" idx="2"/>
          </p:nvPr>
        </p:nvSpPr>
        <p:spPr>
          <a:xfrm>
            <a:off x="4191000" y="1066800"/>
            <a:ext cx="4800600" cy="5181600"/>
          </a:xfrm>
          <a:solidFill>
            <a:srgbClr val="CCFFCC"/>
          </a:solidFill>
          <a:ln>
            <a:solidFill>
              <a:srgbClr val="92D050"/>
            </a:solidFill>
          </a:ln>
        </p:spPr>
        <p:txBody>
          <a:bodyPr>
            <a:normAutofit fontScale="70000" lnSpcReduction="20000"/>
          </a:bodyPr>
          <a:lstStyle/>
          <a:p>
            <a:pPr>
              <a:buNone/>
            </a:pPr>
            <a:r>
              <a:rPr lang="en-US" sz="1300" b="1" dirty="0" smtClean="0"/>
              <a:t>Legend of Abbreviations:</a:t>
            </a:r>
            <a:endParaRPr lang="en-US" sz="1300" dirty="0" smtClean="0"/>
          </a:p>
          <a:p>
            <a:pPr marL="182867" indent="-182867">
              <a:lnSpc>
                <a:spcPts val="1200"/>
              </a:lnSpc>
              <a:spcBef>
                <a:spcPts val="600"/>
              </a:spcBef>
              <a:buClrTx/>
              <a:buSzPct val="85000"/>
              <a:buFont typeface="Wingdings" pitchFamily="2" charset="2"/>
              <a:buChar char="q"/>
            </a:pPr>
            <a:r>
              <a:rPr lang="en-US" sz="1300" dirty="0" smtClean="0"/>
              <a:t>OSS = Onsite Septic System</a:t>
            </a:r>
          </a:p>
          <a:p>
            <a:pPr marL="182867" indent="-182867">
              <a:lnSpc>
                <a:spcPts val="1200"/>
              </a:lnSpc>
              <a:spcBef>
                <a:spcPts val="600"/>
              </a:spcBef>
              <a:buClrTx/>
              <a:buSzPct val="85000"/>
              <a:buFont typeface="Wingdings" pitchFamily="2" charset="2"/>
              <a:buChar char="q"/>
            </a:pPr>
            <a:r>
              <a:rPr lang="en-US" sz="1300" dirty="0" smtClean="0"/>
              <a:t>GMA = Growth Management Act(s)</a:t>
            </a:r>
          </a:p>
          <a:p>
            <a:pPr marL="182867" indent="-182867">
              <a:lnSpc>
                <a:spcPts val="1200"/>
              </a:lnSpc>
              <a:spcBef>
                <a:spcPts val="600"/>
              </a:spcBef>
              <a:buClrTx/>
              <a:buSzPct val="85000"/>
              <a:buFont typeface="Wingdings" pitchFamily="2" charset="2"/>
              <a:buChar char="q"/>
            </a:pPr>
            <a:r>
              <a:rPr lang="en-US" sz="1300" dirty="0" smtClean="0"/>
              <a:t>SMA = Shoreline Management Act</a:t>
            </a:r>
          </a:p>
          <a:p>
            <a:pPr marL="182867" indent="-182867">
              <a:lnSpc>
                <a:spcPts val="1200"/>
              </a:lnSpc>
              <a:spcBef>
                <a:spcPts val="600"/>
              </a:spcBef>
              <a:buClrTx/>
              <a:buSzPct val="85000"/>
              <a:buFont typeface="Wingdings" pitchFamily="2" charset="2"/>
              <a:buChar char="q"/>
            </a:pPr>
            <a:r>
              <a:rPr lang="en-US" sz="1300" dirty="0" smtClean="0"/>
              <a:t>SMP = Shoreline Management Plan(s)</a:t>
            </a:r>
          </a:p>
          <a:p>
            <a:pPr marL="182867" indent="-182867">
              <a:lnSpc>
                <a:spcPts val="1200"/>
              </a:lnSpc>
              <a:spcBef>
                <a:spcPts val="600"/>
              </a:spcBef>
              <a:buClrTx/>
              <a:buSzPct val="85000"/>
              <a:buNone/>
            </a:pPr>
            <a:endParaRPr lang="en-US" sz="1600" b="1" u="sng" dirty="0" smtClean="0"/>
          </a:p>
          <a:p>
            <a:pPr marL="182867" indent="-182867">
              <a:lnSpc>
                <a:spcPts val="1200"/>
              </a:lnSpc>
              <a:spcBef>
                <a:spcPts val="600"/>
              </a:spcBef>
              <a:buClrTx/>
              <a:buSzPct val="85000"/>
              <a:buNone/>
            </a:pPr>
            <a:r>
              <a:rPr lang="en-US" sz="1600" b="1" u="sng" dirty="0" smtClean="0"/>
              <a:t>Buffer</a:t>
            </a:r>
          </a:p>
          <a:p>
            <a:pPr marL="182867" indent="-182867">
              <a:lnSpc>
                <a:spcPts val="1200"/>
              </a:lnSpc>
              <a:spcBef>
                <a:spcPts val="600"/>
              </a:spcBef>
              <a:buClrTx/>
              <a:buSzPct val="85000"/>
              <a:buFont typeface="Wingdings" pitchFamily="2" charset="2"/>
              <a:buChar char="q"/>
            </a:pPr>
            <a:r>
              <a:rPr lang="en-US" sz="1500" b="1" dirty="0" smtClean="0"/>
              <a:t>“ </a:t>
            </a:r>
            <a:r>
              <a:rPr lang="en-US" sz="1500" b="1" i="1" dirty="0" smtClean="0"/>
              <a:t>n</a:t>
            </a:r>
            <a:r>
              <a:rPr lang="en-US" sz="1500" b="1" dirty="0" smtClean="0"/>
              <a:t> </a:t>
            </a:r>
            <a:r>
              <a:rPr lang="en-US" sz="1500" b="1" i="1" dirty="0" smtClean="0"/>
              <a:t>Brit</a:t>
            </a:r>
            <a:r>
              <a:rPr lang="en-US" sz="1500" b="1" dirty="0" smtClean="0"/>
              <a:t> </a:t>
            </a:r>
            <a:r>
              <a:rPr lang="en-US" sz="1500" b="1" i="1" dirty="0" smtClean="0"/>
              <a:t>informal</a:t>
            </a:r>
            <a:r>
              <a:rPr lang="en-US" sz="1500" b="1" dirty="0" smtClean="0"/>
              <a:t> a stupid or bumbling man (esp. in the phrase old buffer) [perhaps from Middle English </a:t>
            </a:r>
            <a:r>
              <a:rPr lang="en-US" sz="1500" b="1" i="1" dirty="0" smtClean="0"/>
              <a:t>buffer</a:t>
            </a:r>
            <a:r>
              <a:rPr lang="en-US" sz="1500" b="1" dirty="0" smtClean="0"/>
              <a:t> stammerer”</a:t>
            </a:r>
            <a:br>
              <a:rPr lang="en-US" sz="1500" b="1" dirty="0" smtClean="0"/>
            </a:br>
            <a:r>
              <a:rPr lang="en-US" sz="1500" b="1" dirty="0" smtClean="0">
                <a:hlinkClick r:id="rId3"/>
              </a:rPr>
              <a:t>http://www.thefreedictionary.com/buffer</a:t>
            </a:r>
            <a:endParaRPr lang="en-US" sz="1500" b="1" dirty="0" smtClean="0"/>
          </a:p>
          <a:p>
            <a:pPr>
              <a:buClrTx/>
              <a:buSzPct val="85000"/>
              <a:buNone/>
            </a:pPr>
            <a:endParaRPr lang="en-US" sz="1300" b="1" u="sng" dirty="0" smtClean="0"/>
          </a:p>
          <a:p>
            <a:pPr>
              <a:buClrTx/>
              <a:buSzPct val="85000"/>
              <a:buNone/>
            </a:pPr>
            <a:r>
              <a:rPr lang="en-US" sz="1500" b="1" u="sng" dirty="0" smtClean="0"/>
              <a:t>Buffer-zone</a:t>
            </a:r>
            <a:endParaRPr lang="en-US" sz="1500" b="1" dirty="0" smtClean="0"/>
          </a:p>
          <a:p>
            <a:pPr>
              <a:buClrTx/>
              <a:buSzPct val="85000"/>
              <a:buFont typeface="Wingdings" pitchFamily="2" charset="2"/>
              <a:buChar char="q"/>
            </a:pPr>
            <a:r>
              <a:rPr lang="en-US" sz="1500" b="1" dirty="0" smtClean="0"/>
              <a:t>"Term used in zoning and land use law to describe area separating two different types of zones  or classes of areas to make each blend more easily with each other; e.g. strip of land between industrial and residential areas.“</a:t>
            </a:r>
            <a:br>
              <a:rPr lang="en-US" sz="1500" b="1" dirty="0" smtClean="0"/>
            </a:br>
            <a:r>
              <a:rPr lang="en-US" sz="1500" dirty="0" smtClean="0"/>
              <a:t>Black's Law Dictionary 1979 Fifth Edition</a:t>
            </a:r>
            <a:r>
              <a:rPr lang="en-US" sz="1500" b="1" dirty="0" smtClean="0"/>
              <a:t/>
            </a:r>
            <a:br>
              <a:rPr lang="en-US" sz="1500" b="1" dirty="0" smtClean="0"/>
            </a:br>
            <a:r>
              <a:rPr lang="en-US" sz="1500" b="1" u="sng" dirty="0" smtClean="0"/>
              <a:t>This term is not in the 1910 2nd Edition</a:t>
            </a:r>
            <a:endParaRPr lang="en-US" sz="1500" b="1" dirty="0" smtClean="0"/>
          </a:p>
          <a:p>
            <a:pPr>
              <a:buClrTx/>
              <a:buSzPct val="85000"/>
              <a:buNone/>
            </a:pPr>
            <a:endParaRPr lang="en-US" sz="1300" b="1" u="sng" dirty="0" smtClean="0"/>
          </a:p>
          <a:p>
            <a:pPr>
              <a:buClrTx/>
              <a:buSzPct val="85000"/>
              <a:buNone/>
            </a:pPr>
            <a:r>
              <a:rPr lang="en-US" sz="1300" b="1" u="sng" dirty="0" smtClean="0"/>
              <a:t>Zoning</a:t>
            </a:r>
            <a:endParaRPr lang="en-US" sz="1300" dirty="0" smtClean="0"/>
          </a:p>
          <a:p>
            <a:pPr>
              <a:buClrTx/>
              <a:buSzPct val="85000"/>
              <a:buFont typeface="Wingdings" pitchFamily="2" charset="2"/>
              <a:buChar char="q"/>
            </a:pPr>
            <a:r>
              <a:rPr lang="en-US" sz="1500" dirty="0" smtClean="0"/>
              <a:t>"The division of a city by legislative regulation into districts and the prescription and application in each district of regulations having to do with structural and architectural designs of buildings and of regulations prescribing use to which buildings within designated districts may be put."  See also Buffer-zone, Comprehensive zoning plan; conforming use; land use planning; Master plan; official map; Planned unit development; Special exception; Special use permit; Spot zoning; Variance, Aesthetic zoning, Cluster zoning, Conditional zoning; Density zoning, Euclidean zoning; Exclusionary zoning, Floating zone.“</a:t>
            </a:r>
            <a:br>
              <a:rPr lang="en-US" sz="1500" dirty="0" smtClean="0"/>
            </a:br>
            <a:r>
              <a:rPr lang="en-US" sz="1500" dirty="0" smtClean="0"/>
              <a:t> Black's Law Dictionary 1979 Fifth Edition</a:t>
            </a:r>
            <a:r>
              <a:rPr lang="en-US" sz="1400" dirty="0" smtClean="0"/>
              <a:t/>
            </a:r>
            <a:br>
              <a:rPr lang="en-US" sz="1400" dirty="0" smtClean="0"/>
            </a:br>
            <a:r>
              <a:rPr lang="en-US" sz="1400" b="1" u="sng" dirty="0" smtClean="0"/>
              <a:t>This term in not in the 1910 2nd Edition  </a:t>
            </a:r>
            <a:r>
              <a:rPr lang="en-US" sz="1300" b="1" u="sng" dirty="0" smtClean="0"/>
              <a:t/>
            </a:r>
            <a:br>
              <a:rPr lang="en-US" sz="1300" b="1" u="sng" dirty="0" smtClean="0"/>
            </a:br>
            <a:endParaRPr lang="en-US" sz="1300" b="1" u="sng" dirty="0" smtClean="0"/>
          </a:p>
          <a:p>
            <a:pPr>
              <a:buFont typeface="Wingdings" pitchFamily="2" charset="2"/>
              <a:buChar char="q"/>
            </a:pPr>
            <a:endParaRPr lang="en-US" sz="1300" b="1" u="sng" dirty="0" smtClean="0"/>
          </a:p>
          <a:p>
            <a:endParaRPr lang="en-US" sz="1300" b="1" u="sng" dirty="0" smtClean="0"/>
          </a:p>
          <a:p>
            <a:endParaRPr lang="en-US" sz="1300" b="1" u="sng" dirty="0" smtClean="0"/>
          </a:p>
          <a:p>
            <a:endParaRPr lang="en-US" sz="1300" dirty="0" smtClean="0"/>
          </a:p>
          <a:p>
            <a:endParaRPr lang="en-US" sz="1400" dirty="0"/>
          </a:p>
        </p:txBody>
      </p:sp>
      <p:sp>
        <p:nvSpPr>
          <p:cNvPr id="9" name="Horizontal Scroll 8"/>
          <p:cNvSpPr/>
          <p:nvPr/>
        </p:nvSpPr>
        <p:spPr>
          <a:xfrm>
            <a:off x="4724400" y="0"/>
            <a:ext cx="4114800" cy="990600"/>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nSpc>
                <a:spcPts val="1200"/>
              </a:lnSpc>
            </a:pPr>
            <a:r>
              <a:rPr lang="en-US" sz="1200" dirty="0" smtClean="0">
                <a:solidFill>
                  <a:schemeClr val="tx1"/>
                </a:solidFill>
              </a:rPr>
              <a:t>“Having failed to distinguish thoughts from things, we then fail to distinguish words from thoughts.  We think that if we can label a thing we have understood it.”</a:t>
            </a:r>
          </a:p>
          <a:p>
            <a:pPr>
              <a:lnSpc>
                <a:spcPts val="1200"/>
              </a:lnSpc>
            </a:pPr>
            <a:r>
              <a:rPr lang="en-US" sz="1200" dirty="0" smtClean="0">
                <a:solidFill>
                  <a:schemeClr val="tx1"/>
                </a:solidFill>
              </a:rPr>
              <a:t>Maha Sthavira Sangarakshita</a:t>
            </a:r>
            <a:endParaRPr lang="en-US" sz="1200" dirty="0">
              <a:solidFill>
                <a:schemeClr val="tx1"/>
              </a:solidFill>
            </a:endParaRPr>
          </a:p>
        </p:txBody>
      </p:sp>
      <p:sp>
        <p:nvSpPr>
          <p:cNvPr id="10" name="TextBox 9"/>
          <p:cNvSpPr txBox="1"/>
          <p:nvPr/>
        </p:nvSpPr>
        <p:spPr>
          <a:xfrm>
            <a:off x="152400" y="3505200"/>
            <a:ext cx="3810000" cy="2964908"/>
          </a:xfrm>
          <a:prstGeom prst="rect">
            <a:avLst/>
          </a:prstGeom>
          <a:solidFill>
            <a:srgbClr val="CCFFCC"/>
          </a:solidFill>
        </p:spPr>
        <p:txBody>
          <a:bodyPr wrap="square" lIns="91433" tIns="45717" rIns="91433" bIns="45717" rtlCol="0">
            <a:spAutoFit/>
          </a:bodyPr>
          <a:lstStyle/>
          <a:p>
            <a:pPr>
              <a:lnSpc>
                <a:spcPts val="1200"/>
              </a:lnSpc>
            </a:pPr>
            <a:r>
              <a:rPr lang="en-US" sz="1200" b="1" dirty="0" smtClean="0"/>
              <a:t>Hypothesis</a:t>
            </a:r>
            <a:r>
              <a:rPr lang="en-US" sz="1200" dirty="0" smtClean="0"/>
              <a:t> – (science) an idea or explanation for something that is based on known facts </a:t>
            </a:r>
            <a:r>
              <a:rPr lang="en-US" sz="1200" b="1" u="sng" dirty="0" smtClean="0"/>
              <a:t>but </a:t>
            </a:r>
            <a:r>
              <a:rPr lang="en-US" sz="1200" u="sng" dirty="0" smtClean="0"/>
              <a:t>has not yet been proven</a:t>
            </a:r>
            <a:r>
              <a:rPr lang="en-US" sz="1200" dirty="0" smtClean="0"/>
              <a:t>. </a:t>
            </a:r>
          </a:p>
          <a:p>
            <a:pPr>
              <a:lnSpc>
                <a:spcPts val="1200"/>
              </a:lnSpc>
            </a:pPr>
            <a:endParaRPr lang="en-US" sz="1200" dirty="0" smtClean="0"/>
          </a:p>
          <a:p>
            <a:pPr>
              <a:lnSpc>
                <a:spcPts val="1200"/>
              </a:lnSpc>
            </a:pPr>
            <a:r>
              <a:rPr lang="en-US" sz="1200" b="1" dirty="0" smtClean="0"/>
              <a:t>Theory</a:t>
            </a:r>
            <a:r>
              <a:rPr lang="en-US" sz="1200" dirty="0" smtClean="0"/>
              <a:t> -  Something </a:t>
            </a:r>
            <a:r>
              <a:rPr lang="en-US" sz="1200" b="1" u="sng" dirty="0" smtClean="0"/>
              <a:t>suggested </a:t>
            </a:r>
            <a:r>
              <a:rPr lang="en-US" sz="1200" u="sng" dirty="0" smtClean="0"/>
              <a:t>as a reasonable explanation </a:t>
            </a:r>
            <a:r>
              <a:rPr lang="en-US" sz="1200" dirty="0" smtClean="0"/>
              <a:t>for facts, a condition, or an event, especially a systematic or scientific explanation.</a:t>
            </a:r>
          </a:p>
          <a:p>
            <a:pPr>
              <a:lnSpc>
                <a:spcPts val="1200"/>
              </a:lnSpc>
            </a:pPr>
            <a:endParaRPr lang="en-US" sz="1200" dirty="0" smtClean="0"/>
          </a:p>
          <a:p>
            <a:pPr>
              <a:lnSpc>
                <a:spcPts val="1200"/>
              </a:lnSpc>
            </a:pPr>
            <a:r>
              <a:rPr lang="en-US" sz="1200" b="1" dirty="0" smtClean="0"/>
              <a:t>Axiom</a:t>
            </a:r>
            <a:r>
              <a:rPr lang="en-US" sz="1200" dirty="0" smtClean="0"/>
              <a:t> – a statement or principle that is </a:t>
            </a:r>
            <a:r>
              <a:rPr lang="en-US" sz="1200" b="1" u="sng" dirty="0" smtClean="0"/>
              <a:t>generally</a:t>
            </a:r>
            <a:r>
              <a:rPr lang="en-US" sz="1200" u="sng" dirty="0" smtClean="0"/>
              <a:t> </a:t>
            </a:r>
            <a:r>
              <a:rPr lang="en-US" sz="1200" dirty="0" smtClean="0"/>
              <a:t>accepted to be true</a:t>
            </a:r>
          </a:p>
          <a:p>
            <a:pPr>
              <a:lnSpc>
                <a:spcPts val="1200"/>
              </a:lnSpc>
            </a:pPr>
            <a:endParaRPr lang="en-US" sz="1200" dirty="0" smtClean="0"/>
          </a:p>
          <a:p>
            <a:pPr>
              <a:lnSpc>
                <a:spcPts val="1200"/>
              </a:lnSpc>
            </a:pPr>
            <a:r>
              <a:rPr lang="en-US" sz="1200" b="1" dirty="0" smtClean="0"/>
              <a:t>Postulate </a:t>
            </a:r>
            <a:r>
              <a:rPr lang="en-US" sz="1200" dirty="0" smtClean="0"/>
              <a:t>– to suggest or accept that a theory or idea is true </a:t>
            </a:r>
            <a:r>
              <a:rPr lang="en-US" sz="1200" b="1" u="sng" dirty="0" smtClean="0"/>
              <a:t>as a starting point </a:t>
            </a:r>
            <a:r>
              <a:rPr lang="en-US" sz="1200" u="sng" dirty="0" smtClean="0"/>
              <a:t>for reasoning or discussion</a:t>
            </a:r>
            <a:r>
              <a:rPr lang="en-US" sz="1200" dirty="0" smtClean="0"/>
              <a:t>.</a:t>
            </a:r>
          </a:p>
          <a:p>
            <a:pPr>
              <a:lnSpc>
                <a:spcPts val="1200"/>
              </a:lnSpc>
            </a:pPr>
            <a:r>
              <a:rPr lang="en-US" sz="1200" dirty="0" smtClean="0"/>
              <a:t>Source: Cambridge Dictionaries Online </a:t>
            </a:r>
          </a:p>
          <a:p>
            <a:pPr>
              <a:lnSpc>
                <a:spcPts val="1200"/>
              </a:lnSpc>
            </a:pPr>
            <a:endParaRPr lang="en-US" sz="1200" dirty="0" smtClean="0"/>
          </a:p>
          <a:p>
            <a:pPr>
              <a:lnSpc>
                <a:spcPts val="1200"/>
              </a:lnSpc>
            </a:pPr>
            <a:r>
              <a:rPr lang="en-US" sz="1200" b="1" dirty="0" smtClean="0"/>
              <a:t>Model </a:t>
            </a:r>
            <a:r>
              <a:rPr lang="en-US" sz="1200" dirty="0" smtClean="0"/>
              <a:t>- A model is also a representation of something in words or numbers that can be used to tell what is </a:t>
            </a:r>
            <a:r>
              <a:rPr lang="en-US" sz="1200" u="sng" dirty="0" smtClean="0"/>
              <a:t>likely </a:t>
            </a:r>
            <a:r>
              <a:rPr lang="en-US" sz="1200" dirty="0" smtClean="0"/>
              <a:t>to happen </a:t>
            </a:r>
            <a:r>
              <a:rPr lang="en-US" sz="1600" b="1" u="sng" dirty="0" smtClean="0"/>
              <a:t>if</a:t>
            </a:r>
            <a:r>
              <a:rPr lang="en-US" sz="1400" b="1" u="sng" dirty="0" smtClean="0"/>
              <a:t> </a:t>
            </a:r>
            <a:r>
              <a:rPr lang="en-US" sz="1200" u="sng" dirty="0" smtClean="0"/>
              <a:t>particular facts are considered </a:t>
            </a:r>
            <a:r>
              <a:rPr lang="en-US" sz="1200" dirty="0" smtClean="0"/>
              <a:t>as true: </a:t>
            </a:r>
            <a:endParaRPr lang="en-US" sz="1200" dirty="0"/>
          </a:p>
        </p:txBody>
      </p:sp>
    </p:spTree>
  </p:cSld>
  <p:clrMapOvr>
    <a:masterClrMapping/>
  </p:clrMapOvr>
  <p:transition spd="med" advTm="7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5105400" cy="838200"/>
          </a:xfrm>
        </p:spPr>
        <p:txBody>
          <a:bodyPr>
            <a:noAutofit/>
          </a:bodyPr>
          <a:lstStyle/>
          <a:p>
            <a:r>
              <a:rPr lang="en-US" sz="1400" b="1" dirty="0" smtClean="0"/>
              <a:t> </a:t>
            </a:r>
            <a:r>
              <a:rPr lang="en-US" sz="1400" dirty="0" smtClean="0"/>
              <a:t>Study #1 - Puget Sound Shoreline Science Review -  </a:t>
            </a:r>
            <a:br>
              <a:rPr lang="en-US" sz="1400" dirty="0" smtClean="0"/>
            </a:br>
            <a:r>
              <a:rPr lang="en-US" sz="1400" dirty="0" smtClean="0"/>
              <a:t>by Dr. Don Flora (Independent)  - </a:t>
            </a:r>
            <a:br>
              <a:rPr lang="en-US" sz="1400" dirty="0" smtClean="0"/>
            </a:br>
            <a:r>
              <a:rPr lang="en-US" sz="1400" dirty="0" smtClean="0"/>
              <a:t>(highlights added) MUST READ STUDY (174 pages) </a:t>
            </a:r>
            <a:endParaRPr lang="en-US" sz="1400" dirty="0"/>
          </a:p>
        </p:txBody>
      </p:sp>
      <p:sp>
        <p:nvSpPr>
          <p:cNvPr id="5" name="TextBox 4"/>
          <p:cNvSpPr txBox="1"/>
          <p:nvPr/>
        </p:nvSpPr>
        <p:spPr>
          <a:xfrm>
            <a:off x="152400" y="1066801"/>
            <a:ext cx="8686800" cy="5832360"/>
          </a:xfrm>
          <a:prstGeom prst="rect">
            <a:avLst/>
          </a:prstGeom>
          <a:noFill/>
        </p:spPr>
        <p:txBody>
          <a:bodyPr wrap="square" lIns="91433" tIns="45717" rIns="91433" bIns="45717" rtlCol="0">
            <a:spAutoFit/>
          </a:bodyPr>
          <a:lstStyle/>
          <a:p>
            <a:pPr lvl="1"/>
            <a:r>
              <a:rPr lang="en-US" sz="1400" b="1" dirty="0" smtClean="0"/>
              <a:t>Please find linked below  the following  174 page study highlighted key statements herein along with the following excerpts.  Dr. Don  Flora does a beautiful job of summarizing the higher truths.  </a:t>
            </a:r>
          </a:p>
          <a:p>
            <a:pPr lvl="1"/>
            <a:endParaRPr lang="en-US" sz="1200" dirty="0" smtClean="0"/>
          </a:p>
          <a:p>
            <a:pPr lvl="1"/>
            <a:r>
              <a:rPr lang="en-US" sz="1200" dirty="0" smtClean="0"/>
              <a:t>Link to PDF below; #1 has my highlights and #2 does not, be patient for downloading. </a:t>
            </a:r>
          </a:p>
          <a:p>
            <a:pPr lvl="1"/>
            <a:r>
              <a:rPr lang="en-US" sz="1200" dirty="0" smtClean="0"/>
              <a:t>1. </a:t>
            </a:r>
            <a:r>
              <a:rPr lang="en-US" sz="1200" dirty="0" smtClean="0">
                <a:latin typeface="Calibri" pitchFamily="34" charset="0"/>
                <a:hlinkClick r:id="rId2"/>
              </a:rPr>
              <a:t>http://freedomforallseasons.org/FishMythReports/2012-11-13%20Puget-Sound-Shoreline-Science-Review%20(highlighted).pdf</a:t>
            </a:r>
            <a:endParaRPr lang="en-US" sz="1200" b="1" u="sng" dirty="0" smtClean="0">
              <a:latin typeface="Calibri" pitchFamily="34" charset="0"/>
            </a:endParaRPr>
          </a:p>
          <a:p>
            <a:pPr lvl="1"/>
            <a:r>
              <a:rPr lang="en-US" sz="1200" dirty="0" smtClean="0"/>
              <a:t>2. </a:t>
            </a:r>
            <a:r>
              <a:rPr lang="en-US" sz="1200" u="sng" dirty="0" smtClean="0">
                <a:latin typeface="Calibri" pitchFamily="34" charset="0"/>
                <a:hlinkClick r:id="rId3"/>
              </a:rPr>
              <a:t>http://www.scribd.com/doc/31744984/Puget-Sound-Shoreline-Science-Review</a:t>
            </a:r>
            <a:endParaRPr lang="en-US" sz="1200" u="sng" dirty="0" smtClean="0">
              <a:latin typeface="Calibri" pitchFamily="34" charset="0"/>
            </a:endParaRPr>
          </a:p>
          <a:p>
            <a:pPr lvl="1"/>
            <a:endParaRPr lang="en-US" sz="1400" b="1" u="sng" dirty="0" smtClean="0"/>
          </a:p>
          <a:p>
            <a:pPr lvl="1">
              <a:lnSpc>
                <a:spcPts val="1400"/>
              </a:lnSpc>
            </a:pPr>
            <a:r>
              <a:rPr lang="en-US" sz="1400" b="1" u="sng" dirty="0" smtClean="0"/>
              <a:t>Key Excerpts</a:t>
            </a:r>
          </a:p>
          <a:p>
            <a:pPr lvl="1">
              <a:lnSpc>
                <a:spcPts val="1400"/>
              </a:lnSpc>
            </a:pPr>
            <a:endParaRPr lang="en-US" sz="1200" dirty="0" smtClean="0"/>
          </a:p>
          <a:p>
            <a:pPr lvl="1">
              <a:lnSpc>
                <a:spcPts val="1400"/>
              </a:lnSpc>
              <a:buFont typeface="Wingdings" pitchFamily="2" charset="2"/>
              <a:buChar char="Ø"/>
            </a:pPr>
            <a:r>
              <a:rPr lang="en-US" sz="1200" dirty="0" smtClean="0"/>
              <a:t>  “This is a good place to point out the massive equalizing effects of a massive {Puget} Sound and the</a:t>
            </a:r>
          </a:p>
          <a:p>
            <a:pPr lvl="1">
              <a:lnSpc>
                <a:spcPts val="1400"/>
              </a:lnSpc>
            </a:pPr>
            <a:r>
              <a:rPr lang="en-US" sz="1200" dirty="0" smtClean="0"/>
              <a:t>ever-present ocean. Billions of gallons move to and fro, often swirling and mixing, within the</a:t>
            </a:r>
          </a:p>
          <a:p>
            <a:pPr lvl="1">
              <a:lnSpc>
                <a:spcPts val="1400"/>
              </a:lnSpc>
            </a:pPr>
            <a:r>
              <a:rPr lang="en-US" sz="1200" dirty="0" smtClean="0"/>
              <a:t>Sound. Meanwhile the ocean continually puts even more billions in every day. Much of which</a:t>
            </a:r>
          </a:p>
          <a:p>
            <a:pPr lvl="1">
              <a:lnSpc>
                <a:spcPts val="1400"/>
              </a:lnSpc>
            </a:pPr>
            <a:r>
              <a:rPr lang="en-US" sz="1200" dirty="0" smtClean="0"/>
              <a:t>then leaves, melded variously into the fresh water. If it were not so, the Sound would lose its</a:t>
            </a:r>
          </a:p>
          <a:p>
            <a:pPr lvl="1">
              <a:lnSpc>
                <a:spcPts val="1400"/>
              </a:lnSpc>
            </a:pPr>
            <a:r>
              <a:rPr lang="en-US" sz="1200" dirty="0" smtClean="0"/>
              <a:t>salinity. For every gallon of fresh water in the central Sound there are nine gallons of ocean water.17”</a:t>
            </a:r>
          </a:p>
          <a:p>
            <a:pPr>
              <a:lnSpc>
                <a:spcPts val="1400"/>
              </a:lnSpc>
            </a:pPr>
            <a:endParaRPr lang="en-US" sz="1200" dirty="0" smtClean="0"/>
          </a:p>
          <a:p>
            <a:pPr lvl="1">
              <a:lnSpc>
                <a:spcPts val="1400"/>
              </a:lnSpc>
              <a:buFont typeface="Wingdings" pitchFamily="2" charset="2"/>
              <a:buChar char="Ø"/>
            </a:pPr>
            <a:r>
              <a:rPr lang="en-US" sz="1200" dirty="0" smtClean="0"/>
              <a:t>  "</a:t>
            </a:r>
            <a:r>
              <a:rPr lang="en-US" sz="1200" b="1" dirty="0" smtClean="0"/>
              <a:t>So the ocean trumps all, including temperature. Also nitrogen (mentioned earlier), other</a:t>
            </a:r>
            <a:endParaRPr lang="en-US" sz="1200" dirty="0" smtClean="0"/>
          </a:p>
          <a:p>
            <a:pPr lvl="1">
              <a:lnSpc>
                <a:spcPts val="1400"/>
              </a:lnSpc>
            </a:pPr>
            <a:r>
              <a:rPr lang="en-US" sz="1200" b="1" dirty="0" smtClean="0"/>
              <a:t>nutrients, probably oxygen, and myriad organisms. No amount of upshore vegetation will alter</a:t>
            </a:r>
            <a:endParaRPr lang="en-US" sz="1200" dirty="0" smtClean="0"/>
          </a:p>
          <a:p>
            <a:pPr lvl="1">
              <a:lnSpc>
                <a:spcPts val="1400"/>
              </a:lnSpc>
            </a:pPr>
            <a:r>
              <a:rPr lang="en-US" sz="1200" b="1" dirty="0" smtClean="0"/>
              <a:t>tidewater temperatures hence invertebrate production, which in many cases responds to</a:t>
            </a:r>
            <a:endParaRPr lang="en-US" sz="1200" dirty="0" smtClean="0"/>
          </a:p>
          <a:p>
            <a:pPr lvl="1">
              <a:lnSpc>
                <a:spcPts val="1400"/>
              </a:lnSpc>
            </a:pPr>
            <a:r>
              <a:rPr lang="en-US" sz="1200" b="1" dirty="0" smtClean="0"/>
              <a:t>temperature.“</a:t>
            </a:r>
          </a:p>
          <a:p>
            <a:pPr lvl="1">
              <a:lnSpc>
                <a:spcPts val="1400"/>
              </a:lnSpc>
              <a:buFont typeface="Arial" pitchFamily="34" charset="0"/>
              <a:buChar char="•"/>
            </a:pPr>
            <a:endParaRPr lang="en-US" sz="1200" dirty="0" smtClean="0"/>
          </a:p>
          <a:p>
            <a:pPr lvl="1">
              <a:lnSpc>
                <a:spcPts val="1400"/>
              </a:lnSpc>
              <a:buFont typeface="Wingdings" pitchFamily="2" charset="2"/>
              <a:buChar char="Ø"/>
            </a:pPr>
            <a:r>
              <a:rPr lang="en-US" sz="1200" b="1" dirty="0" smtClean="0"/>
              <a:t>  "Bigger buffers and greater salmon production.</a:t>
            </a:r>
          </a:p>
          <a:p>
            <a:pPr lvl="1">
              <a:lnSpc>
                <a:spcPts val="1400"/>
              </a:lnSpc>
            </a:pPr>
            <a:r>
              <a:rPr lang="en-US" sz="1200" dirty="0" smtClean="0"/>
              <a:t>Not likely, especially given the wide buffers already assigned to (pocket) estuaries. </a:t>
            </a:r>
            <a:r>
              <a:rPr lang="en-US" sz="1200" u="sng" dirty="0" smtClean="0"/>
              <a:t>The number</a:t>
            </a:r>
            <a:endParaRPr lang="en-US" sz="1200" dirty="0" smtClean="0"/>
          </a:p>
          <a:p>
            <a:pPr lvl="1">
              <a:lnSpc>
                <a:spcPts val="1400"/>
              </a:lnSpc>
            </a:pPr>
            <a:r>
              <a:rPr lang="en-US" sz="1200" u="sng" dirty="0" smtClean="0"/>
              <a:t>of salmon passing leaving the County is determined mostly by hatchery production, </a:t>
            </a:r>
            <a:r>
              <a:rPr lang="en-US" sz="1200" dirty="0" smtClean="0"/>
              <a:t>somewhat</a:t>
            </a:r>
          </a:p>
          <a:p>
            <a:pPr lvl="1">
              <a:lnSpc>
                <a:spcPts val="1400"/>
              </a:lnSpc>
            </a:pPr>
            <a:r>
              <a:rPr lang="en-US" sz="1200" dirty="0" smtClean="0"/>
              <a:t>by local stream conditions.“</a:t>
            </a:r>
          </a:p>
          <a:p>
            <a:pPr lvl="1">
              <a:lnSpc>
                <a:spcPts val="1400"/>
              </a:lnSpc>
              <a:buFont typeface="Arial" pitchFamily="34" charset="0"/>
              <a:buChar char="•"/>
            </a:pPr>
            <a:endParaRPr lang="en-US" sz="1200" dirty="0" smtClean="0"/>
          </a:p>
          <a:p>
            <a:pPr lvl="1">
              <a:lnSpc>
                <a:spcPts val="1400"/>
              </a:lnSpc>
              <a:buFont typeface="Wingdings" pitchFamily="2" charset="2"/>
              <a:buChar char="Ø"/>
            </a:pPr>
            <a:r>
              <a:rPr lang="en-US" sz="1200" dirty="0" smtClean="0"/>
              <a:t>  "At a 2009 conference on bulkheads, a well-known researcher said, “it has not been confirmed in the field or the laboratory whether currents and sediment transport rates will increase or decrease in front of a hardened shoreline, as compared to a non-armored section of beach, and whether the sedimentary environment will be significantly modified.13“</a:t>
            </a:r>
          </a:p>
          <a:p>
            <a:endParaRPr lang="en-US" sz="1200" dirty="0" smtClean="0"/>
          </a:p>
          <a:p>
            <a:endParaRPr lang="en-US" sz="1200" dirty="0"/>
          </a:p>
        </p:txBody>
      </p:sp>
      <p:sp>
        <p:nvSpPr>
          <p:cNvPr id="7" name="Horizontal Scroll 6"/>
          <p:cNvSpPr/>
          <p:nvPr/>
        </p:nvSpPr>
        <p:spPr>
          <a:xfrm>
            <a:off x="5791200" y="0"/>
            <a:ext cx="3200400" cy="1066800"/>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nSpc>
                <a:spcPts val="1300"/>
              </a:lnSpc>
            </a:pPr>
            <a:r>
              <a:rPr lang="en-US" sz="1200" dirty="0" smtClean="0">
                <a:solidFill>
                  <a:schemeClr val="tx1"/>
                </a:solidFill>
              </a:rPr>
              <a:t>“In a world of fugitives </a:t>
            </a:r>
          </a:p>
          <a:p>
            <a:pPr>
              <a:lnSpc>
                <a:spcPts val="1300"/>
              </a:lnSpc>
            </a:pPr>
            <a:r>
              <a:rPr lang="en-US" sz="1200" dirty="0" smtClean="0">
                <a:solidFill>
                  <a:schemeClr val="tx1"/>
                </a:solidFill>
              </a:rPr>
              <a:t>The person taking the opposite direction</a:t>
            </a:r>
          </a:p>
          <a:p>
            <a:pPr>
              <a:lnSpc>
                <a:spcPts val="1300"/>
              </a:lnSpc>
            </a:pPr>
            <a:r>
              <a:rPr lang="en-US" sz="1200" dirty="0" smtClean="0">
                <a:solidFill>
                  <a:schemeClr val="tx1"/>
                </a:solidFill>
              </a:rPr>
              <a:t>Will appear to run away.”</a:t>
            </a:r>
          </a:p>
          <a:p>
            <a:pPr>
              <a:lnSpc>
                <a:spcPts val="1300"/>
              </a:lnSpc>
            </a:pPr>
            <a:r>
              <a:rPr lang="en-US" sz="1200" dirty="0" smtClean="0">
                <a:solidFill>
                  <a:schemeClr val="tx1"/>
                </a:solidFill>
              </a:rPr>
              <a:t>T. S. Eliot</a:t>
            </a:r>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4800600" cy="841248"/>
          </a:xfrm>
        </p:spPr>
        <p:txBody>
          <a:bodyPr>
            <a:normAutofit/>
          </a:bodyPr>
          <a:lstStyle/>
          <a:p>
            <a:r>
              <a:rPr lang="en-US" sz="1400" dirty="0" smtClean="0"/>
              <a:t>Study #1 - Puget Sound Shoreline Science Review -  </a:t>
            </a:r>
            <a:br>
              <a:rPr lang="en-US" sz="1400" dirty="0" smtClean="0"/>
            </a:br>
            <a:r>
              <a:rPr lang="en-US" sz="1400" dirty="0" smtClean="0"/>
              <a:t>by Dr. Don Flora (Independent) (continued) -  </a:t>
            </a:r>
            <a:br>
              <a:rPr lang="en-US" sz="1400" dirty="0" smtClean="0"/>
            </a:br>
            <a:endParaRPr lang="en-US" sz="1400" dirty="0"/>
          </a:p>
        </p:txBody>
      </p:sp>
      <p:sp>
        <p:nvSpPr>
          <p:cNvPr id="5" name="Rectangle 4"/>
          <p:cNvSpPr/>
          <p:nvPr/>
        </p:nvSpPr>
        <p:spPr>
          <a:xfrm>
            <a:off x="304800" y="1447802"/>
            <a:ext cx="8305800" cy="3898497"/>
          </a:xfrm>
          <a:prstGeom prst="rect">
            <a:avLst/>
          </a:prstGeom>
        </p:spPr>
        <p:txBody>
          <a:bodyPr wrap="square" lIns="91433" tIns="45717" rIns="91433" bIns="45717">
            <a:spAutoFit/>
          </a:bodyPr>
          <a:lstStyle/>
          <a:p>
            <a:pPr marL="228584" indent="-228584">
              <a:lnSpc>
                <a:spcPts val="1300"/>
              </a:lnSpc>
              <a:spcBef>
                <a:spcPts val="600"/>
              </a:spcBef>
              <a:buAutoNum type="arabicPeriod"/>
            </a:pPr>
            <a:r>
              <a:rPr lang="en-US" sz="1200" b="1" u="sng" dirty="0" smtClean="0"/>
              <a:t>Puget Sound Shoreline Science Review  by Dr. Don Flora (Independent)  </a:t>
            </a:r>
            <a:endParaRPr lang="en-US" sz="1200" dirty="0" smtClean="0"/>
          </a:p>
          <a:p>
            <a:pPr>
              <a:lnSpc>
                <a:spcPts val="1300"/>
              </a:lnSpc>
              <a:spcBef>
                <a:spcPts val="600"/>
              </a:spcBef>
            </a:pPr>
            <a:endParaRPr lang="en-US" sz="1200" b="1" dirty="0" smtClean="0"/>
          </a:p>
          <a:p>
            <a:pPr>
              <a:lnSpc>
                <a:spcPts val="1300"/>
              </a:lnSpc>
              <a:spcBef>
                <a:spcPts val="600"/>
              </a:spcBef>
            </a:pPr>
            <a:r>
              <a:rPr lang="en-US" sz="1200" b="1" dirty="0" smtClean="0"/>
              <a:t> </a:t>
            </a:r>
            <a:r>
              <a:rPr lang="en-US" sz="1200" b="1" u="sng" dirty="0" smtClean="0"/>
              <a:t>Key Excerpts Follow</a:t>
            </a:r>
            <a:endParaRPr lang="en-US" sz="1200" b="1" dirty="0" smtClean="0"/>
          </a:p>
          <a:p>
            <a:pPr>
              <a:lnSpc>
                <a:spcPts val="1300"/>
              </a:lnSpc>
              <a:spcBef>
                <a:spcPts val="600"/>
              </a:spcBef>
            </a:pPr>
            <a:r>
              <a:rPr lang="en-US" sz="1200" dirty="0" smtClean="0"/>
              <a:t> </a:t>
            </a:r>
          </a:p>
          <a:p>
            <a:pPr marL="182867" indent="182867">
              <a:spcBef>
                <a:spcPts val="600"/>
              </a:spcBef>
              <a:buSzPct val="110000"/>
              <a:buFont typeface="Wingdings" pitchFamily="2" charset="2"/>
              <a:buChar char="Ø"/>
            </a:pPr>
            <a:r>
              <a:rPr lang="en-US" sz="1200" dirty="0" smtClean="0"/>
              <a:t> "Drainfields are recited as a problem by providing nitrogen to tidewater, leading to deaths of bottom fish, notably in Hood Canal</a:t>
            </a:r>
            <a:r>
              <a:rPr lang="en-US" sz="1200" b="1" dirty="0" smtClean="0"/>
              <a:t>. Analyses have shown that the ocean puts 400 times as much nitrogen into the Canal as could be inserted by all the septic systems there. “Corrected” septic systems will be trumped by the ocean."</a:t>
            </a:r>
            <a:r>
              <a:rPr lang="en-US" sz="1200" dirty="0" smtClean="0"/>
              <a:t> </a:t>
            </a:r>
          </a:p>
          <a:p>
            <a:pPr marL="182867" lvl="1" indent="182867">
              <a:spcBef>
                <a:spcPts val="600"/>
              </a:spcBef>
              <a:buFont typeface="Wingdings" pitchFamily="2" charset="2"/>
              <a:buChar char="Ø"/>
            </a:pPr>
            <a:r>
              <a:rPr lang="en-US" sz="1200" dirty="0" smtClean="0"/>
              <a:t>"An estimated 15,000 dogs in Kitsap County generate about 10,000 pounds of feces daily. </a:t>
            </a:r>
            <a:r>
              <a:rPr lang="en-US" sz="1200" b="1" dirty="0" smtClean="0"/>
              <a:t>Dogs are a bigger problem, apparently, than stormwater in CSOs and out-of-whack septic systems, yet the “guide” offers no solution.“</a:t>
            </a:r>
            <a:endParaRPr lang="en-US" sz="1200" dirty="0" smtClean="0"/>
          </a:p>
          <a:p>
            <a:pPr marL="182867" lvl="1" indent="182867">
              <a:spcBef>
                <a:spcPts val="600"/>
              </a:spcBef>
              <a:buFont typeface="Wingdings" pitchFamily="2" charset="2"/>
              <a:buChar char="Ø"/>
            </a:pPr>
            <a:r>
              <a:rPr lang="en-US" sz="1200" dirty="0" smtClean="0"/>
              <a:t>"...as Jim Brennan will recall. That consensus was that </a:t>
            </a:r>
            <a:r>
              <a:rPr lang="en-US" sz="1200" u="sng" dirty="0" smtClean="0"/>
              <a:t>there is no relevant science on</a:t>
            </a:r>
            <a:endParaRPr lang="en-US" sz="1200" dirty="0" smtClean="0"/>
          </a:p>
          <a:p>
            <a:pPr marL="182867" lvl="1" indent="182867">
              <a:spcBef>
                <a:spcPts val="600"/>
              </a:spcBef>
            </a:pPr>
            <a:r>
              <a:rPr lang="en-US" sz="1200" u="sng" dirty="0" smtClean="0"/>
              <a:t>these subjects.</a:t>
            </a:r>
            <a:r>
              <a:rPr lang="en-US" sz="1200" dirty="0" smtClean="0"/>
              <a:t> This was not a call for “a precautionary approach” (p. III-42). Such an approach</a:t>
            </a:r>
          </a:p>
          <a:p>
            <a:pPr marL="182867" lvl="1" indent="182867">
              <a:spcBef>
                <a:spcPts val="600"/>
              </a:spcBef>
            </a:pPr>
            <a:r>
              <a:rPr lang="en-US" sz="1200" u="sng" dirty="0" smtClean="0"/>
              <a:t>requires quantification of the risk and the cost of being wrong</a:t>
            </a:r>
            <a:r>
              <a:rPr lang="en-US" sz="1200" dirty="0" smtClean="0"/>
              <a:t>. </a:t>
            </a:r>
            <a:r>
              <a:rPr lang="en-US" sz="1200" u="sng" dirty="0" smtClean="0"/>
              <a:t>With buffers we scarcely know</a:t>
            </a:r>
            <a:endParaRPr lang="en-US" sz="1200" dirty="0" smtClean="0"/>
          </a:p>
          <a:p>
            <a:pPr marL="182867" lvl="1" indent="182867">
              <a:spcBef>
                <a:spcPts val="600"/>
              </a:spcBef>
            </a:pPr>
            <a:r>
              <a:rPr lang="en-US" sz="1200" u="sng" dirty="0" smtClean="0"/>
              <a:t>the benefits, much less the range of outcomes nor their consequences, if any</a:t>
            </a:r>
            <a:r>
              <a:rPr lang="en-US" sz="1200" dirty="0" smtClean="0"/>
              <a:t>. Given this</a:t>
            </a:r>
          </a:p>
          <a:p>
            <a:pPr marL="182867" lvl="1" indent="182867">
              <a:spcBef>
                <a:spcPts val="600"/>
              </a:spcBef>
            </a:pPr>
            <a:r>
              <a:rPr lang="en-US" sz="1200" dirty="0" smtClean="0"/>
              <a:t>situation, a better approach is quite different – adaptive management. We’re already down that</a:t>
            </a:r>
          </a:p>
          <a:p>
            <a:pPr marL="182867" lvl="1" indent="182867">
              <a:spcBef>
                <a:spcPts val="600"/>
              </a:spcBef>
            </a:pPr>
            <a:r>
              <a:rPr lang="en-US" sz="1200" dirty="0" smtClean="0"/>
              <a:t>pike with buffering in a variety of circumstances and dimensions. It remains to determine what</a:t>
            </a:r>
          </a:p>
          <a:p>
            <a:pPr marL="182867" lvl="1" indent="182867">
              <a:spcBef>
                <a:spcPts val="600"/>
              </a:spcBef>
            </a:pPr>
            <a:r>
              <a:rPr lang="en-US" sz="1200" dirty="0" smtClean="0"/>
              <a:t>they were for, how well they worked, and whether alternatives do better at less cost.” </a:t>
            </a:r>
            <a:endParaRPr lang="en-US" sz="1200" dirty="0"/>
          </a:p>
        </p:txBody>
      </p:sp>
      <p:sp>
        <p:nvSpPr>
          <p:cNvPr id="6" name="Horizontal Scroll 5"/>
          <p:cNvSpPr/>
          <p:nvPr/>
        </p:nvSpPr>
        <p:spPr>
          <a:xfrm>
            <a:off x="5486400" y="228600"/>
            <a:ext cx="3276600" cy="838200"/>
          </a:xfrm>
          <a:prstGeom prst="horizontalScroll">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"The truth is more important than the facts." </a:t>
            </a:r>
          </a:p>
          <a:p>
            <a:r>
              <a:rPr lang="en-US" sz="1200" dirty="0" smtClean="0">
                <a:solidFill>
                  <a:schemeClr val="tx1"/>
                </a:solidFill>
              </a:rPr>
              <a:t>Frank Lloyd Wright</a:t>
            </a:r>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4953000" cy="841248"/>
          </a:xfrm>
        </p:spPr>
        <p:txBody>
          <a:bodyPr>
            <a:normAutofit/>
          </a:bodyPr>
          <a:lstStyle/>
          <a:p>
            <a:r>
              <a:rPr lang="en-US" sz="1400" dirty="0" smtClean="0"/>
              <a:t>Study #1 - Puget Sound Shoreline Science Review </a:t>
            </a:r>
            <a:br>
              <a:rPr lang="en-US" sz="1400" dirty="0" smtClean="0"/>
            </a:br>
            <a:r>
              <a:rPr lang="en-US" sz="1400" dirty="0" smtClean="0"/>
              <a:t>by Dr. Don Flora  independent – Continued</a:t>
            </a:r>
            <a:endParaRPr lang="en-US" sz="1400" dirty="0"/>
          </a:p>
        </p:txBody>
      </p:sp>
      <p:sp>
        <p:nvSpPr>
          <p:cNvPr id="5" name="Rectangle 4"/>
          <p:cNvSpPr/>
          <p:nvPr/>
        </p:nvSpPr>
        <p:spPr>
          <a:xfrm>
            <a:off x="304800" y="1371602"/>
            <a:ext cx="8534400" cy="4198579"/>
          </a:xfrm>
          <a:prstGeom prst="rect">
            <a:avLst/>
          </a:prstGeom>
        </p:spPr>
        <p:txBody>
          <a:bodyPr wrap="square" lIns="91433" tIns="45717" rIns="91433" bIns="45717">
            <a:spAutoFit/>
          </a:bodyPr>
          <a:lstStyle/>
          <a:p>
            <a:pPr marL="182867" lvl="1" indent="-182867">
              <a:spcBef>
                <a:spcPts val="600"/>
              </a:spcBef>
              <a:spcAft>
                <a:spcPts val="600"/>
              </a:spcAft>
              <a:buFont typeface="Arial" pitchFamily="34" charset="0"/>
              <a:buChar char="•"/>
            </a:pPr>
            <a:r>
              <a:rPr lang="en-US" sz="1400" b="1" dirty="0" smtClean="0"/>
              <a:t>"Wider buffers will hardly shield migrating salmon from predators.</a:t>
            </a:r>
          </a:p>
          <a:p>
            <a:pPr marL="274301" lvl="1">
              <a:buFont typeface="Wingdings" pitchFamily="2" charset="2"/>
              <a:buChar char="Ø"/>
            </a:pPr>
            <a:r>
              <a:rPr lang="en-US" sz="1400" dirty="0" smtClean="0"/>
              <a:t>  “</a:t>
            </a:r>
            <a:r>
              <a:rPr lang="en-US" sz="1400" u="sng" dirty="0" smtClean="0"/>
              <a:t>The number of salmon leaving our waters for the Strait depends mainly on predation, of course. </a:t>
            </a:r>
          </a:p>
          <a:p>
            <a:pPr marL="274301" lvl="1"/>
            <a:r>
              <a:rPr lang="en-US" sz="1400" dirty="0" smtClean="0"/>
              <a:t>Predators include the mighty eaters - seals, sea lions and killer whales - plus eagles,</a:t>
            </a:r>
          </a:p>
          <a:p>
            <a:pPr marL="274301" lvl="1"/>
            <a:r>
              <a:rPr lang="en-US" sz="1400" dirty="0" smtClean="0"/>
              <a:t>cormorants, other marine birds, and other salmon."</a:t>
            </a:r>
          </a:p>
          <a:p>
            <a:pPr marL="274301" lvl="1">
              <a:buFont typeface="Wingdings" pitchFamily="2" charset="2"/>
              <a:buChar char="Ø"/>
            </a:pPr>
            <a:r>
              <a:rPr lang="en-US" sz="1400" u="sng" dirty="0" smtClean="0"/>
              <a:t>  Wider buffers may have a mixed effect, by</a:t>
            </a:r>
            <a:r>
              <a:rPr lang="en-US" sz="1400" dirty="0" smtClean="0"/>
              <a:t> encouraging some nesting predators but also other</a:t>
            </a:r>
          </a:p>
          <a:p>
            <a:pPr marL="274301" lvl="1"/>
            <a:r>
              <a:rPr lang="en-US" sz="1400" dirty="0" smtClean="0"/>
              <a:t>creatures that attack those predators, like falcons, cats, raccoons, and coyotes. Eagles,</a:t>
            </a:r>
          </a:p>
          <a:p>
            <a:pPr marL="274301" lvl="1"/>
            <a:r>
              <a:rPr lang="en-US" sz="1400" dirty="0" smtClean="0"/>
              <a:t>already provided with buffer-content trees and a nearshore richly supplied with trees, while</a:t>
            </a:r>
          </a:p>
          <a:p>
            <a:pPr marL="274301" lvl="1"/>
            <a:r>
              <a:rPr lang="en-US" sz="1400" dirty="0" smtClean="0"/>
              <a:t>often choosing to perch on dock railings and idle on the beach, may not care. There is no</a:t>
            </a:r>
          </a:p>
          <a:p>
            <a:pPr marL="274301" lvl="1"/>
            <a:r>
              <a:rPr lang="en-US" sz="1400" dirty="0" smtClean="0"/>
              <a:t>evidence that herons are in decline nor, for that matter, increasing. Perhaps eagles, predatory</a:t>
            </a:r>
          </a:p>
          <a:p>
            <a:pPr marL="274301" lvl="1"/>
            <a:r>
              <a:rPr lang="en-US" sz="1400" dirty="0" smtClean="0"/>
              <a:t>on herons and growing in numbers, will be a limiting factor in herons’ welfare, rather than</a:t>
            </a:r>
          </a:p>
          <a:p>
            <a:pPr marL="274301" lvl="1"/>
            <a:r>
              <a:rPr lang="en-US" sz="1400" dirty="0" smtClean="0"/>
              <a:t>habitat.“</a:t>
            </a:r>
          </a:p>
          <a:p>
            <a:pPr marL="274301" lvl="1">
              <a:buFont typeface="Wingdings" pitchFamily="2" charset="2"/>
              <a:buChar char="Ø"/>
            </a:pPr>
            <a:r>
              <a:rPr lang="en-US" sz="1400" dirty="0" smtClean="0"/>
              <a:t>  "The relevance of “elsewhere” science from ocean nearshores has been questioned by a well known</a:t>
            </a:r>
          </a:p>
          <a:p>
            <a:pPr marL="274301" lvl="1"/>
            <a:r>
              <a:rPr lang="en-US" sz="1400" dirty="0" smtClean="0"/>
              <a:t>shoreline geologist,7 and I have explained that extrapolation from stream science is</a:t>
            </a:r>
          </a:p>
          <a:p>
            <a:pPr marL="274301" lvl="1"/>
            <a:r>
              <a:rPr lang="en-US" sz="1400" dirty="0" smtClean="0"/>
              <a:t>folly in a number of instances8."</a:t>
            </a:r>
          </a:p>
          <a:p>
            <a:pPr marL="274301" lvl="1">
              <a:buFont typeface="Wingdings" pitchFamily="2" charset="2"/>
              <a:buChar char="Ø"/>
            </a:pPr>
            <a:r>
              <a:rPr lang="en-US" sz="1400" dirty="0" smtClean="0"/>
              <a:t>  "</a:t>
            </a:r>
            <a:r>
              <a:rPr lang="en-US" sz="1400" u="sng" dirty="0" smtClean="0"/>
              <a:t>By extension, we appear to agree that marine science relevant to Puget Sound is inadequate</a:t>
            </a:r>
          </a:p>
          <a:p>
            <a:pPr marL="274301" lvl="1"/>
            <a:r>
              <a:rPr lang="en-US" sz="1400" u="sng" dirty="0" smtClean="0"/>
              <a:t>for intelligent near shore policy making."</a:t>
            </a:r>
          </a:p>
          <a:p>
            <a:pPr marL="274301" lvl="1">
              <a:buFont typeface="Wingdings" pitchFamily="2" charset="2"/>
              <a:buChar char="Ø"/>
            </a:pPr>
            <a:r>
              <a:rPr lang="en-US" sz="1400" dirty="0" smtClean="0"/>
              <a:t>  The troupe of fourteen who reviewed the study provided the answer: </a:t>
            </a:r>
            <a:r>
              <a:rPr lang="en-US" sz="1400" u="sng" dirty="0" smtClean="0"/>
              <a:t>We don’t know</a:t>
            </a:r>
            <a:r>
              <a:rPr lang="en-US" sz="1400" dirty="0" smtClean="0"/>
              <a:t>.“</a:t>
            </a:r>
          </a:p>
          <a:p>
            <a:pPr marL="274301" lvl="1"/>
            <a:endParaRPr lang="en-US" dirty="0"/>
          </a:p>
        </p:txBody>
      </p:sp>
    </p:spTree>
  </p:cSld>
  <p:clrMapOvr>
    <a:masterClrMapping/>
  </p:clrMapOvr>
  <p:transition spd="med" advTm="7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4724400" cy="841248"/>
          </a:xfrm>
        </p:spPr>
        <p:txBody>
          <a:bodyPr>
            <a:normAutofit/>
          </a:bodyPr>
          <a:lstStyle/>
          <a:p>
            <a:r>
              <a:rPr lang="en-US" sz="1400" b="1" dirty="0" smtClean="0"/>
              <a:t>Study #1 - Puget Sound Shoreline Science Review </a:t>
            </a:r>
            <a:br>
              <a:rPr lang="en-US" sz="1400" b="1" dirty="0" smtClean="0"/>
            </a:br>
            <a:r>
              <a:rPr lang="en-US" sz="1400" b="1" dirty="0" smtClean="0"/>
              <a:t>by Dr. Don Flora  independent - Continued</a:t>
            </a:r>
            <a:endParaRPr lang="en-US" sz="1400" b="1" dirty="0"/>
          </a:p>
        </p:txBody>
      </p:sp>
      <p:sp>
        <p:nvSpPr>
          <p:cNvPr id="6" name="Rectangle 5"/>
          <p:cNvSpPr/>
          <p:nvPr/>
        </p:nvSpPr>
        <p:spPr>
          <a:xfrm>
            <a:off x="457200" y="1295400"/>
            <a:ext cx="8153400" cy="5155251"/>
          </a:xfrm>
          <a:prstGeom prst="rect">
            <a:avLst/>
          </a:prstGeom>
        </p:spPr>
        <p:txBody>
          <a:bodyPr wrap="square" lIns="91433" tIns="45717" rIns="91433" bIns="45717">
            <a:spAutoFit/>
          </a:bodyPr>
          <a:lstStyle/>
          <a:p>
            <a:pPr lvl="1">
              <a:buFont typeface="Arial" pitchFamily="34" charset="0"/>
              <a:buChar char="•"/>
            </a:pPr>
            <a:r>
              <a:rPr lang="en-US" sz="1400" b="1" dirty="0" smtClean="0"/>
              <a:t>    "The Troupe’s Derogation</a:t>
            </a:r>
          </a:p>
          <a:p>
            <a:pPr lvl="1"/>
            <a:r>
              <a:rPr lang="en-US" sz="1400" dirty="0" smtClean="0"/>
              <a:t>Much of the troupe’s criticism comes from their incorrect perception that I wrote for a</a:t>
            </a:r>
          </a:p>
          <a:p>
            <a:pPr lvl="1"/>
            <a:r>
              <a:rPr lang="en-US" sz="1400" dirty="0" smtClean="0"/>
              <a:t>technical audience. The paper was intended for an audience of non-technical people </a:t>
            </a:r>
            <a:r>
              <a:rPr lang="en-US" sz="1400" u="sng" dirty="0" smtClean="0"/>
              <a:t>including</a:t>
            </a:r>
            <a:endParaRPr lang="en-US" sz="1400" dirty="0" smtClean="0"/>
          </a:p>
          <a:p>
            <a:pPr lvl="1"/>
            <a:r>
              <a:rPr lang="en-US" sz="1400" b="1" u="sng" dirty="0" smtClean="0"/>
              <a:t>planners who may not have a marine science background</a:t>
            </a:r>
            <a:r>
              <a:rPr lang="en-US" sz="1400" u="sng" dirty="0" smtClean="0"/>
              <a:t>.</a:t>
            </a:r>
            <a:endParaRPr lang="en-US" sz="1400" dirty="0" smtClean="0"/>
          </a:p>
          <a:p>
            <a:pPr lvl="1"/>
            <a:r>
              <a:rPr lang="en-US" sz="1400" dirty="0" smtClean="0"/>
              <a:t>The troupe says the work lacks “rigor”. That word is straight from The Graduate Student’s</a:t>
            </a:r>
          </a:p>
          <a:p>
            <a:pPr lvl="1"/>
            <a:r>
              <a:rPr lang="en-US" sz="1400" dirty="0" smtClean="0"/>
              <a:t>First Book of Phrases. The statement may be offensive to the 20-some people, including</a:t>
            </a:r>
          </a:p>
          <a:p>
            <a:pPr lvl="1"/>
            <a:r>
              <a:rPr lang="en-US" sz="1400" dirty="0" smtClean="0"/>
              <a:t>scientists, who conducted the overall enterprise with detailed study plans, data accession,</a:t>
            </a:r>
          </a:p>
          <a:p>
            <a:pPr lvl="1"/>
            <a:r>
              <a:rPr lang="en-US" sz="1400" dirty="0" smtClean="0"/>
              <a:t>modeling, calculations, and analyses of the results. My (subsequent) role was merely to</a:t>
            </a:r>
          </a:p>
          <a:p>
            <a:pPr lvl="1"/>
            <a:r>
              <a:rPr lang="en-US" sz="1400" dirty="0" smtClean="0"/>
              <a:t>expand the consultants’ graphic analysis, form hypotheses, and examine correlation's."</a:t>
            </a:r>
          </a:p>
          <a:p>
            <a:pPr lvl="1"/>
            <a:r>
              <a:rPr lang="en-US" sz="1400" dirty="0" smtClean="0"/>
              <a:t>"</a:t>
            </a:r>
            <a:r>
              <a:rPr lang="en-US" sz="1400" u="sng" dirty="0" smtClean="0"/>
              <a:t>It is significant that the troupe mentions little of their own research, nor puts forward any</a:t>
            </a:r>
            <a:endParaRPr lang="en-US" sz="1400" dirty="0" smtClean="0"/>
          </a:p>
          <a:p>
            <a:pPr lvl="1"/>
            <a:r>
              <a:rPr lang="en-US" sz="1400" u="sng" dirty="0" smtClean="0"/>
              <a:t>“more-correct” analysis of the data I used; nor did they provide data from some other source</a:t>
            </a:r>
            <a:endParaRPr lang="en-US" sz="1400" dirty="0" smtClean="0"/>
          </a:p>
          <a:p>
            <a:pPr lvl="1"/>
            <a:r>
              <a:rPr lang="en-US" sz="1400" u="sng" dirty="0" smtClean="0"/>
              <a:t>that would refute (or support) what I did.“</a:t>
            </a:r>
          </a:p>
          <a:p>
            <a:pPr lvl="1"/>
            <a:endParaRPr lang="en-US" sz="1400" u="sng" dirty="0" smtClean="0"/>
          </a:p>
          <a:p>
            <a:pPr lvl="1">
              <a:buFont typeface="Arial" pitchFamily="34" charset="0"/>
              <a:buChar char="•"/>
            </a:pPr>
            <a:r>
              <a:rPr lang="en-US" sz="1400" b="1" dirty="0" smtClean="0"/>
              <a:t>  "The Grand Slam</a:t>
            </a:r>
          </a:p>
          <a:p>
            <a:pPr lvl="1"/>
            <a:r>
              <a:rPr lang="en-US" sz="1400" dirty="0" smtClean="0"/>
              <a:t>A troupe member has said that my report “would not be considered publishable by any</a:t>
            </a:r>
          </a:p>
          <a:p>
            <a:pPr lvl="1"/>
            <a:r>
              <a:rPr lang="en-US" sz="1400" dirty="0" smtClean="0"/>
              <a:t>journal”. She may be surprised. She derided my peer reviews, which in fact were helpful. She</a:t>
            </a:r>
          </a:p>
          <a:p>
            <a:pPr lvl="1"/>
            <a:r>
              <a:rPr lang="en-US" sz="1400" dirty="0" smtClean="0"/>
              <a:t>warned that my paper must be “fought off”. She said my report does not contain “facts”.</a:t>
            </a:r>
          </a:p>
          <a:p>
            <a:pPr lvl="1"/>
            <a:r>
              <a:rPr lang="en-US" sz="1400" dirty="0" smtClean="0"/>
              <a:t>Perhaps graphics and statistical correlation's are not “facts”. The director of programs for</a:t>
            </a:r>
          </a:p>
          <a:p>
            <a:pPr lvl="1"/>
            <a:r>
              <a:rPr lang="en-US" sz="1400" dirty="0" smtClean="0"/>
              <a:t>People for Puget Sound has said that while my paper “is being cited at some local</a:t>
            </a:r>
          </a:p>
          <a:p>
            <a:pPr lvl="1"/>
            <a:r>
              <a:rPr lang="en-US" sz="1400" dirty="0" smtClean="0"/>
              <a:t>government meetings” it is too large [13 pages] for him to pass around. The troupe says it’s</a:t>
            </a:r>
          </a:p>
          <a:p>
            <a:pPr lvl="1"/>
            <a:r>
              <a:rPr lang="en-US" sz="1400" dirty="0" smtClean="0"/>
              <a:t>too short. One blogger applauded my objectivity; another questioned it.</a:t>
            </a:r>
          </a:p>
          <a:p>
            <a:pPr lvl="1"/>
            <a:r>
              <a:rPr lang="en-US" sz="1400" dirty="0" smtClean="0"/>
              <a:t>All because correlation is absent from 201 data sets."</a:t>
            </a:r>
          </a:p>
          <a:p>
            <a:pPr lvl="1"/>
            <a:endParaRPr lang="en-US" sz="1400" dirty="0"/>
          </a:p>
        </p:txBody>
      </p:sp>
    </p:spTree>
  </p:cSld>
  <p:clrMapOvr>
    <a:masterClrMapping/>
  </p:clrMapOvr>
  <p:transition spd="med" advTm="7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686800" cy="685800"/>
          </a:xfrm>
        </p:spPr>
        <p:txBody>
          <a:bodyPr>
            <a:normAutofit/>
          </a:bodyPr>
          <a:lstStyle/>
          <a:p>
            <a:r>
              <a:rPr lang="en-US" sz="1600" dirty="0" smtClean="0"/>
              <a:t>Study #2  -  Hood Canal Environmental Impact Comments  by University of Washington To Puget Sound Partnership (111 pages) </a:t>
            </a:r>
            <a:endParaRPr lang="en-US" sz="1600" dirty="0"/>
          </a:p>
        </p:txBody>
      </p:sp>
      <p:sp>
        <p:nvSpPr>
          <p:cNvPr id="5" name="Rectangle 4"/>
          <p:cNvSpPr/>
          <p:nvPr/>
        </p:nvSpPr>
        <p:spPr>
          <a:xfrm>
            <a:off x="381000" y="1143000"/>
            <a:ext cx="8382000" cy="5616916"/>
          </a:xfrm>
          <a:prstGeom prst="rect">
            <a:avLst/>
          </a:prstGeom>
        </p:spPr>
        <p:txBody>
          <a:bodyPr wrap="square" lIns="91433" tIns="45717" rIns="91433" bIns="45717">
            <a:spAutoFit/>
          </a:bodyPr>
          <a:lstStyle/>
          <a:p>
            <a:r>
              <a:rPr lang="en-US" sz="1400" dirty="0" smtClean="0"/>
              <a:t>This report was near 5 MB, you may link to my highlighted version here, be patient for downloading. </a:t>
            </a:r>
          </a:p>
          <a:p>
            <a:pPr lvl="1">
              <a:buFont typeface="Courier New" pitchFamily="49" charset="0"/>
              <a:buChar char="o"/>
            </a:pPr>
            <a:r>
              <a:rPr lang="en-US" sz="1100" dirty="0" smtClean="0"/>
              <a:t> </a:t>
            </a:r>
            <a:r>
              <a:rPr lang="en-US" sz="1100" dirty="0" smtClean="0">
                <a:hlinkClick r:id="rId2"/>
              </a:rPr>
              <a:t>http://www.freedomforallseasons.org/FishMythReports/2012-11-16%20UW_Hood_Canal_Enviromental_Impact_Comments%20(Highlighted).pdf</a:t>
            </a:r>
            <a:endParaRPr lang="en-US" sz="1100" dirty="0" smtClean="0"/>
          </a:p>
          <a:p>
            <a:pPr lvl="1">
              <a:buFont typeface="Courier New" pitchFamily="49" charset="0"/>
              <a:buChar char="o"/>
            </a:pPr>
            <a:r>
              <a:rPr lang="en-US" sz="1400" dirty="0" smtClean="0"/>
              <a:t> If a submenu overlays the document delete it by clicking the X in the upper right box </a:t>
            </a:r>
          </a:p>
          <a:p>
            <a:pPr>
              <a:buFont typeface="Arial" pitchFamily="34" charset="0"/>
              <a:buChar char="•"/>
            </a:pPr>
            <a:r>
              <a:rPr lang="en-US" sz="1400" dirty="0" smtClean="0"/>
              <a:t>  "Hood Canal’s approximately 54,000 residents reside in an estimated 24,800 housing units (PSAT and HCCC, 2004)."</a:t>
            </a:r>
          </a:p>
          <a:p>
            <a:pPr>
              <a:buFont typeface="Arial" pitchFamily="34" charset="0"/>
              <a:buChar char="•"/>
            </a:pPr>
            <a:r>
              <a:rPr lang="en-US" sz="1400" dirty="0" smtClean="0"/>
              <a:t>  "A recent survey of 881 homeowners living within the watershed indicated that 86% of the households use either conventional or pressurized OSSs, consisting of a septic tank and drainfield (Christensen, 2005). In addition to this, wastewater from an unquantified number of commercial and public facilities is discharged to OSSs."</a:t>
            </a:r>
          </a:p>
          <a:p>
            <a:pPr>
              <a:buFont typeface="Arial" pitchFamily="34" charset="0"/>
              <a:buChar char="•"/>
            </a:pPr>
            <a:r>
              <a:rPr lang="en-US" sz="1400" dirty="0" smtClean="0"/>
              <a:t>  The first year of the study focused on </a:t>
            </a:r>
            <a:r>
              <a:rPr lang="en-US" sz="1400" u="sng" dirty="0" smtClean="0"/>
              <a:t>five sites</a:t>
            </a:r>
            <a:r>
              <a:rPr lang="en-US" sz="1400" dirty="0" smtClean="0"/>
              <a:t> located at varying distances from Hood Canal. </a:t>
            </a:r>
            <a:r>
              <a:rPr lang="en-US" sz="1400" u="sng" dirty="0" smtClean="0"/>
              <a:t>Nitrogen removal appeared to vary greatly among the five sites.</a:t>
            </a:r>
            <a:endParaRPr lang="en-US" sz="1400" dirty="0" smtClean="0"/>
          </a:p>
          <a:p>
            <a:pPr>
              <a:buFont typeface="Arial" pitchFamily="34" charset="0"/>
              <a:buChar char="•"/>
            </a:pPr>
            <a:r>
              <a:rPr lang="en-US" sz="1400" dirty="0" smtClean="0"/>
              <a:t>  During Year 2, experiments were conducted at </a:t>
            </a:r>
            <a:r>
              <a:rPr lang="en-US" sz="1400" u="sng" dirty="0" smtClean="0"/>
              <a:t>four study sites</a:t>
            </a:r>
            <a:r>
              <a:rPr lang="en-US" sz="1400" dirty="0" smtClean="0"/>
              <a:t>"</a:t>
            </a:r>
          </a:p>
          <a:p>
            <a:pPr>
              <a:buFont typeface="Arial" pitchFamily="34" charset="0"/>
              <a:buChar char="•"/>
            </a:pPr>
            <a:r>
              <a:rPr lang="en-US" sz="1400" dirty="0" smtClean="0"/>
              <a:t>  The overarching goal of the Hood Canal Onsite Sewage System Nitrogen Project was to assess the extent of N removal from OSS effluent occurring in the sub-surface down-gradient of OSSs within the Hood Canal watershed. This study was conducted over two years and characterized nitrogen removal at eight sites.</a:t>
            </a:r>
          </a:p>
          <a:p>
            <a:pPr>
              <a:buFont typeface="Arial" pitchFamily="34" charset="0"/>
              <a:buChar char="•"/>
            </a:pPr>
            <a:r>
              <a:rPr lang="en-US" sz="1400" dirty="0" smtClean="0"/>
              <a:t>  "The questions guiding this research were:</a:t>
            </a:r>
          </a:p>
          <a:p>
            <a:pPr lvl="1"/>
            <a:r>
              <a:rPr lang="en-US" sz="1400" dirty="0" smtClean="0"/>
              <a:t>1) To what extent is N {nitrogen}  in OSS {onsite sewage systems}  effluent removed via denitrification as effluent released from near-shore OSSs travels into Hood Canal?</a:t>
            </a:r>
          </a:p>
          <a:p>
            <a:pPr lvl="1"/>
            <a:r>
              <a:rPr lang="en-US" sz="1400" dirty="0" smtClean="0"/>
              <a:t>2) What factors limit N removal from OSS discharges in the subsurface environment immediately adjacent Hood Canal?“</a:t>
            </a:r>
          </a:p>
          <a:p>
            <a:pPr>
              <a:buFont typeface="Arial" pitchFamily="34" charset="0"/>
              <a:buChar char="•"/>
            </a:pPr>
            <a:r>
              <a:rPr lang="en-US" dirty="0" smtClean="0"/>
              <a:t> </a:t>
            </a:r>
            <a:r>
              <a:rPr lang="en-US" sz="1400" dirty="0" smtClean="0"/>
              <a:t>"A preliminary assessment by the United States Geological Survey (USGS) (Paulson et al., 2006) </a:t>
            </a:r>
            <a:r>
              <a:rPr lang="en-US" sz="1400" b="1" dirty="0" smtClean="0"/>
              <a:t>identified marine contributions as the </a:t>
            </a:r>
            <a:r>
              <a:rPr lang="en-US" sz="1400" b="1" u="sng" dirty="0" smtClean="0"/>
              <a:t>dominant</a:t>
            </a:r>
            <a:r>
              <a:rPr lang="en-US" sz="1400" b="1" dirty="0" smtClean="0"/>
              <a:t> source of N</a:t>
            </a:r>
            <a:r>
              <a:rPr lang="en-US" sz="1400" dirty="0" smtClean="0"/>
              <a:t>, </a:t>
            </a:r>
            <a:r>
              <a:rPr lang="en-US" sz="1400" b="1" u="sng" dirty="0" smtClean="0"/>
              <a:t>followed by inputs from rivers and streams</a:t>
            </a:r>
            <a:r>
              <a:rPr lang="en-US" sz="1400" u="sng" dirty="0" smtClean="0"/>
              <a:t>, </a:t>
            </a:r>
            <a:r>
              <a:rPr lang="en-US" sz="1400" b="1" u="sng" dirty="0" smtClean="0"/>
              <a:t>regional</a:t>
            </a:r>
            <a:r>
              <a:rPr lang="en-US" sz="1400" u="sng" dirty="0" smtClean="0"/>
              <a:t> </a:t>
            </a:r>
            <a:r>
              <a:rPr lang="en-US" sz="1400" b="1" u="sng" dirty="0" smtClean="0"/>
              <a:t>groundwater</a:t>
            </a:r>
            <a:r>
              <a:rPr lang="en-US" sz="1400" u="sng" dirty="0" smtClean="0"/>
              <a:t>, onsite wastewater treatment systems, atmospheric deposition</a:t>
            </a:r>
            <a:r>
              <a:rPr lang="en-US" sz="1400" b="1" u="sng" dirty="0" smtClean="0"/>
              <a:t>, and other </a:t>
            </a:r>
            <a:r>
              <a:rPr lang="en-US" sz="1400" u="sng" dirty="0" smtClean="0"/>
              <a:t>sources"</a:t>
            </a:r>
          </a:p>
          <a:p>
            <a:pPr>
              <a:buFont typeface="Arial" pitchFamily="34" charset="0"/>
              <a:buChar char="•"/>
            </a:pPr>
            <a:endParaRPr lang="en-US" sz="1400" dirty="0"/>
          </a:p>
        </p:txBody>
      </p:sp>
    </p:spTree>
  </p:cSld>
  <p:clrMapOvr>
    <a:masterClrMapping/>
  </p:clrMapOvr>
  <p:transition spd="med" advTm="7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080248" cy="609600"/>
          </a:xfrm>
        </p:spPr>
        <p:txBody>
          <a:bodyPr>
            <a:normAutofit fontScale="90000"/>
          </a:bodyPr>
          <a:lstStyle/>
          <a:p>
            <a:r>
              <a:rPr lang="en-US" sz="1600" dirty="0" smtClean="0"/>
              <a:t>Study #2 - Hood Canal Environmental Impact Comments  by University of Washington  To Puget Sound Partnership  (continued)</a:t>
            </a:r>
            <a:br>
              <a:rPr lang="en-US" sz="1600" dirty="0" smtClean="0"/>
            </a:br>
            <a:endParaRPr lang="en-US" sz="1600" dirty="0"/>
          </a:p>
        </p:txBody>
      </p:sp>
      <p:sp>
        <p:nvSpPr>
          <p:cNvPr id="5" name="Rectangle 4"/>
          <p:cNvSpPr/>
          <p:nvPr/>
        </p:nvSpPr>
        <p:spPr>
          <a:xfrm>
            <a:off x="304800" y="1295400"/>
            <a:ext cx="8458200" cy="3585591"/>
          </a:xfrm>
          <a:prstGeom prst="rect">
            <a:avLst/>
          </a:prstGeom>
        </p:spPr>
        <p:txBody>
          <a:bodyPr wrap="square" lIns="91433" tIns="45717" rIns="91433" bIns="45717">
            <a:spAutoFit/>
          </a:bodyPr>
          <a:lstStyle/>
          <a:p>
            <a:pPr>
              <a:buFont typeface="Wingdings" pitchFamily="2" charset="2"/>
              <a:buChar char="Ø"/>
            </a:pPr>
            <a:r>
              <a:rPr lang="en-US" sz="1400" dirty="0" smtClean="0"/>
              <a:t>  "</a:t>
            </a:r>
            <a:r>
              <a:rPr lang="en-US" sz="1400" b="1" u="sng" dirty="0" smtClean="0"/>
              <a:t>Nitrogen inputs to Hood Canal from deep seawater exceed the human-derived N contribution.“</a:t>
            </a:r>
          </a:p>
          <a:p>
            <a:pPr>
              <a:buFont typeface="Wingdings" pitchFamily="2" charset="2"/>
              <a:buChar char="Ø"/>
            </a:pPr>
            <a:endParaRPr lang="en-US" sz="1400" dirty="0" smtClean="0"/>
          </a:p>
          <a:p>
            <a:pPr>
              <a:buFont typeface="Wingdings" pitchFamily="2" charset="2"/>
              <a:buChar char="Ø"/>
            </a:pPr>
            <a:r>
              <a:rPr lang="en-US" sz="1400" dirty="0" smtClean="0"/>
              <a:t>   "</a:t>
            </a:r>
            <a:r>
              <a:rPr lang="en-US" sz="1400" b="1" u="sng" dirty="0" smtClean="0"/>
              <a:t>This study found that there is no obvious typical OSS {Onsite Sewage System} environment or scenario that can be generalized to the Hood Canal watershed.“</a:t>
            </a:r>
          </a:p>
          <a:p>
            <a:pPr>
              <a:buFont typeface="Wingdings" pitchFamily="2" charset="2"/>
              <a:buChar char="Ø"/>
            </a:pPr>
            <a:endParaRPr lang="en-US" sz="1400" dirty="0" smtClean="0"/>
          </a:p>
          <a:p>
            <a:pPr>
              <a:buFont typeface="Wingdings" pitchFamily="2" charset="2"/>
              <a:buChar char="Ø"/>
            </a:pPr>
            <a:r>
              <a:rPr lang="en-US" sz="1400" dirty="0" smtClean="0"/>
              <a:t>"This field study of denitrification supports the conclusions of previous field studies that the occurrence and extent of denitrification is </a:t>
            </a:r>
            <a:r>
              <a:rPr lang="en-US" sz="1400" b="1" u="sng" dirty="0" smtClean="0"/>
              <a:t>spatially specific and highly variable</a:t>
            </a:r>
            <a:r>
              <a:rPr lang="en-US" sz="1400" b="1" dirty="0" smtClean="0"/>
              <a:t>.”</a:t>
            </a:r>
          </a:p>
          <a:p>
            <a:pPr>
              <a:buFont typeface="Wingdings" pitchFamily="2" charset="2"/>
              <a:buChar char="Ø"/>
            </a:pPr>
            <a:endParaRPr lang="en-US" sz="1400" dirty="0" smtClean="0"/>
          </a:p>
          <a:p>
            <a:pPr>
              <a:buFont typeface="Wingdings" pitchFamily="2" charset="2"/>
              <a:buChar char="Ø"/>
            </a:pPr>
            <a:r>
              <a:rPr lang="en-US" sz="1400" dirty="0" smtClean="0"/>
              <a:t>"A database of domestic drinking water wells was compiled using DOE’s public records. The criteria for well selection were that the well was located in the Hood Canal watershed and that it was relatively shallow, with a depth less than 60 feet. Well owners were contacted by mail and then by phone and were assured that the data collected in the study could not be traced to specific wells. Twenty-six homeowners granted access to their wells, and single samples were collected from each well." </a:t>
            </a:r>
          </a:p>
          <a:p>
            <a:pPr lvl="1">
              <a:buFont typeface="Courier New" pitchFamily="49" charset="0"/>
              <a:buChar char="o"/>
            </a:pPr>
            <a:r>
              <a:rPr lang="en-US" sz="1400" dirty="0" smtClean="0"/>
              <a:t>  Jack's comments - </a:t>
            </a:r>
            <a:r>
              <a:rPr lang="en-US" sz="1400" u="sng" dirty="0" smtClean="0"/>
              <a:t> the test results of the water appear to be normal to me, i.e. the conclusions seem to be intentionally obtuse </a:t>
            </a:r>
          </a:p>
          <a:p>
            <a:r>
              <a:rPr lang="en-US" sz="1400" dirty="0" smtClean="0"/>
              <a:t> </a:t>
            </a:r>
            <a:endParaRPr lang="en-US" sz="1400" dirty="0"/>
          </a:p>
        </p:txBody>
      </p:sp>
    </p:spTree>
  </p:cSld>
  <p:clrMapOvr>
    <a:masterClrMapping/>
  </p:clrMapOvr>
  <p:transition spd="med" advTm="7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3889248" cy="533400"/>
          </a:xfrm>
        </p:spPr>
        <p:txBody>
          <a:bodyPr>
            <a:normAutofit/>
          </a:bodyPr>
          <a:lstStyle/>
          <a:p>
            <a:r>
              <a:rPr lang="en-US" sz="1600" dirty="0" smtClean="0">
                <a:solidFill>
                  <a:schemeClr val="tx1"/>
                </a:solidFill>
                <a:latin typeface="Arial" pitchFamily="34" charset="0"/>
                <a:cs typeface="Arial" pitchFamily="34" charset="0"/>
              </a:rPr>
              <a:t>Shoreline Management Birth </a:t>
            </a:r>
            <a:endParaRPr lang="en-US" sz="1600" dirty="0">
              <a:solidFill>
                <a:schemeClr val="tx1"/>
              </a:solidFill>
            </a:endParaRPr>
          </a:p>
        </p:txBody>
      </p:sp>
      <p:sp>
        <p:nvSpPr>
          <p:cNvPr id="19458" name="Rectangle 2"/>
          <p:cNvSpPr>
            <a:spLocks noChangeArrowheads="1"/>
          </p:cNvSpPr>
          <p:nvPr/>
        </p:nvSpPr>
        <p:spPr bwMode="auto">
          <a:xfrm>
            <a:off x="1" y="-176725"/>
            <a:ext cx="184716" cy="369326"/>
          </a:xfrm>
          <a:prstGeom prst="rect">
            <a:avLst/>
          </a:prstGeom>
          <a:solidFill>
            <a:srgbClr val="000000"/>
          </a:solidFill>
          <a:ln w="9525">
            <a:solidFill>
              <a:schemeClr val="tx1"/>
            </a:solidFill>
            <a:prstDash val="solid"/>
            <a:miter lim="800000"/>
            <a:headEnd/>
            <a:tailEnd/>
          </a:ln>
          <a:effectLst/>
        </p:spPr>
        <p:txBody>
          <a:bodyPr vert="horz" wrap="none" lIns="91433" tIns="45717" rIns="91433" bIns="45717" numCol="1" anchor="ctr" anchorCtr="0" compatLnSpc="1">
            <a:prstTxWarp prst="textNoShape">
              <a:avLst/>
            </a:prstTxWarp>
            <a:spAutoFit/>
          </a:bodyPr>
          <a:lstStyle/>
          <a:p>
            <a:endParaRPr lang="en-US" dirty="0"/>
          </a:p>
        </p:txBody>
      </p:sp>
      <p:sp>
        <p:nvSpPr>
          <p:cNvPr id="19459" name="Rectangle 3"/>
          <p:cNvSpPr>
            <a:spLocks noChangeArrowheads="1"/>
          </p:cNvSpPr>
          <p:nvPr/>
        </p:nvSpPr>
        <p:spPr bwMode="auto">
          <a:xfrm>
            <a:off x="381000" y="1143004"/>
            <a:ext cx="8077200" cy="656584"/>
          </a:xfrm>
          <a:prstGeom prst="rect">
            <a:avLst/>
          </a:prstGeom>
          <a:noFill/>
          <a:ln w="9525">
            <a:noFill/>
            <a:miter lim="800000"/>
            <a:headEnd/>
            <a:tailEnd/>
          </a:ln>
          <a:effectLst/>
        </p:spPr>
        <p:txBody>
          <a:bodyPr vert="horz" wrap="square" lIns="91433" tIns="45717" rIns="91433" bIns="45717" numCol="1" anchor="ctr" anchorCtr="0" compatLnSpc="1">
            <a:prstTxWarp prst="textNoShape">
              <a:avLst/>
            </a:prstTxWarp>
            <a:spAutoFit/>
          </a:bodyPr>
          <a:lstStyle/>
          <a:p>
            <a:pPr fontAlgn="base">
              <a:lnSpc>
                <a:spcPts val="1400"/>
              </a:lnSpc>
              <a:spcBef>
                <a:spcPct val="0"/>
              </a:spcBef>
              <a:spcAft>
                <a:spcPct val="0"/>
              </a:spcAft>
              <a:buFont typeface="Wingdings" pitchFamily="2" charset="2"/>
              <a:buChar char="q"/>
            </a:pPr>
            <a:r>
              <a:rPr lang="en-US" sz="1200" b="1" dirty="0" smtClean="0">
                <a:solidFill>
                  <a:srgbClr val="000080"/>
                </a:solidFill>
                <a:latin typeface="Calibri" pitchFamily="34" charset="0"/>
              </a:rPr>
              <a:t>  INITIATIVE TO THE LEGISLATURE NO. 42</a:t>
            </a:r>
          </a:p>
          <a:p>
            <a:pPr eaLnBrk="0" fontAlgn="base" hangingPunct="0">
              <a:lnSpc>
                <a:spcPts val="1500"/>
              </a:lnSpc>
              <a:spcBef>
                <a:spcPct val="0"/>
              </a:spcBef>
              <a:spcAft>
                <a:spcPct val="0"/>
              </a:spcAft>
            </a:pPr>
            <a:r>
              <a:rPr lang="en-US" sz="1200" dirty="0" smtClean="0">
                <a:solidFill>
                  <a:srgbClr val="000080"/>
                </a:solidFill>
                <a:latin typeface="Calibri" pitchFamily="34" charset="0"/>
              </a:rPr>
              <a:t>(Regulating Shoreline Use and Development) Filed September 21, 1970 </a:t>
            </a:r>
            <a:r>
              <a:rPr lang="en-US" sz="1200" b="1" u="sng" dirty="0" smtClean="0">
                <a:solidFill>
                  <a:srgbClr val="000080"/>
                </a:solidFill>
                <a:latin typeface="Calibri" pitchFamily="34" charset="0"/>
              </a:rPr>
              <a:t>by the </a:t>
            </a:r>
            <a:r>
              <a:rPr lang="en-US" sz="1600" b="1" u="sng" dirty="0" smtClean="0">
                <a:solidFill>
                  <a:srgbClr val="000080"/>
                </a:solidFill>
                <a:latin typeface="Calibri" pitchFamily="34" charset="0"/>
              </a:rPr>
              <a:t>Washington Environmental Council</a:t>
            </a:r>
            <a:r>
              <a:rPr lang="en-US" sz="1600" dirty="0" smtClean="0">
                <a:solidFill>
                  <a:srgbClr val="000080"/>
                </a:solidFill>
                <a:latin typeface="Calibri" pitchFamily="34" charset="0"/>
              </a:rPr>
              <a:t>.</a:t>
            </a:r>
            <a:r>
              <a:rPr lang="en-US" dirty="0" smtClean="0">
                <a:solidFill>
                  <a:srgbClr val="000080"/>
                </a:solidFill>
                <a:latin typeface="Calibri" pitchFamily="34" charset="0"/>
              </a:rPr>
              <a:t> Refiled as Initiative to the Legislature No. 43.</a:t>
            </a:r>
            <a:endParaRPr lang="en-US" dirty="0" smtClean="0">
              <a:latin typeface="Arial" pitchFamily="34" charset="0"/>
            </a:endParaRPr>
          </a:p>
        </p:txBody>
      </p:sp>
      <p:sp>
        <p:nvSpPr>
          <p:cNvPr id="19460" name="Rectangle 4"/>
          <p:cNvSpPr>
            <a:spLocks noChangeArrowheads="1"/>
          </p:cNvSpPr>
          <p:nvPr/>
        </p:nvSpPr>
        <p:spPr bwMode="auto">
          <a:xfrm>
            <a:off x="1" y="-160849"/>
            <a:ext cx="184716" cy="369326"/>
          </a:xfrm>
          <a:prstGeom prst="rect">
            <a:avLst/>
          </a:prstGeom>
          <a:solidFill>
            <a:srgbClr val="000000"/>
          </a:solidFill>
          <a:ln w="9525">
            <a:solidFill>
              <a:schemeClr val="tx1"/>
            </a:solidFill>
            <a:prstDash val="solid"/>
            <a:miter lim="800000"/>
            <a:headEnd/>
            <a:tailEnd/>
          </a:ln>
          <a:effectLst/>
        </p:spPr>
        <p:txBody>
          <a:bodyPr vert="horz" wrap="none" lIns="91433" tIns="45717" rIns="91433" bIns="45717" numCol="1" anchor="ctr" anchorCtr="0" compatLnSpc="1">
            <a:prstTxWarp prst="textNoShape">
              <a:avLst/>
            </a:prstTxWarp>
            <a:spAutoFit/>
          </a:bodyPr>
          <a:lstStyle/>
          <a:p>
            <a:endParaRPr lang="en-US" dirty="0"/>
          </a:p>
        </p:txBody>
      </p:sp>
      <p:sp>
        <p:nvSpPr>
          <p:cNvPr id="19461" name="Rectangle 5"/>
          <p:cNvSpPr>
            <a:spLocks noChangeArrowheads="1"/>
          </p:cNvSpPr>
          <p:nvPr/>
        </p:nvSpPr>
        <p:spPr bwMode="auto">
          <a:xfrm>
            <a:off x="381000" y="1813416"/>
            <a:ext cx="8458200" cy="1631210"/>
          </a:xfrm>
          <a:prstGeom prst="rect">
            <a:avLst/>
          </a:prstGeom>
          <a:noFill/>
          <a:ln w="9525">
            <a:noFill/>
            <a:miter lim="800000"/>
            <a:headEnd/>
            <a:tailEnd/>
          </a:ln>
          <a:effectLst/>
        </p:spPr>
        <p:txBody>
          <a:bodyPr vert="horz" wrap="square" lIns="91433" tIns="45717" rIns="91433" bIns="45717" numCol="1" anchor="ctr" anchorCtr="0" compatLnSpc="1">
            <a:prstTxWarp prst="textNoShape">
              <a:avLst/>
            </a:prstTxWarp>
            <a:spAutoFit/>
          </a:bodyPr>
          <a:lstStyle/>
          <a:p>
            <a:pPr fontAlgn="base">
              <a:spcBef>
                <a:spcPct val="0"/>
              </a:spcBef>
              <a:spcAft>
                <a:spcPct val="0"/>
              </a:spcAft>
              <a:buFont typeface="Wingdings" pitchFamily="2" charset="2"/>
              <a:buChar char="q"/>
            </a:pPr>
            <a:r>
              <a:rPr lang="en-US" sz="1200" b="1" dirty="0" smtClean="0">
                <a:solidFill>
                  <a:srgbClr val="000080"/>
                </a:solidFill>
                <a:latin typeface="Calibri" pitchFamily="34" charset="0"/>
              </a:rPr>
              <a:t>  INITIATIVE TO THE LEGISLATURE NO. 43 </a:t>
            </a:r>
          </a:p>
          <a:p>
            <a:pPr eaLnBrk="0" fontAlgn="base" hangingPunct="0">
              <a:spcBef>
                <a:spcPct val="0"/>
              </a:spcBef>
              <a:spcAft>
                <a:spcPct val="0"/>
              </a:spcAft>
            </a:pPr>
            <a:r>
              <a:rPr lang="en-US" sz="1200" dirty="0" smtClean="0">
                <a:solidFill>
                  <a:srgbClr val="000080"/>
                </a:solidFill>
                <a:latin typeface="Calibri" pitchFamily="34" charset="0"/>
              </a:rPr>
              <a:t>(Regulating Shoreline Use and Development) Filed September 25, 1970 </a:t>
            </a:r>
            <a:r>
              <a:rPr lang="en-US" sz="1200" b="1" dirty="0" smtClean="0">
                <a:solidFill>
                  <a:srgbClr val="000080"/>
                </a:solidFill>
                <a:latin typeface="Calibri" pitchFamily="34" charset="0"/>
              </a:rPr>
              <a:t>by the </a:t>
            </a:r>
            <a:r>
              <a:rPr lang="en-US" sz="1400" b="1" dirty="0" smtClean="0">
                <a:solidFill>
                  <a:srgbClr val="000080"/>
                </a:solidFill>
                <a:latin typeface="Calibri" pitchFamily="34" charset="0"/>
              </a:rPr>
              <a:t>Washington Environmental Council</a:t>
            </a:r>
            <a:r>
              <a:rPr lang="en-US" sz="1200" dirty="0" smtClean="0">
                <a:solidFill>
                  <a:srgbClr val="000080"/>
                </a:solidFill>
                <a:latin typeface="Calibri" pitchFamily="34" charset="0"/>
              </a:rPr>
              <a:t>. </a:t>
            </a:r>
            <a:r>
              <a:rPr lang="en-US" sz="1200" u="sng" dirty="0" smtClean="0">
                <a:solidFill>
                  <a:srgbClr val="000080"/>
                </a:solidFill>
                <a:latin typeface="Calibri" pitchFamily="34" charset="0"/>
              </a:rPr>
              <a:t>160,421 signatures were filed on December 31, 1970</a:t>
            </a:r>
            <a:r>
              <a:rPr lang="en-US" sz="1200" dirty="0" smtClean="0">
                <a:solidFill>
                  <a:srgbClr val="000080"/>
                </a:solidFill>
                <a:latin typeface="Calibri" pitchFamily="34" charset="0"/>
              </a:rPr>
              <a:t> and found sufficient. The measure was certified to the Legislature on January 29, 1971. The Legislature passed an alternative measure No. 43B, now identified as Chapter 286, Laws of 1971, 1st Ex. Session, which became effective as of June 1, 1971. However, as required by the state constitution, both measures were submitted to the November 7, 1972 state general election. The votes cast on the original measure and the alternative proposal were as follows: </a:t>
            </a:r>
            <a:r>
              <a:rPr lang="en-US" sz="1200" u="sng" dirty="0" smtClean="0">
                <a:solidFill>
                  <a:srgbClr val="000080"/>
                </a:solidFill>
                <a:latin typeface="Calibri" pitchFamily="34" charset="0"/>
              </a:rPr>
              <a:t>For Either: 603,167 Against Both: 551,132 </a:t>
            </a:r>
            <a:r>
              <a:rPr lang="en-US" sz="1200" dirty="0" smtClean="0">
                <a:solidFill>
                  <a:srgbClr val="000080"/>
                </a:solidFill>
                <a:latin typeface="Calibri" pitchFamily="34" charset="0"/>
              </a:rPr>
              <a:t>Prefer No. 43: 285,721 Prefer No. 43B: 611,748 As a consequence, Alternative Measure No. 43B prevailed which sustained Chapter 286, Laws of 1971, 1st Ex. Session, as law.</a:t>
            </a:r>
            <a:endParaRPr lang="en-US" sz="1600" dirty="0" smtClean="0">
              <a:latin typeface="Arial" pitchFamily="34" charset="0"/>
            </a:endParaRPr>
          </a:p>
        </p:txBody>
      </p:sp>
      <p:sp>
        <p:nvSpPr>
          <p:cNvPr id="12" name="Rectangle 11"/>
          <p:cNvSpPr/>
          <p:nvPr/>
        </p:nvSpPr>
        <p:spPr>
          <a:xfrm>
            <a:off x="228600" y="1219200"/>
            <a:ext cx="242374" cy="338554"/>
          </a:xfrm>
          <a:prstGeom prst="rect">
            <a:avLst/>
          </a:prstGeom>
        </p:spPr>
        <p:txBody>
          <a:bodyPr wrap="none" lIns="91433" tIns="45717" rIns="91433" bIns="45717">
            <a:spAutoFit/>
          </a:bodyPr>
          <a:lstStyle/>
          <a:p>
            <a:r>
              <a:rPr lang="en-US" sz="1600" b="1" dirty="0" smtClean="0">
                <a:solidFill>
                  <a:srgbClr val="000080"/>
                </a:solidFill>
                <a:latin typeface="Arial" pitchFamily="34" charset="0"/>
                <a:cs typeface="Arial" pitchFamily="34" charset="0"/>
              </a:rPr>
              <a:t> </a:t>
            </a:r>
            <a:endParaRPr lang="en-US" sz="1600" dirty="0"/>
          </a:p>
        </p:txBody>
      </p:sp>
      <p:sp>
        <p:nvSpPr>
          <p:cNvPr id="14" name="TextBox 13"/>
          <p:cNvSpPr txBox="1"/>
          <p:nvPr/>
        </p:nvSpPr>
        <p:spPr>
          <a:xfrm>
            <a:off x="381000" y="3429002"/>
            <a:ext cx="8229600" cy="2926436"/>
          </a:xfrm>
          <a:prstGeom prst="rect">
            <a:avLst/>
          </a:prstGeom>
          <a:noFill/>
          <a:ln>
            <a:solidFill>
              <a:srgbClr val="FFCCCC"/>
            </a:solidFill>
          </a:ln>
        </p:spPr>
        <p:txBody>
          <a:bodyPr wrap="square" lIns="91433" tIns="45717" rIns="91433" bIns="45717" rtlCol="0">
            <a:spAutoFit/>
          </a:bodyPr>
          <a:lstStyle/>
          <a:p>
            <a:pPr>
              <a:lnSpc>
                <a:spcPts val="1300"/>
              </a:lnSpc>
              <a:buFont typeface="Wingdings" pitchFamily="2" charset="2"/>
              <a:buChar char="q"/>
            </a:pPr>
            <a:r>
              <a:rPr lang="en-US" sz="1200" b="1" u="sng" dirty="0" smtClean="0"/>
              <a:t>  Extract from WEC website</a:t>
            </a:r>
            <a:r>
              <a:rPr lang="en-US" sz="1200" b="1" u="sng" dirty="0" smtClean="0"/>
              <a:t>:</a:t>
            </a:r>
            <a:r>
              <a:rPr lang="en-US" sz="1200" dirty="0" smtClean="0"/>
              <a:t> </a:t>
            </a:r>
          </a:p>
          <a:p>
            <a:pPr>
              <a:lnSpc>
                <a:spcPts val="1300"/>
              </a:lnSpc>
            </a:pPr>
            <a:r>
              <a:rPr lang="en-US" sz="1200" dirty="0" smtClean="0"/>
              <a:t>"</a:t>
            </a:r>
            <a:r>
              <a:rPr lang="en-US" sz="1200" u="sng" dirty="0" smtClean="0"/>
              <a:t>With support from our champion legislators</a:t>
            </a:r>
            <a:r>
              <a:rPr lang="en-US" sz="1200" dirty="0" smtClean="0"/>
              <a:t>, the Coalition prevented </a:t>
            </a:r>
            <a:r>
              <a:rPr lang="en-US" sz="1200" u="sng" dirty="0" smtClean="0"/>
              <a:t>what would have been historic rollbacks to major environmental protections, including the Growth Management Act, the Shoreline Management Act, the State Environmental Policy Act and the state energy code</a:t>
            </a:r>
            <a:r>
              <a:rPr lang="en-US" sz="1200" dirty="0" smtClean="0"/>
              <a:t>." WEC - </a:t>
            </a:r>
            <a:r>
              <a:rPr lang="en-US" sz="1200" u="sng" dirty="0" smtClean="0">
                <a:hlinkClick r:id="rId2"/>
              </a:rPr>
              <a:t>http://wecprotects.org/legislation</a:t>
            </a:r>
            <a:endParaRPr lang="en-US" sz="1200" dirty="0" smtClean="0"/>
          </a:p>
          <a:p>
            <a:pPr>
              <a:lnSpc>
                <a:spcPts val="1300"/>
              </a:lnSpc>
            </a:pPr>
            <a:r>
              <a:rPr lang="en-US" sz="1200" dirty="0" smtClean="0"/>
              <a:t> </a:t>
            </a:r>
          </a:p>
          <a:p>
            <a:pPr>
              <a:lnSpc>
                <a:spcPts val="1300"/>
              </a:lnSpc>
            </a:pPr>
            <a:r>
              <a:rPr lang="en-US" sz="1200" dirty="0" smtClean="0"/>
              <a:t>The Washington Environmental Council (WEC) started the regulation of shorelines in WA Inc state in 1970 by "champion legislators" with a "Coalition", please see below extracted from </a:t>
            </a:r>
            <a:r>
              <a:rPr lang="en-US" sz="1200" u="sng" dirty="0" smtClean="0">
                <a:hlinkClick r:id="rId3"/>
              </a:rPr>
              <a:t>http://www.sos.wa.gov/elections/initiatives/statistics_initleg.aspx</a:t>
            </a:r>
            <a:r>
              <a:rPr lang="en-US" sz="1200" dirty="0" smtClean="0"/>
              <a:t>.  </a:t>
            </a:r>
          </a:p>
          <a:p>
            <a:pPr>
              <a:lnSpc>
                <a:spcPts val="1300"/>
              </a:lnSpc>
            </a:pPr>
            <a:r>
              <a:rPr lang="en-US" sz="1200" dirty="0" smtClean="0"/>
              <a:t>Here is the WEC coalition - </a:t>
            </a:r>
            <a:r>
              <a:rPr lang="en-US" sz="1200" u="sng" dirty="0" smtClean="0">
                <a:hlinkClick r:id="rId4"/>
              </a:rPr>
              <a:t>http://wecprotects.org/about/member-organizations</a:t>
            </a:r>
            <a:r>
              <a:rPr lang="en-US" sz="1200" dirty="0" smtClean="0"/>
              <a:t> </a:t>
            </a:r>
          </a:p>
          <a:p>
            <a:pPr>
              <a:lnSpc>
                <a:spcPts val="1300"/>
              </a:lnSpc>
            </a:pPr>
            <a:r>
              <a:rPr lang="en-US" sz="1200" dirty="0" smtClean="0"/>
              <a:t>Here is the WEC Board - </a:t>
            </a:r>
            <a:r>
              <a:rPr lang="en-US" sz="1200" u="sng" dirty="0" smtClean="0">
                <a:hlinkClick r:id="rId5"/>
              </a:rPr>
              <a:t>http://wecprotects.org/about/board/board-1</a:t>
            </a:r>
            <a:r>
              <a:rPr lang="en-US" sz="1200" dirty="0" smtClean="0"/>
              <a:t> </a:t>
            </a:r>
          </a:p>
          <a:p>
            <a:pPr lvl="1">
              <a:lnSpc>
                <a:spcPts val="1300"/>
              </a:lnSpc>
            </a:pPr>
            <a:r>
              <a:rPr lang="en-US" sz="1200" dirty="0" smtClean="0"/>
              <a:t>15 staff members </a:t>
            </a:r>
            <a:r>
              <a:rPr lang="en-US" sz="1200" dirty="0" smtClean="0"/>
              <a:t> and </a:t>
            </a:r>
            <a:r>
              <a:rPr lang="en-US" sz="1200" u="sng" dirty="0" smtClean="0"/>
              <a:t>22 </a:t>
            </a:r>
            <a:r>
              <a:rPr lang="en-US" sz="1200" u="sng" dirty="0" smtClean="0"/>
              <a:t>board members with 6 lawyers/attorneys, 18 hits on "law" for these 22 board members </a:t>
            </a:r>
          </a:p>
          <a:p>
            <a:pPr lvl="1">
              <a:lnSpc>
                <a:spcPts val="1300"/>
              </a:lnSpc>
            </a:pPr>
            <a:r>
              <a:rPr lang="en-US" sz="1200" u="sng" dirty="0" smtClean="0"/>
              <a:t>17 hits on "policy" for these 22 board members, 7 hits on the root word "plan", e.g. planning </a:t>
            </a:r>
          </a:p>
          <a:p>
            <a:pPr lvl="1">
              <a:lnSpc>
                <a:spcPts val="1300"/>
              </a:lnSpc>
            </a:pPr>
            <a:r>
              <a:rPr lang="en-US" sz="1200" u="sng" dirty="0" smtClean="0"/>
              <a:t>1 member has a BS in Forestry from the University of Vermont  </a:t>
            </a:r>
          </a:p>
          <a:p>
            <a:pPr lvl="3">
              <a:lnSpc>
                <a:spcPts val="1300"/>
              </a:lnSpc>
            </a:pPr>
            <a:r>
              <a:rPr lang="en-US" sz="1200" dirty="0" smtClean="0"/>
              <a:t>"She enjoys multidisciplinary projects that blend science, </a:t>
            </a:r>
            <a:r>
              <a:rPr lang="en-US" sz="1200" u="sng" dirty="0" smtClean="0"/>
              <a:t>planning, policy development </a:t>
            </a:r>
            <a:r>
              <a:rPr lang="en-US" sz="1200" dirty="0" smtClean="0"/>
              <a:t>and public outreach. She successfully manages complex technical studies and permitting efforts for state resource agencies, cities and counties, transit/transportation agencies, utility providers, industry, non-profits and private developers"</a:t>
            </a:r>
            <a:endParaRPr lang="en-US" sz="1200" dirty="0"/>
          </a:p>
        </p:txBody>
      </p:sp>
      <p:sp>
        <p:nvSpPr>
          <p:cNvPr id="17" name="Horizontal Scroll 16"/>
          <p:cNvSpPr/>
          <p:nvPr/>
        </p:nvSpPr>
        <p:spPr>
          <a:xfrm>
            <a:off x="5791200" y="228601"/>
            <a:ext cx="2971800" cy="1033272"/>
          </a:xfrm>
          <a:prstGeom prst="horizontalScroll">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“To define a thing is to substitute the definition for the thing itself.”</a:t>
            </a:r>
          </a:p>
          <a:p>
            <a:r>
              <a:rPr lang="en-US" sz="1200" dirty="0" smtClean="0">
                <a:solidFill>
                  <a:schemeClr val="tx1"/>
                </a:solidFill>
              </a:rPr>
              <a:t>Georges Braque </a:t>
            </a:r>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5029200" cy="688848"/>
          </a:xfrm>
        </p:spPr>
        <p:txBody>
          <a:bodyPr>
            <a:noAutofit/>
          </a:bodyPr>
          <a:lstStyle/>
          <a:p>
            <a:r>
              <a:rPr lang="en-US" sz="1400" dirty="0" smtClean="0"/>
              <a:t>Creative Science + Creative Legislation + Creative Courts = No Science, a.k.a. political unscience</a:t>
            </a:r>
            <a:endParaRPr lang="en-US" sz="1600" dirty="0"/>
          </a:p>
        </p:txBody>
      </p:sp>
      <p:sp>
        <p:nvSpPr>
          <p:cNvPr id="5" name="Rectangle 4"/>
          <p:cNvSpPr/>
          <p:nvPr/>
        </p:nvSpPr>
        <p:spPr>
          <a:xfrm>
            <a:off x="304800" y="1371600"/>
            <a:ext cx="8686800" cy="4847475"/>
          </a:xfrm>
          <a:prstGeom prst="rect">
            <a:avLst/>
          </a:prstGeom>
        </p:spPr>
        <p:txBody>
          <a:bodyPr wrap="square" lIns="91433" tIns="45717" rIns="91433" bIns="45717">
            <a:spAutoFit/>
          </a:bodyPr>
          <a:lstStyle/>
          <a:p>
            <a:pPr>
              <a:buFont typeface="Wingdings" pitchFamily="2" charset="2"/>
              <a:buChar char="q"/>
            </a:pPr>
            <a:r>
              <a:rPr lang="en-US" sz="1400" dirty="0" smtClean="0"/>
              <a:t>  You can see that the Initiative NO. 43 "vote" above was very close, 603,167 for and 551,132 against. </a:t>
            </a:r>
          </a:p>
          <a:p>
            <a:pPr>
              <a:buFont typeface="Wingdings" pitchFamily="2" charset="2"/>
              <a:buChar char="q"/>
            </a:pPr>
            <a:r>
              <a:rPr lang="en-US" sz="1400" dirty="0" smtClean="0"/>
              <a:t>  You can see there was an attempt to rollback these takings.  </a:t>
            </a:r>
          </a:p>
          <a:p>
            <a:pPr>
              <a:buFont typeface="Wingdings" pitchFamily="2" charset="2"/>
              <a:buChar char="q"/>
            </a:pPr>
            <a:r>
              <a:rPr lang="en-US" sz="1400" dirty="0" smtClean="0"/>
              <a:t>  Also Florida has repealed their smart growth - </a:t>
            </a:r>
            <a:r>
              <a:rPr lang="en-US" sz="1400" u="sng" dirty="0" smtClean="0">
                <a:hlinkClick r:id="rId2"/>
              </a:rPr>
              <a:t>http://www.freedomforallseasons.org/RuralCleansing/2011-10-10%20Florida%20Repeals%20Smart%20Growth%20Law.pdf</a:t>
            </a:r>
            <a:r>
              <a:rPr lang="en-US" sz="1400" dirty="0" smtClean="0"/>
              <a:t>. </a:t>
            </a:r>
          </a:p>
          <a:p>
            <a:pPr>
              <a:buFont typeface="Wingdings" pitchFamily="2" charset="2"/>
              <a:buChar char="q"/>
            </a:pPr>
            <a:r>
              <a:rPr lang="en-US" sz="1400" dirty="0" smtClean="0"/>
              <a:t>  Many cities are opting out of smart growth polices once they learn the truth and see the big picture thanks to freedom fighters such as Tom DeWeese, Michael Shaw, Beverly Ekman, Michael Coffman, Ph.D, Michael J. Chapman and a rapidly growing revolution taking back all our long lost rights.   </a:t>
            </a:r>
          </a:p>
          <a:p>
            <a:pPr>
              <a:buFont typeface="Wingdings" pitchFamily="2" charset="2"/>
              <a:buChar char="q"/>
            </a:pPr>
            <a:r>
              <a:rPr lang="en-US" sz="1400" dirty="0" smtClean="0"/>
              <a:t>  Private property and creative threatening regulation through abutting public property </a:t>
            </a:r>
          </a:p>
          <a:p>
            <a:pPr marL="640035" lvl="2" indent="-182867">
              <a:buFont typeface="Wingdings" pitchFamily="2" charset="2"/>
              <a:buChar char="ü"/>
            </a:pPr>
            <a:r>
              <a:rPr lang="en-US" sz="1400" dirty="0" smtClean="0"/>
              <a:t> Private property is a rightful sanctuary long established by America’s highest fundamental laws of the land, i.e., the Laws of Nature, Declaration of Independence and the spirit and success of the first American Revolution. </a:t>
            </a:r>
          </a:p>
          <a:p>
            <a:pPr marL="640035" lvl="2" indent="-182867">
              <a:buFont typeface="Wingdings" pitchFamily="2" charset="2"/>
              <a:buChar char="ü"/>
            </a:pPr>
            <a:r>
              <a:rPr lang="en-US" sz="1400" dirty="0" smtClean="0"/>
              <a:t>Private property unalienable rights cannot be redefined by public or private corporations, planning policies or public votes by the “majority” contrived by the minorities, e.g. NGO’s, global elites. </a:t>
            </a:r>
          </a:p>
          <a:p>
            <a:pPr marL="640035" lvl="2" indent="-182867">
              <a:buFont typeface="Wingdings" pitchFamily="2" charset="2"/>
              <a:buChar char="ü"/>
            </a:pPr>
            <a:r>
              <a:rPr lang="en-US" sz="1400" dirty="0" smtClean="0"/>
              <a:t>“Public” use of public property around, near or abutting private property and business owners is a potential threat and act of encroachment which must have the private property and business owner's express approval. </a:t>
            </a:r>
          </a:p>
          <a:p>
            <a:pPr marL="640035" lvl="2" indent="-182867">
              <a:buFont typeface="Wingdings" pitchFamily="2" charset="2"/>
              <a:buChar char="ü"/>
            </a:pPr>
            <a:r>
              <a:rPr lang="en-US" sz="1400" dirty="0" smtClean="0"/>
              <a:t>Premeditated planning upon any public or private property may be seen by the property or business owner as an act to threaten or harm the property owner’s family or livelihood.  Each private property owner must be consulted and must approve any act of “planning”. </a:t>
            </a:r>
          </a:p>
          <a:p>
            <a:pPr marL="640035" lvl="2" indent="-182867">
              <a:buFont typeface="Wingdings" pitchFamily="2" charset="2"/>
              <a:buChar char="ü"/>
            </a:pPr>
            <a:r>
              <a:rPr lang="en-US" sz="1400" dirty="0" smtClean="0"/>
              <a:t>So called public meetings are a ceremony and ritual to pacify the apathetic public and any challenges in </a:t>
            </a:r>
            <a:r>
              <a:rPr lang="en-US" sz="1400" u="sng" dirty="0" smtClean="0"/>
              <a:t>CO</a:t>
            </a:r>
            <a:r>
              <a:rPr lang="en-US" sz="1400" dirty="0" smtClean="0"/>
              <a:t>urts, not true and honest individual contracting with the affected property and business owners.</a:t>
            </a:r>
          </a:p>
          <a:p>
            <a:r>
              <a:rPr lang="en-US" sz="1400" dirty="0" smtClean="0"/>
              <a:t> </a:t>
            </a:r>
          </a:p>
        </p:txBody>
      </p:sp>
      <p:sp>
        <p:nvSpPr>
          <p:cNvPr id="6" name="Horizontal Scroll 5"/>
          <p:cNvSpPr/>
          <p:nvPr/>
        </p:nvSpPr>
        <p:spPr>
          <a:xfrm>
            <a:off x="6324600" y="228600"/>
            <a:ext cx="2514600" cy="914400"/>
          </a:xfrm>
          <a:prstGeom prst="horizont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“He who carves the Buddha never worships him.”</a:t>
            </a:r>
          </a:p>
          <a:p>
            <a:r>
              <a:rPr lang="en-US" sz="1200" dirty="0" smtClean="0">
                <a:solidFill>
                  <a:schemeClr val="tx1"/>
                </a:solidFill>
              </a:rPr>
              <a:t>Chinese Proverb</a:t>
            </a:r>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5410200" cy="533400"/>
          </a:xfrm>
        </p:spPr>
        <p:txBody>
          <a:bodyPr>
            <a:noAutofit/>
          </a:bodyPr>
          <a:lstStyle/>
          <a:p>
            <a:r>
              <a:rPr lang="en-US" sz="1400" dirty="0" smtClean="0"/>
              <a:t>Creative Science + Creative Legislation + Creative Courts = </a:t>
            </a:r>
            <a:br>
              <a:rPr lang="en-US" sz="1400" dirty="0" smtClean="0"/>
            </a:br>
            <a:r>
              <a:rPr lang="en-US" sz="1400" dirty="0" smtClean="0"/>
              <a:t> No Science, a.k.a. political unscience (continued)</a:t>
            </a:r>
            <a:endParaRPr lang="en-US" sz="1400" dirty="0"/>
          </a:p>
        </p:txBody>
      </p:sp>
      <p:sp>
        <p:nvSpPr>
          <p:cNvPr id="5" name="Rectangle 4"/>
          <p:cNvSpPr/>
          <p:nvPr/>
        </p:nvSpPr>
        <p:spPr>
          <a:xfrm>
            <a:off x="457200" y="1143002"/>
            <a:ext cx="8077200" cy="598926"/>
          </a:xfrm>
          <a:prstGeom prst="rect">
            <a:avLst/>
          </a:prstGeom>
        </p:spPr>
        <p:txBody>
          <a:bodyPr wrap="square" lIns="91433" tIns="45717" rIns="91433" bIns="45717">
            <a:spAutoFit/>
          </a:bodyPr>
          <a:lstStyle/>
          <a:p>
            <a:pPr>
              <a:buFont typeface="Wingdings" pitchFamily="2" charset="2"/>
              <a:buChar char="q"/>
            </a:pPr>
            <a:r>
              <a:rPr lang="en-US" dirty="0" smtClean="0"/>
              <a:t>  </a:t>
            </a:r>
            <a:r>
              <a:rPr lang="en-US" sz="1400" dirty="0" smtClean="0"/>
              <a:t>Here are some more examples of how the State and it's municipal constitutional children use the consensus approach to make the "right" decisions for themselves NOT the property owners.</a:t>
            </a:r>
            <a:endParaRPr lang="en-US" dirty="0"/>
          </a:p>
        </p:txBody>
      </p:sp>
      <p:graphicFrame>
        <p:nvGraphicFramePr>
          <p:cNvPr id="6" name="Table 5"/>
          <p:cNvGraphicFramePr>
            <a:graphicFrameLocks noGrp="1"/>
          </p:cNvGraphicFramePr>
          <p:nvPr/>
        </p:nvGraphicFramePr>
        <p:xfrm>
          <a:off x="1447800" y="1752601"/>
          <a:ext cx="5867400" cy="803534"/>
        </p:xfrm>
        <a:graphic>
          <a:graphicData uri="http://schemas.openxmlformats.org/drawingml/2006/table">
            <a:tbl>
              <a:tblPr/>
              <a:tblGrid>
                <a:gridCol w="5867400"/>
              </a:tblGrid>
              <a:tr h="225082">
                <a:tc>
                  <a:txBody>
                    <a:bodyPr/>
                    <a:lstStyle/>
                    <a:p>
                      <a:pPr algn="l"/>
                      <a:r>
                        <a:rPr lang="en-US" sz="1200" u="sng" dirty="0">
                          <a:solidFill>
                            <a:srgbClr val="0000FF"/>
                          </a:solidFill>
                          <a:hlinkClick r:id="rId2"/>
                        </a:rPr>
                        <a:t>The Illusion of Local Control</a:t>
                      </a:r>
                      <a:endParaRPr lang="en-US" sz="1200" dirty="0"/>
                    </a:p>
                  </a:txBody>
                  <a:tcPr marL="41868" marR="41868" marT="41868" marB="41868" anchor="ctr">
                    <a:lnL>
                      <a:noFill/>
                    </a:lnL>
                    <a:lnR>
                      <a:noFill/>
                    </a:lnR>
                    <a:lnT>
                      <a:noFill/>
                    </a:lnT>
                    <a:lnB>
                      <a:noFill/>
                    </a:lnB>
                    <a:solidFill>
                      <a:srgbClr val="ECE9D8"/>
                    </a:solidFill>
                  </a:tcPr>
                </a:tc>
              </a:tr>
              <a:tr h="268459">
                <a:tc>
                  <a:txBody>
                    <a:bodyPr/>
                    <a:lstStyle/>
                    <a:p>
                      <a:pPr algn="l"/>
                      <a:r>
                        <a:rPr lang="en-US" sz="1200" u="sng" dirty="0">
                          <a:solidFill>
                            <a:srgbClr val="0000FF"/>
                          </a:solidFill>
                          <a:hlinkClick r:id="rId3"/>
                        </a:rPr>
                        <a:t>How To Handle Predetermined Consensus Meetings</a:t>
                      </a:r>
                      <a:endParaRPr lang="en-US" sz="1200" dirty="0"/>
                    </a:p>
                  </a:txBody>
                  <a:tcPr marL="41868" marR="41868" marT="41868" marB="41868" anchor="ctr">
                    <a:lnL>
                      <a:noFill/>
                    </a:lnL>
                    <a:lnR>
                      <a:noFill/>
                    </a:lnR>
                    <a:lnT>
                      <a:noFill/>
                    </a:lnT>
                    <a:lnB>
                      <a:noFill/>
                    </a:lnB>
                    <a:solidFill>
                      <a:srgbClr val="ECE9D8"/>
                    </a:solidFill>
                  </a:tcPr>
                </a:tc>
              </a:tr>
              <a:tr h="268459">
                <a:tc>
                  <a:txBody>
                    <a:bodyPr/>
                    <a:lstStyle/>
                    <a:p>
                      <a:pPr algn="l"/>
                      <a:r>
                        <a:rPr lang="en-US" sz="1200" u="sng" dirty="0">
                          <a:solidFill>
                            <a:srgbClr val="0000FF"/>
                          </a:solidFill>
                          <a:hlinkClick r:id="rId4"/>
                        </a:rPr>
                        <a:t>Jefferson County Public Participation Strategy by Consensus - Shoreline Mgmt Plan</a:t>
                      </a:r>
                      <a:endParaRPr lang="en-US" sz="1200" dirty="0"/>
                    </a:p>
                  </a:txBody>
                  <a:tcPr marL="41868" marR="41868" marT="41868" marB="41868" anchor="ctr">
                    <a:lnL>
                      <a:noFill/>
                    </a:lnL>
                    <a:lnR>
                      <a:noFill/>
                    </a:lnR>
                    <a:lnT>
                      <a:noFill/>
                    </a:lnT>
                    <a:lnB>
                      <a:noFill/>
                    </a:lnB>
                    <a:solidFill>
                      <a:srgbClr val="ECE9D8"/>
                    </a:solidFill>
                  </a:tcPr>
                </a:tc>
              </a:tr>
            </a:tbl>
          </a:graphicData>
        </a:graphic>
      </p:graphicFrame>
      <p:sp>
        <p:nvSpPr>
          <p:cNvPr id="8" name="TextBox 7"/>
          <p:cNvSpPr txBox="1"/>
          <p:nvPr/>
        </p:nvSpPr>
        <p:spPr>
          <a:xfrm flipH="1">
            <a:off x="533400" y="2743200"/>
            <a:ext cx="8077200" cy="3600980"/>
          </a:xfrm>
          <a:prstGeom prst="rect">
            <a:avLst/>
          </a:prstGeom>
          <a:noFill/>
        </p:spPr>
        <p:txBody>
          <a:bodyPr wrap="square" lIns="91433" tIns="45717" rIns="91433" bIns="45717" rtlCol="0">
            <a:spAutoFit/>
          </a:bodyPr>
          <a:lstStyle/>
          <a:p>
            <a:pPr>
              <a:buFont typeface="Wingdings" pitchFamily="2" charset="2"/>
              <a:buChar char="q"/>
            </a:pPr>
            <a:r>
              <a:rPr lang="en-US" sz="1200" dirty="0" smtClean="0"/>
              <a:t>  "Natural buffers", "sensitive areas", "critical areas", "shorelines" are all in the same class with other green myths created by committed men and women who have much to gain and little to loose in taking  private and public property.  </a:t>
            </a:r>
          </a:p>
          <a:p>
            <a:pPr lvl="1">
              <a:buFont typeface="Wingdings" pitchFamily="2" charset="2"/>
              <a:buChar char="§"/>
            </a:pPr>
            <a:r>
              <a:rPr lang="en-US" sz="1200" dirty="0" smtClean="0"/>
              <a:t>  Using the "common good of all" , e.g. “safety and health” which is the extent of twisted rationale  political  and scientific minds can conjure up.</a:t>
            </a:r>
          </a:p>
          <a:p>
            <a:pPr lvl="1">
              <a:buFont typeface="Wingdings" pitchFamily="2" charset="2"/>
              <a:buChar char="§"/>
            </a:pPr>
            <a:r>
              <a:rPr lang="en-US" sz="1200" dirty="0" smtClean="0"/>
              <a:t>  The profile of taking property is always the same, i.e. the same characters, same agendas, same lies, same double standards,  same fragmented facts.   </a:t>
            </a:r>
          </a:p>
          <a:p>
            <a:pPr lvl="1">
              <a:buFont typeface="Wingdings" pitchFamily="2" charset="2"/>
              <a:buChar char="§"/>
            </a:pPr>
            <a:r>
              <a:rPr lang="en-US" sz="1200" dirty="0" smtClean="0"/>
              <a:t>  It was the same lies for "Man caused" global warming,  "Alternative Energy" and "Sustainable Development" .</a:t>
            </a:r>
          </a:p>
          <a:p>
            <a:pPr lvl="1">
              <a:buFont typeface="Wingdings" pitchFamily="2" charset="2"/>
              <a:buChar char="§"/>
            </a:pPr>
            <a:r>
              <a:rPr lang="en-US" sz="1200" dirty="0" smtClean="0"/>
              <a:t>  i.e. It’s the same global to local man caused scams with the same tactics, funding sources, and government and non government groups.</a:t>
            </a:r>
          </a:p>
          <a:p>
            <a:r>
              <a:rPr lang="en-US" sz="1200" dirty="0" smtClean="0"/>
              <a:t> </a:t>
            </a:r>
          </a:p>
          <a:p>
            <a:pPr>
              <a:buFont typeface="Wingdings" pitchFamily="2" charset="2"/>
              <a:buChar char="q"/>
            </a:pPr>
            <a:r>
              <a:rPr lang="en-US" sz="1200" dirty="0" smtClean="0"/>
              <a:t>  The 9 sites studied around Hood Canal (University of Washington Study No. 2 above)  hardly make statistical significant conclusions on a population the size of  54,000 residents around such a large mass of land and water as Hood Canal. Using 2.6 as the average house size, this is roughly 20,769 homes.  Lets say 10% of these are near the water on septic systems, i.e. 2100.  My sample size chart shows you need 1863 samples for a confidence of 99% with an accuracy of +/- 1%.  The truth has become what they don't say.  They tell you what they want you to believe using fragmented incomplete data which even then yields inconclusive results.  </a:t>
            </a:r>
          </a:p>
          <a:p>
            <a:pPr>
              <a:buFont typeface="Wingdings" pitchFamily="2" charset="2"/>
              <a:buChar char="q"/>
            </a:pPr>
            <a:endParaRPr lang="en-US" sz="1200" dirty="0" smtClean="0"/>
          </a:p>
          <a:p>
            <a:pPr>
              <a:buFont typeface="Wingdings" pitchFamily="2" charset="2"/>
              <a:buChar char="q"/>
            </a:pPr>
            <a:r>
              <a:rPr lang="en-US" sz="1200" dirty="0" smtClean="0"/>
              <a:t>  This is how strong bias and belief systems operate especially properly funded.  The real pollution in Puget Sound and the Hood Canal is the political, legal and “scientific” filth that  lays like a fog over the minds and hearts of all of us. </a:t>
            </a:r>
            <a:endParaRPr lang="en-US" sz="1200" dirty="0"/>
          </a:p>
        </p:txBody>
      </p:sp>
      <p:sp>
        <p:nvSpPr>
          <p:cNvPr id="9" name="Horizontal Scroll 8"/>
          <p:cNvSpPr/>
          <p:nvPr/>
        </p:nvSpPr>
        <p:spPr>
          <a:xfrm>
            <a:off x="6019800" y="152400"/>
            <a:ext cx="2438400" cy="685800"/>
          </a:xfrm>
          <a:prstGeom prst="horizontalScroll">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endParaRPr lang="en-US" sz="1200" dirty="0" smtClean="0">
              <a:solidFill>
                <a:schemeClr val="tx1"/>
              </a:solidFill>
            </a:endParaRPr>
          </a:p>
          <a:p>
            <a:r>
              <a:rPr lang="en-US" sz="1200" dirty="0" smtClean="0">
                <a:solidFill>
                  <a:schemeClr val="tx1"/>
                </a:solidFill>
              </a:rPr>
              <a:t>“Facts are the enemy of Truth”</a:t>
            </a:r>
          </a:p>
          <a:p>
            <a:r>
              <a:rPr lang="en-US" sz="1200" dirty="0" smtClean="0">
                <a:solidFill>
                  <a:schemeClr val="tx1"/>
                </a:solidFill>
              </a:rPr>
              <a:t>Miguel Cervantes</a:t>
            </a:r>
          </a:p>
          <a:p>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400"/>
            <a:ext cx="5718048" cy="841248"/>
          </a:xfrm>
        </p:spPr>
        <p:txBody>
          <a:bodyPr>
            <a:normAutofit/>
          </a:bodyPr>
          <a:lstStyle/>
          <a:p>
            <a:r>
              <a:rPr lang="en-US" sz="1400" dirty="0" smtClean="0"/>
              <a:t>Creative Science + Creative Legislation + Creative Courts = </a:t>
            </a:r>
            <a:br>
              <a:rPr lang="en-US" sz="1400" dirty="0" smtClean="0"/>
            </a:br>
            <a:r>
              <a:rPr lang="en-US" sz="1400" dirty="0" smtClean="0"/>
              <a:t>No Science, a.k.a. political Unscience (continued)</a:t>
            </a:r>
            <a:endParaRPr lang="en-US" sz="1400" dirty="0"/>
          </a:p>
        </p:txBody>
      </p:sp>
      <p:sp>
        <p:nvSpPr>
          <p:cNvPr id="15" name="TextBox 14"/>
          <p:cNvSpPr txBox="1"/>
          <p:nvPr/>
        </p:nvSpPr>
        <p:spPr>
          <a:xfrm>
            <a:off x="304800" y="1066802"/>
            <a:ext cx="8458200" cy="5504065"/>
          </a:xfrm>
          <a:prstGeom prst="rect">
            <a:avLst/>
          </a:prstGeom>
          <a:noFill/>
        </p:spPr>
        <p:txBody>
          <a:bodyPr wrap="square" lIns="91433" tIns="45717" rIns="91433" bIns="45717" rtlCol="0">
            <a:spAutoFit/>
          </a:bodyPr>
          <a:lstStyle/>
          <a:p>
            <a:pPr marL="182880" indent="-182880">
              <a:lnSpc>
                <a:spcPts val="1200"/>
              </a:lnSpc>
              <a:buFont typeface="Wingdings" pitchFamily="2" charset="2"/>
              <a:buChar char="v"/>
            </a:pPr>
            <a:r>
              <a:rPr lang="en-US" sz="1200" dirty="0" smtClean="0"/>
              <a:t>  </a:t>
            </a:r>
            <a:r>
              <a:rPr lang="en-US" sz="1200" dirty="0" smtClean="0">
                <a:latin typeface="Calibri" pitchFamily="34" charset="0"/>
              </a:rPr>
              <a:t>Creative high courts have wrestled with how to discern a hypothesis from scientific/engineering/statistical conclusions.  This is a precedence setting case worth summarizing.</a:t>
            </a:r>
          </a:p>
          <a:p>
            <a:pPr marL="182867" indent="-182867">
              <a:lnSpc>
                <a:spcPts val="1300"/>
              </a:lnSpc>
              <a:spcBef>
                <a:spcPts val="600"/>
              </a:spcBef>
              <a:buFont typeface="Wingdings" pitchFamily="2" charset="2"/>
              <a:buChar char="v"/>
            </a:pPr>
            <a:r>
              <a:rPr lang="en-US" sz="1200" dirty="0" smtClean="0">
                <a:latin typeface="Calibri" pitchFamily="34" charset="0"/>
              </a:rPr>
              <a:t> It is interesting that the politician(s) who creates this junk legislation and the judge(s) who end up deciding the case are both incapable of understanding the science and engineering because they do not have these qualifications.  So in turn both parties create more rules to corral and herd the theories, hypothesis and axioms into political and legal buckets with the appropriate accepted forms of bias and punishment of the era.  Never does it enter into their heads that the </a:t>
            </a:r>
            <a:r>
              <a:rPr lang="en-US" sz="1200" u="sng" dirty="0" smtClean="0">
                <a:latin typeface="Calibri" pitchFamily="34" charset="0"/>
              </a:rPr>
              <a:t>independent</a:t>
            </a:r>
            <a:r>
              <a:rPr lang="en-US" sz="1200" dirty="0" smtClean="0">
                <a:latin typeface="Calibri" pitchFamily="34" charset="0"/>
              </a:rPr>
              <a:t> property owners, scientists and engineers already know what the answer is and have already decided if they are going to obey or not.   </a:t>
            </a:r>
          </a:p>
          <a:p>
            <a:pPr>
              <a:lnSpc>
                <a:spcPts val="1300"/>
              </a:lnSpc>
              <a:buFont typeface="Wingdings" pitchFamily="2" charset="2"/>
              <a:buChar char="v"/>
            </a:pPr>
            <a:endParaRPr lang="en-US" sz="1200" dirty="0" smtClean="0">
              <a:latin typeface="Calibri" pitchFamily="34" charset="0"/>
            </a:endParaRPr>
          </a:p>
          <a:p>
            <a:pPr lvl="1">
              <a:lnSpc>
                <a:spcPts val="1300"/>
              </a:lnSpc>
              <a:buFont typeface="Arial" pitchFamily="34" charset="0"/>
              <a:buChar char="•"/>
            </a:pPr>
            <a:r>
              <a:rPr lang="en-US" sz="1200" dirty="0" smtClean="0">
                <a:latin typeface="Calibri" pitchFamily="34" charset="0"/>
              </a:rPr>
              <a:t>  </a:t>
            </a:r>
            <a:r>
              <a:rPr lang="en-US" sz="1200" dirty="0" err="1" smtClean="0">
                <a:latin typeface="Calibri" pitchFamily="34" charset="0"/>
              </a:rPr>
              <a:t>Dubert</a:t>
            </a:r>
            <a:r>
              <a:rPr lang="en-US" sz="1200" dirty="0" smtClean="0">
                <a:latin typeface="Calibri" pitchFamily="34" charset="0"/>
              </a:rPr>
              <a:t> v. Merrell Dow Pharmaceuticals, Inc. - The Battle Over Admissibility Standards for Scientific Evidence in Court</a:t>
            </a:r>
          </a:p>
          <a:p>
            <a:pPr lvl="1">
              <a:lnSpc>
                <a:spcPts val="1300"/>
              </a:lnSpc>
              <a:buFont typeface="Arial" pitchFamily="34" charset="0"/>
              <a:buChar char="•"/>
            </a:pPr>
            <a:r>
              <a:rPr lang="en-US" sz="1200" dirty="0" smtClean="0">
                <a:latin typeface="Calibri" pitchFamily="34" charset="0"/>
              </a:rPr>
              <a:t> Link here to view case with my highlights - </a:t>
            </a:r>
            <a:r>
              <a:rPr lang="en-US" sz="1200" dirty="0" smtClean="0">
                <a:latin typeface="Calibri" pitchFamily="34" charset="0"/>
                <a:hlinkClick r:id="rId2"/>
              </a:rPr>
              <a:t>http://www.freedomforallseasons.org/FishMythReports/2012-11-19%20Admissibility%20Standards%20for%20Scientific%20Evidence%20in%20Court%20-%20HiLighted.pdf</a:t>
            </a:r>
            <a:endParaRPr lang="en-US" sz="1200" dirty="0" smtClean="0">
              <a:latin typeface="Calibri" pitchFamily="34" charset="0"/>
            </a:endParaRPr>
          </a:p>
          <a:p>
            <a:pPr lvl="1">
              <a:lnSpc>
                <a:spcPts val="1300"/>
              </a:lnSpc>
              <a:buFont typeface="Courier New" pitchFamily="49" charset="0"/>
              <a:buChar char="o"/>
            </a:pPr>
            <a:r>
              <a:rPr lang="en-US" sz="1200" dirty="0" smtClean="0">
                <a:latin typeface="Calibri" pitchFamily="34" charset="0"/>
              </a:rPr>
              <a:t>  "Accordingly, </a:t>
            </a:r>
            <a:r>
              <a:rPr lang="en-US" sz="1200" u="sng" dirty="0" smtClean="0">
                <a:latin typeface="Calibri" pitchFamily="34" charset="0"/>
              </a:rPr>
              <a:t>“[s]cience advances primarily by replacement, not by addition</a:t>
            </a:r>
            <a:r>
              <a:rPr lang="en-US" sz="1200" dirty="0" smtClean="0">
                <a:latin typeface="Calibri" pitchFamily="34" charset="0"/>
              </a:rPr>
              <a:t>.”9 The Bayer group also emphasized that scientific facts are socially and culturally constructed. In the words of Gould, </a:t>
            </a:r>
            <a:r>
              <a:rPr lang="en-US" sz="1200" u="sng" dirty="0" smtClean="0">
                <a:latin typeface="Calibri" pitchFamily="34" charset="0"/>
              </a:rPr>
              <a:t>scientific facts are not “unsullied, pristine bits of truth because culture influences</a:t>
            </a:r>
            <a:r>
              <a:rPr lang="en-US" sz="1200" dirty="0" smtClean="0">
                <a:latin typeface="Calibri" pitchFamily="34" charset="0"/>
              </a:rPr>
              <a:t> what we see and how we see it.” {Jack's comment: this is profound right on, i.e. this is the result of junk science and professional groups and academia arrogance of wanting to force a groups consensus across their particular field(s). The ego never stops expanding until the heart and the soul start turning on the lights.  </a:t>
            </a:r>
          </a:p>
          <a:p>
            <a:pPr lvl="1">
              <a:lnSpc>
                <a:spcPts val="1300"/>
              </a:lnSpc>
              <a:buFont typeface="Courier New" pitchFamily="49" charset="0"/>
              <a:buChar char="o"/>
            </a:pPr>
            <a:r>
              <a:rPr lang="en-US" sz="1200" dirty="0" smtClean="0">
                <a:latin typeface="Calibri" pitchFamily="34" charset="0"/>
              </a:rPr>
              <a:t>  "Moreover, </a:t>
            </a:r>
            <a:r>
              <a:rPr lang="en-US" sz="1200" u="sng" dirty="0" smtClean="0">
                <a:latin typeface="Calibri" pitchFamily="34" charset="0"/>
              </a:rPr>
              <a:t>scientific conclusions, the Bayer group argued, are not as certain as the courts assume.</a:t>
            </a:r>
            <a:r>
              <a:rPr lang="en-US" sz="1200" dirty="0" smtClean="0">
                <a:latin typeface="Calibri" pitchFamily="34" charset="0"/>
              </a:rPr>
              <a:t> The Bayer group criticized the lower court’s assumption that just because the epidemiological studies published thus far found no link between Bendectin and birth defects, there could never be a study which indicated such a causal relationship."</a:t>
            </a:r>
          </a:p>
          <a:p>
            <a:pPr lvl="1">
              <a:lnSpc>
                <a:spcPts val="1300"/>
              </a:lnSpc>
              <a:buFont typeface="Courier New" pitchFamily="49" charset="0"/>
              <a:buChar char="o"/>
            </a:pPr>
            <a:r>
              <a:rPr lang="en-US" sz="1200" dirty="0" smtClean="0">
                <a:latin typeface="Calibri" pitchFamily="34" charset="0"/>
              </a:rPr>
              <a:t>" Finally, </a:t>
            </a:r>
            <a:r>
              <a:rPr lang="en-US" sz="1200" u="sng" dirty="0" smtClean="0">
                <a:latin typeface="Calibri" pitchFamily="34" charset="0"/>
              </a:rPr>
              <a:t>Bayer et al. argued against the use of peer review and publication as a litmus test for admissibility</a:t>
            </a:r>
            <a:r>
              <a:rPr lang="en-US" sz="1200" dirty="0" smtClean="0">
                <a:latin typeface="Calibri" pitchFamily="34" charset="0"/>
              </a:rPr>
              <a:t>. While they understood the temptation for the court to “seize upon what it apparently took to be a quick and easy ‘Good Housekeeping Seal of Approval’”for general acceptance, </a:t>
            </a:r>
            <a:r>
              <a:rPr lang="en-US" sz="1200" u="sng" dirty="0" smtClean="0">
                <a:latin typeface="Calibri" pitchFamily="34" charset="0"/>
              </a:rPr>
              <a:t>they</a:t>
            </a:r>
            <a:r>
              <a:rPr lang="en-US" sz="1200" dirty="0" smtClean="0">
                <a:latin typeface="Calibri" pitchFamily="34" charset="0"/>
              </a:rPr>
              <a:t> </a:t>
            </a:r>
            <a:r>
              <a:rPr lang="en-US" sz="1200" u="sng" dirty="0" smtClean="0">
                <a:latin typeface="Calibri" pitchFamily="34" charset="0"/>
              </a:rPr>
              <a:t>did not think that peer-reviewed publication was an appropriate  litmus test</a:t>
            </a:r>
            <a:r>
              <a:rPr lang="en-US" sz="1200" dirty="0" smtClean="0">
                <a:latin typeface="Calibri" pitchFamily="34" charset="0"/>
              </a:rPr>
              <a:t>. In short, the Bayer group believed that a more liberal admissibility standard would better reflect science as they understood it."</a:t>
            </a:r>
          </a:p>
          <a:p>
            <a:pPr lvl="1">
              <a:lnSpc>
                <a:spcPts val="1300"/>
              </a:lnSpc>
              <a:buFont typeface="Courier New" pitchFamily="49" charset="0"/>
              <a:buChar char="o"/>
            </a:pPr>
            <a:r>
              <a:rPr lang="en-US" sz="1200" dirty="0" smtClean="0">
                <a:latin typeface="Calibri" pitchFamily="34" charset="0"/>
              </a:rPr>
              <a:t>  You can read quickly read of the case summary linked above especially the highlights and come to your own conclusions.  Both sides presented excellent points.  </a:t>
            </a:r>
          </a:p>
          <a:p>
            <a:pPr lvl="1">
              <a:lnSpc>
                <a:spcPts val="1300"/>
              </a:lnSpc>
              <a:buFont typeface="Courier New" pitchFamily="49" charset="0"/>
              <a:buChar char="o"/>
            </a:pPr>
            <a:r>
              <a:rPr lang="en-US" sz="1200" dirty="0" smtClean="0">
                <a:latin typeface="Calibri" pitchFamily="34" charset="0"/>
              </a:rPr>
              <a:t>  The court made the right decision, it was unanimous however, two of the judges did not venture beyond their legal fence.</a:t>
            </a:r>
          </a:p>
          <a:p>
            <a:pPr lvl="1">
              <a:lnSpc>
                <a:spcPts val="1300"/>
              </a:lnSpc>
              <a:buFont typeface="Courier New" pitchFamily="49" charset="0"/>
              <a:buChar char="o"/>
            </a:pPr>
            <a:endParaRPr lang="en-US" sz="1200" dirty="0" smtClean="0">
              <a:latin typeface="Calibri" pitchFamily="34" charset="0"/>
            </a:endParaRPr>
          </a:p>
          <a:p>
            <a:pPr marL="182880" indent="-182880">
              <a:lnSpc>
                <a:spcPts val="1200"/>
              </a:lnSpc>
              <a:spcBef>
                <a:spcPts val="600"/>
              </a:spcBef>
              <a:buFont typeface="Wingdings" pitchFamily="2" charset="2"/>
              <a:buChar char="v"/>
            </a:pPr>
            <a:r>
              <a:rPr lang="en-US" sz="1200" dirty="0" smtClean="0">
                <a:latin typeface="Calibri" pitchFamily="34" charset="0"/>
              </a:rPr>
              <a:t> </a:t>
            </a:r>
            <a:r>
              <a:rPr lang="en-US" sz="1200" b="1" dirty="0" smtClean="0">
                <a:latin typeface="Calibri" pitchFamily="34" charset="0"/>
              </a:rPr>
              <a:t>The moral of the story is, land use cannot be taken to a barber shop for a trim every time some group of special interest wants to force YOUR property to look better in their narrow minded eyes.  This creates a tidal wave of taking, confusion, creative enforcement upon the property and business owners who increasingly have less and less due process to have their rights reestablished.  Force never works and is never used in a true and honest free limited Republic.</a:t>
            </a:r>
            <a:endParaRPr lang="en-US" sz="1200" b="1" dirty="0">
              <a:latin typeface="Calibri" pitchFamily="34" charset="0"/>
            </a:endParaRPr>
          </a:p>
        </p:txBody>
      </p:sp>
      <p:sp>
        <p:nvSpPr>
          <p:cNvPr id="7" name="Horizontal Scroll 6"/>
          <p:cNvSpPr/>
          <p:nvPr/>
        </p:nvSpPr>
        <p:spPr>
          <a:xfrm>
            <a:off x="6096000" y="76200"/>
            <a:ext cx="2819400" cy="914400"/>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“You are lost the instant you know what the result will be.”</a:t>
            </a:r>
          </a:p>
          <a:p>
            <a:r>
              <a:rPr lang="en-US" sz="1200" dirty="0" smtClean="0">
                <a:solidFill>
                  <a:schemeClr val="tx1"/>
                </a:solidFill>
              </a:rPr>
              <a:t>Juan Gris</a:t>
            </a:r>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28600"/>
            <a:ext cx="3432048" cy="688848"/>
          </a:xfrm>
        </p:spPr>
        <p:txBody>
          <a:bodyPr>
            <a:normAutofit/>
          </a:bodyPr>
          <a:lstStyle/>
          <a:p>
            <a:r>
              <a:rPr lang="en-US" sz="1800" dirty="0" smtClean="0"/>
              <a:t>Definitions (continued)</a:t>
            </a:r>
            <a:endParaRPr lang="en-US" sz="1800" dirty="0"/>
          </a:p>
        </p:txBody>
      </p:sp>
      <p:pic>
        <p:nvPicPr>
          <p:cNvPr id="7" name="Content Placeholder 6" descr="Bostons Paying The Excise Man Or Plight o fthe Loyalist Agent.jpg"/>
          <p:cNvPicPr>
            <a:picLocks noGrp="1" noChangeAspect="1"/>
          </p:cNvPicPr>
          <p:nvPr>
            <p:ph sz="half" idx="1"/>
          </p:nvPr>
        </p:nvPicPr>
        <p:blipFill>
          <a:blip r:embed="rId2" cstate="print"/>
          <a:stretch>
            <a:fillRect/>
          </a:stretch>
        </p:blipFill>
        <p:spPr>
          <a:xfrm>
            <a:off x="152400" y="990600"/>
            <a:ext cx="4687899" cy="5334000"/>
          </a:xfrm>
        </p:spPr>
      </p:pic>
      <p:sp>
        <p:nvSpPr>
          <p:cNvPr id="4" name="Content Placeholder 3"/>
          <p:cNvSpPr>
            <a:spLocks noGrp="1"/>
          </p:cNvSpPr>
          <p:nvPr>
            <p:ph sz="half" idx="2"/>
          </p:nvPr>
        </p:nvSpPr>
        <p:spPr>
          <a:xfrm>
            <a:off x="5334000" y="1295400"/>
            <a:ext cx="3581400" cy="5181600"/>
          </a:xfrm>
        </p:spPr>
        <p:txBody>
          <a:bodyPr>
            <a:normAutofit/>
          </a:bodyPr>
          <a:lstStyle/>
          <a:p>
            <a:pPr marL="182867" indent="-182867">
              <a:lnSpc>
                <a:spcPts val="1200"/>
              </a:lnSpc>
              <a:spcBef>
                <a:spcPts val="600"/>
              </a:spcBef>
              <a:buClrTx/>
              <a:buSzPct val="99000"/>
              <a:buFont typeface="Wingdings" pitchFamily="2" charset="2"/>
              <a:buChar char="Ø"/>
            </a:pPr>
            <a:r>
              <a:rPr lang="en-US" sz="1200" b="1" dirty="0" smtClean="0">
                <a:latin typeface="Calibri" pitchFamily="34" charset="0"/>
              </a:rPr>
              <a:t>“Truth.</a:t>
            </a:r>
            <a:r>
              <a:rPr lang="en-US" sz="1200" dirty="0" smtClean="0">
                <a:latin typeface="Calibri" pitchFamily="34" charset="0"/>
              </a:rPr>
              <a:t/>
            </a:r>
            <a:br>
              <a:rPr lang="en-US" sz="1200" dirty="0" smtClean="0">
                <a:latin typeface="Calibri" pitchFamily="34" charset="0"/>
              </a:rPr>
            </a:br>
            <a:r>
              <a:rPr lang="en-US" sz="1200" dirty="0" smtClean="0">
                <a:latin typeface="Calibri" pitchFamily="34" charset="0"/>
              </a:rPr>
              <a:t>There are three conceptions as to what constitutes “truth”: </a:t>
            </a:r>
            <a:r>
              <a:rPr lang="en-US" sz="1200" u="sng" dirty="0" smtClean="0">
                <a:latin typeface="Calibri" pitchFamily="34" charset="0"/>
              </a:rPr>
              <a:t>agreement</a:t>
            </a:r>
            <a:r>
              <a:rPr lang="en-US" sz="1200" dirty="0" smtClean="0">
                <a:latin typeface="Calibri" pitchFamily="34" charset="0"/>
              </a:rPr>
              <a:t> of thought and reality; eventual </a:t>
            </a:r>
            <a:r>
              <a:rPr lang="en-US" sz="1200" u="sng" dirty="0" smtClean="0">
                <a:latin typeface="Calibri" pitchFamily="34" charset="0"/>
              </a:rPr>
              <a:t>verifications</a:t>
            </a:r>
            <a:r>
              <a:rPr lang="en-US" sz="1200" dirty="0" smtClean="0">
                <a:latin typeface="Calibri" pitchFamily="34" charset="0"/>
              </a:rPr>
              <a:t>;  and </a:t>
            </a:r>
            <a:r>
              <a:rPr lang="en-US" sz="1200" u="sng" dirty="0" smtClean="0">
                <a:latin typeface="Calibri" pitchFamily="34" charset="0"/>
              </a:rPr>
              <a:t>consistency of thought </a:t>
            </a:r>
            <a:r>
              <a:rPr lang="en-US" sz="1200" dirty="0" smtClean="0">
                <a:latin typeface="Calibri" pitchFamily="34" charset="0"/>
              </a:rPr>
              <a:t>with itself.  For “Fact” and “truth” distinguished, see Fact.</a:t>
            </a:r>
          </a:p>
          <a:p>
            <a:pPr marL="182867" indent="-182867">
              <a:lnSpc>
                <a:spcPts val="1200"/>
              </a:lnSpc>
              <a:spcBef>
                <a:spcPts val="600"/>
              </a:spcBef>
              <a:buClrTx/>
              <a:buSzPct val="99000"/>
              <a:buFont typeface="Wingdings" pitchFamily="2" charset="2"/>
              <a:buChar char="Ø"/>
            </a:pPr>
            <a:r>
              <a:rPr lang="en-US" sz="1200" b="1" dirty="0" smtClean="0">
                <a:latin typeface="Calibri" pitchFamily="34" charset="0"/>
              </a:rPr>
              <a:t>Fact.</a:t>
            </a:r>
            <a:r>
              <a:rPr lang="en-US" sz="1200" dirty="0" smtClean="0">
                <a:latin typeface="Calibri" pitchFamily="34" charset="0"/>
              </a:rPr>
              <a:t/>
            </a:r>
            <a:br>
              <a:rPr lang="en-US" sz="1200" dirty="0" smtClean="0">
                <a:latin typeface="Calibri" pitchFamily="34" charset="0"/>
              </a:rPr>
            </a:br>
            <a:r>
              <a:rPr lang="en-US" sz="1200" dirty="0" smtClean="0">
                <a:latin typeface="Calibri" pitchFamily="34" charset="0"/>
              </a:rPr>
              <a:t>A thing done; an action performed or an incident transpiring; an event or circumstance; an actual occurrence; an actual happening in time space or an event  mental or physical; that which has taken place, …. A fact is either a state of things, that is, an existence, or a motion, that is, an event, . The quality of being actual; actual existence or occurrence.  </a:t>
            </a:r>
          </a:p>
          <a:p>
            <a:pPr marL="182867" lvl="1" indent="-182867">
              <a:lnSpc>
                <a:spcPts val="1200"/>
              </a:lnSpc>
              <a:spcBef>
                <a:spcPts val="600"/>
              </a:spcBef>
              <a:buClrTx/>
              <a:buSzPct val="99000"/>
              <a:buFont typeface="Wingdings" pitchFamily="2" charset="2"/>
              <a:buChar char="Ø"/>
            </a:pPr>
            <a:r>
              <a:rPr lang="en-US" sz="1200" b="1" dirty="0" smtClean="0">
                <a:latin typeface="Calibri" pitchFamily="34" charset="0"/>
              </a:rPr>
              <a:t>Evidence.</a:t>
            </a:r>
            <a:r>
              <a:rPr lang="en-US" sz="1200" dirty="0" smtClean="0">
                <a:latin typeface="Calibri" pitchFamily="34" charset="0"/>
              </a:rPr>
              <a:t> A circumstance, event or occurrence as it actually takes or took place…</a:t>
            </a:r>
          </a:p>
          <a:p>
            <a:pPr marL="182867" lvl="1" indent="-182867">
              <a:lnSpc>
                <a:spcPts val="1200"/>
              </a:lnSpc>
              <a:spcBef>
                <a:spcPts val="600"/>
              </a:spcBef>
              <a:buClrTx/>
              <a:buSzPct val="99000"/>
              <a:buFont typeface="Wingdings" pitchFamily="2" charset="2"/>
              <a:buChar char="Ø"/>
            </a:pPr>
            <a:r>
              <a:rPr lang="en-US" sz="1200" b="1" dirty="0" smtClean="0">
                <a:latin typeface="Calibri" pitchFamily="34" charset="0"/>
              </a:rPr>
              <a:t>Fact and law distinguished.</a:t>
            </a:r>
            <a:r>
              <a:rPr lang="en-US" sz="1200" dirty="0" smtClean="0">
                <a:latin typeface="Calibri" pitchFamily="34" charset="0"/>
              </a:rPr>
              <a:t> “Fact” is very frequently used in opposition or contrast to “law”. </a:t>
            </a:r>
            <a:r>
              <a:rPr lang="en-US" sz="1200" u="sng" dirty="0" smtClean="0">
                <a:latin typeface="Calibri" pitchFamily="34" charset="0"/>
              </a:rPr>
              <a:t>Thus, questions of fact are for the jury; questions of law for the court</a:t>
            </a:r>
            <a:r>
              <a:rPr lang="en-US" sz="1200" dirty="0" smtClean="0">
                <a:latin typeface="Calibri" pitchFamily="34" charset="0"/>
              </a:rPr>
              <a:t>. </a:t>
            </a:r>
            <a:r>
              <a:rPr lang="en-US" sz="1200" u="sng" dirty="0" smtClean="0">
                <a:latin typeface="Calibri" pitchFamily="34" charset="0"/>
              </a:rPr>
              <a:t>Fraud in fact consists in an actual intention to defraud</a:t>
            </a:r>
            <a:r>
              <a:rPr lang="en-US" sz="1200" dirty="0" smtClean="0">
                <a:latin typeface="Calibri" pitchFamily="34" charset="0"/>
              </a:rPr>
              <a:t>, carried in effect; while fraud imputed by law arises from the man’s conduct in its necessary relations and consequences.” </a:t>
            </a:r>
            <a:endParaRPr lang="en-US" sz="800" dirty="0" smtClean="0">
              <a:latin typeface="Calibri" pitchFamily="34" charset="0"/>
            </a:endParaRPr>
          </a:p>
          <a:p>
            <a:pPr marL="182867" lvl="1" indent="-182867">
              <a:lnSpc>
                <a:spcPts val="1200"/>
              </a:lnSpc>
              <a:spcBef>
                <a:spcPts val="600"/>
              </a:spcBef>
              <a:buClrTx/>
              <a:buSzPct val="99000"/>
              <a:buFont typeface="Wingdings" pitchFamily="2" charset="2"/>
              <a:buChar char="Ø"/>
            </a:pPr>
            <a:r>
              <a:rPr lang="en-US" sz="1200" dirty="0" smtClean="0">
                <a:latin typeface="Calibri" pitchFamily="34" charset="0"/>
              </a:rPr>
              <a:t>Source of above definitions: “Black’s Law Dictionary, Fifth Edition”</a:t>
            </a:r>
            <a:endParaRPr lang="en-US" sz="1200" dirty="0" smtClean="0"/>
          </a:p>
        </p:txBody>
      </p:sp>
      <p:sp>
        <p:nvSpPr>
          <p:cNvPr id="9" name="Horizontal Scroll 8"/>
          <p:cNvSpPr/>
          <p:nvPr/>
        </p:nvSpPr>
        <p:spPr>
          <a:xfrm>
            <a:off x="5486400" y="228600"/>
            <a:ext cx="3429000" cy="838200"/>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“Your reality is a product of your belief system”</a:t>
            </a:r>
          </a:p>
          <a:p>
            <a:r>
              <a:rPr lang="en-US" sz="1200" dirty="0" smtClean="0">
                <a:solidFill>
                  <a:schemeClr val="tx1"/>
                </a:solidFill>
              </a:rPr>
              <a:t>Mahatma I &amp; II Brian Grattan</a:t>
            </a:r>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3127248" cy="457200"/>
          </a:xfrm>
        </p:spPr>
        <p:txBody>
          <a:bodyPr>
            <a:normAutofit/>
          </a:bodyPr>
          <a:lstStyle/>
          <a:p>
            <a:r>
              <a:rPr lang="en-US" sz="1800" dirty="0" smtClean="0"/>
              <a:t>GMA I and II Birth</a:t>
            </a:r>
            <a:endParaRPr lang="en-US" sz="1800" dirty="0"/>
          </a:p>
        </p:txBody>
      </p:sp>
      <p:sp>
        <p:nvSpPr>
          <p:cNvPr id="26626" name="Rectangle 2"/>
          <p:cNvSpPr>
            <a:spLocks noChangeArrowheads="1"/>
          </p:cNvSpPr>
          <p:nvPr/>
        </p:nvSpPr>
        <p:spPr bwMode="auto">
          <a:xfrm>
            <a:off x="1219200" y="2127005"/>
            <a:ext cx="246385" cy="382521"/>
          </a:xfrm>
          <a:prstGeom prst="rect">
            <a:avLst/>
          </a:prstGeom>
          <a:noFill/>
          <a:ln w="9525">
            <a:noFill/>
            <a:miter lim="800000"/>
            <a:headEnd/>
            <a:tailEnd/>
          </a:ln>
          <a:effectLst/>
        </p:spPr>
        <p:txBody>
          <a:bodyPr vert="horz" wrap="none" lIns="91433" tIns="45717" rIns="91433" bIns="45717" numCol="1" anchor="ctr" anchorCtr="0" compatLnSpc="1">
            <a:prstTxWarp prst="textNoShape">
              <a:avLst/>
            </a:prstTxWarp>
            <a:spAutoFit/>
          </a:bodyPr>
          <a:lstStyle/>
          <a:p>
            <a:pPr eaLnBrk="0" fontAlgn="base" hangingPunct="0">
              <a:spcBef>
                <a:spcPct val="0"/>
              </a:spcBef>
              <a:spcAft>
                <a:spcPct val="0"/>
              </a:spcAft>
            </a:pPr>
            <a:r>
              <a:rPr lang="en-US" dirty="0" smtClean="0">
                <a:latin typeface="Arial" pitchFamily="34" charset="0"/>
              </a:rPr>
              <a:t> </a:t>
            </a:r>
          </a:p>
        </p:txBody>
      </p:sp>
      <p:sp>
        <p:nvSpPr>
          <p:cNvPr id="8" name="TextBox 7"/>
          <p:cNvSpPr txBox="1"/>
          <p:nvPr/>
        </p:nvSpPr>
        <p:spPr>
          <a:xfrm>
            <a:off x="304800" y="1524000"/>
            <a:ext cx="8458200" cy="4865428"/>
          </a:xfrm>
          <a:prstGeom prst="rect">
            <a:avLst/>
          </a:prstGeom>
          <a:noFill/>
        </p:spPr>
        <p:txBody>
          <a:bodyPr wrap="square" lIns="91433" tIns="45717" rIns="91433" bIns="45717" rtlCol="0">
            <a:spAutoFit/>
          </a:bodyPr>
          <a:lstStyle/>
          <a:p>
            <a:pPr lvl="0" fontAlgn="base">
              <a:spcBef>
                <a:spcPct val="0"/>
              </a:spcBef>
              <a:spcAft>
                <a:spcPct val="0"/>
              </a:spcAft>
              <a:buFont typeface="Wingdings" pitchFamily="2" charset="2"/>
              <a:buChar char="q"/>
            </a:pPr>
            <a:r>
              <a:rPr lang="en-US" sz="1400" dirty="0" smtClean="0">
                <a:solidFill>
                  <a:srgbClr val="000000"/>
                </a:solidFill>
                <a:latin typeface="Arial" pitchFamily="34" charset="0"/>
                <a:cs typeface="Arial" pitchFamily="34" charset="0"/>
              </a:rPr>
              <a:t>  The GMA (Growth Management Act) started the CAO (Critical Area Ordinance)</a:t>
            </a:r>
          </a:p>
          <a:p>
            <a:pPr lvl="0" fontAlgn="base">
              <a:spcBef>
                <a:spcPct val="0"/>
              </a:spcBef>
              <a:spcAft>
                <a:spcPct val="0"/>
              </a:spcAft>
            </a:pPr>
            <a:endParaRPr lang="en-US" sz="1400" dirty="0" smtClean="0">
              <a:solidFill>
                <a:srgbClr val="000000"/>
              </a:solidFill>
              <a:latin typeface="Arial" pitchFamily="34" charset="0"/>
              <a:cs typeface="Arial" pitchFamily="34" charset="0"/>
            </a:endParaRPr>
          </a:p>
          <a:p>
            <a:pPr lvl="0" fontAlgn="base">
              <a:spcBef>
                <a:spcPct val="0"/>
              </a:spcBef>
              <a:spcAft>
                <a:spcPct val="0"/>
              </a:spcAft>
              <a:buFont typeface="Wingdings" pitchFamily="2" charset="2"/>
              <a:buChar char="q"/>
            </a:pPr>
            <a:r>
              <a:rPr lang="en-US" sz="1400" dirty="0" smtClean="0">
                <a:solidFill>
                  <a:srgbClr val="000000"/>
                </a:solidFill>
                <a:latin typeface="Arial" pitchFamily="34" charset="0"/>
                <a:cs typeface="Arial" pitchFamily="34" charset="0"/>
              </a:rPr>
              <a:t>“The </a:t>
            </a:r>
            <a:r>
              <a:rPr lang="en-US" sz="1400" u="sng" dirty="0" smtClean="0">
                <a:solidFill>
                  <a:srgbClr val="000000"/>
                </a:solidFill>
                <a:latin typeface="Arial" pitchFamily="34" charset="0"/>
                <a:cs typeface="Arial" pitchFamily="34" charset="0"/>
              </a:rPr>
              <a:t>Tortuous</a:t>
            </a:r>
            <a:r>
              <a:rPr lang="en-US" sz="1400" dirty="0" smtClean="0">
                <a:solidFill>
                  <a:srgbClr val="000000"/>
                </a:solidFill>
                <a:latin typeface="Arial" pitchFamily="34" charset="0"/>
                <a:cs typeface="Arial" pitchFamily="34" charset="0"/>
              </a:rPr>
              <a:t> Legislative History of the </a:t>
            </a:r>
            <a:r>
              <a:rPr lang="en-US" sz="1400" b="1" dirty="0" smtClean="0">
                <a:solidFill>
                  <a:srgbClr val="000000"/>
                </a:solidFill>
                <a:latin typeface="Arial" pitchFamily="34" charset="0"/>
                <a:cs typeface="Arial" pitchFamily="34" charset="0"/>
              </a:rPr>
              <a:t>GMA - extract from a University Puget Sound of Law - </a:t>
            </a:r>
            <a:r>
              <a:rPr lang="en-US" sz="1400" b="1" dirty="0" smtClean="0">
                <a:solidFill>
                  <a:srgbClr val="000000"/>
                </a:solidFill>
                <a:latin typeface="Arial" pitchFamily="34" charset="0"/>
                <a:cs typeface="Arial" pitchFamily="34" charset="0"/>
                <a:hlinkClick r:id="rId2"/>
              </a:rPr>
              <a:t>http://digitalcommons.law.seattleu.edu/cgi/viewcontent.cgi?article=1392&amp;context=sulr</a:t>
            </a:r>
            <a:endParaRPr lang="en-US" sz="1400" dirty="0" smtClean="0">
              <a:solidFill>
                <a:srgbClr val="000080"/>
              </a:solidFill>
              <a:latin typeface="Calibri" pitchFamily="34" charset="0"/>
            </a:endParaRPr>
          </a:p>
          <a:p>
            <a:pPr lvl="0" eaLnBrk="0" fontAlgn="base" hangingPunct="0">
              <a:spcBef>
                <a:spcPct val="0"/>
              </a:spcBef>
              <a:spcAft>
                <a:spcPct val="0"/>
              </a:spcAft>
            </a:pPr>
            <a:r>
              <a:rPr lang="en-US" sz="1400" dirty="0" smtClean="0">
                <a:solidFill>
                  <a:srgbClr val="000080"/>
                </a:solidFill>
                <a:latin typeface="Times New Roman" pitchFamily="18" charset="0"/>
                <a:cs typeface="Times New Roman" pitchFamily="18" charset="0"/>
              </a:rPr>
              <a:t> </a:t>
            </a:r>
            <a:endParaRPr lang="en-US" sz="1400" dirty="0" smtClean="0">
              <a:solidFill>
                <a:srgbClr val="000080"/>
              </a:solidFill>
              <a:latin typeface="Calibri" pitchFamily="34" charset="0"/>
            </a:endParaRPr>
          </a:p>
          <a:p>
            <a:pPr lvl="0" eaLnBrk="0" fontAlgn="base" hangingPunct="0">
              <a:spcBef>
                <a:spcPct val="0"/>
              </a:spcBef>
              <a:spcAft>
                <a:spcPct val="0"/>
              </a:spcAft>
            </a:pPr>
            <a:r>
              <a:rPr lang="en-US" sz="1400" dirty="0" smtClean="0">
                <a:latin typeface="Arial" pitchFamily="34" charset="0"/>
                <a:cs typeface="Arial" pitchFamily="34" charset="0"/>
              </a:rPr>
              <a:t>The </a:t>
            </a:r>
            <a:r>
              <a:rPr lang="en-US" sz="1400" b="1" dirty="0" smtClean="0">
                <a:latin typeface="Arial" pitchFamily="34" charset="0"/>
                <a:cs typeface="Arial" pitchFamily="34" charset="0"/>
              </a:rPr>
              <a:t>GMA </a:t>
            </a:r>
            <a:r>
              <a:rPr lang="en-US" sz="1400" dirty="0" smtClean="0">
                <a:latin typeface="Arial" pitchFamily="34" charset="0"/>
                <a:cs typeface="Arial" pitchFamily="34" charset="0"/>
              </a:rPr>
              <a:t>was not the elegantly designed, finely-honed product of a law revision commission adopted verbatim </a:t>
            </a:r>
            <a:r>
              <a:rPr lang="en-US" sz="1400" b="1" dirty="0" smtClean="0">
                <a:latin typeface="Arial" pitchFamily="34" charset="0"/>
                <a:cs typeface="Arial" pitchFamily="34" charset="0"/>
              </a:rPr>
              <a:t>by </a:t>
            </a:r>
            <a:r>
              <a:rPr lang="en-US" sz="1400" dirty="0" smtClean="0">
                <a:latin typeface="Arial" pitchFamily="34" charset="0"/>
                <a:cs typeface="Times-Roman"/>
              </a:rPr>
              <a:t>a </a:t>
            </a:r>
            <a:r>
              <a:rPr lang="en-US" sz="1400" dirty="0" smtClean="0">
                <a:latin typeface="Times New Roman" pitchFamily="18" charset="0"/>
                <a:cs typeface="Times-Roman"/>
              </a:rPr>
              <a:t>grateful </a:t>
            </a:r>
            <a:r>
              <a:rPr lang="en-US" sz="1400" u="sng" dirty="0" smtClean="0">
                <a:latin typeface="Times New Roman" pitchFamily="18" charset="0"/>
                <a:cs typeface="Times-Roman"/>
              </a:rPr>
              <a:t>legislature. </a:t>
            </a:r>
            <a:r>
              <a:rPr lang="en-US" sz="1400" u="sng" dirty="0" smtClean="0">
                <a:latin typeface="Arial" pitchFamily="34" charset="0"/>
                <a:cs typeface="Arial" pitchFamily="34" charset="0"/>
              </a:rPr>
              <a:t>The fierce legislative gauntlets run </a:t>
            </a:r>
            <a:r>
              <a:rPr lang="en-US" sz="1400" b="1" u="sng" dirty="0" smtClean="0">
                <a:latin typeface="Arial" pitchFamily="34" charset="0"/>
                <a:cs typeface="Arial" pitchFamily="34" charset="0"/>
              </a:rPr>
              <a:t>by GMA </a:t>
            </a:r>
            <a:r>
              <a:rPr lang="en-US" sz="1400" u="sng" dirty="0" smtClean="0">
                <a:latin typeface="Arial" pitchFamily="34" charset="0"/>
                <a:cs typeface="Arial" pitchFamily="34" charset="0"/>
              </a:rPr>
              <a:t>I and II left countless scars: politically necessary omissions, internal inconsistencies, and intentionally vague language to defer to another day the moment of truth</a:t>
            </a:r>
            <a:r>
              <a:rPr lang="en-US" sz="1400" dirty="0" smtClean="0">
                <a:latin typeface="Arial" pitchFamily="34" charset="0"/>
                <a:cs typeface="Arial" pitchFamily="34" charset="0"/>
              </a:rPr>
              <a:t>. Resulting uncertainty about the meaning and effect of important and controversial elements of </a:t>
            </a:r>
            <a:r>
              <a:rPr lang="en-US" sz="1400" b="1" dirty="0" smtClean="0">
                <a:latin typeface="Arial" pitchFamily="34" charset="0"/>
                <a:cs typeface="Arial" pitchFamily="34" charset="0"/>
              </a:rPr>
              <a:t>GMA </a:t>
            </a:r>
            <a:r>
              <a:rPr lang="en-US" sz="1400" dirty="0" smtClean="0">
                <a:latin typeface="Arial" pitchFamily="34" charset="0"/>
                <a:cs typeface="Arial" pitchFamily="34" charset="0"/>
              </a:rPr>
              <a:t>I and II eventually will be resolved </a:t>
            </a:r>
            <a:r>
              <a:rPr lang="en-US" sz="1400" b="1" dirty="0" smtClean="0">
                <a:latin typeface="Arial" pitchFamily="34" charset="0"/>
                <a:cs typeface="Arial" pitchFamily="34" charset="0"/>
              </a:rPr>
              <a:t>by </a:t>
            </a:r>
            <a:r>
              <a:rPr lang="en-US" sz="1400" dirty="0" smtClean="0">
                <a:latin typeface="Arial" pitchFamily="34" charset="0"/>
                <a:cs typeface="Arial" pitchFamily="34" charset="0"/>
              </a:rPr>
              <a:t>the Growth Planning Hearings Boards, the courts, or, perhaps, the legislature. To resolve numerous interpretive issues,</a:t>
            </a:r>
            <a:r>
              <a:rPr lang="en-US" sz="1400" dirty="0" smtClean="0">
                <a:latin typeface="Arial" pitchFamily="34" charset="0"/>
                <a:cs typeface="Times-Roman"/>
              </a:rPr>
              <a:t> the boards, courts, and parties before them will have to divine what the legislature meant from the GMA's extremely complex legislative history."   </a:t>
            </a:r>
          </a:p>
          <a:p>
            <a:pPr lvl="0" eaLnBrk="0" fontAlgn="base" hangingPunct="0">
              <a:spcBef>
                <a:spcPct val="0"/>
              </a:spcBef>
              <a:spcAft>
                <a:spcPct val="0"/>
              </a:spcAft>
            </a:pPr>
            <a:endParaRPr lang="en-US" sz="1400" dirty="0" smtClean="0">
              <a:latin typeface="Arial" pitchFamily="34" charset="0"/>
            </a:endParaRPr>
          </a:p>
          <a:p>
            <a:pPr>
              <a:lnSpc>
                <a:spcPts val="1100"/>
              </a:lnSpc>
              <a:buFont typeface="Wingdings" pitchFamily="2" charset="2"/>
              <a:buChar char="v"/>
            </a:pPr>
            <a:r>
              <a:rPr lang="en-US" sz="1400" dirty="0" smtClean="0">
                <a:latin typeface="Calibri" pitchFamily="34" charset="0"/>
              </a:rPr>
              <a:t>  "The socialists attempted to remold human nature. Their failure is further evidence that the nature of man is universal and unchanging. Man is a rational animal, a social animal, a property owning animal and a maker of things. He is social in the way that wolves and penguins are social, not social in the way that bees are social. The kind of society that is right for bees, a totalitarian society, is not right for people. ...humans are social, but not eusocial”</a:t>
            </a:r>
          </a:p>
          <a:p>
            <a:pPr>
              <a:lnSpc>
                <a:spcPts val="1100"/>
              </a:lnSpc>
            </a:pPr>
            <a:r>
              <a:rPr lang="en-US" sz="1400" dirty="0" smtClean="0">
                <a:latin typeface="Calibri" pitchFamily="34" charset="0"/>
              </a:rPr>
              <a:t>(eusocial defined - </a:t>
            </a:r>
            <a:r>
              <a:rPr lang="en-US" sz="1400" dirty="0" smtClean="0">
                <a:latin typeface="Calibri" pitchFamily="34" charset="0"/>
                <a:hlinkClick r:id="rId3"/>
              </a:rPr>
              <a:t>http://encyclopedia.farlex.com/Eusocial</a:t>
            </a:r>
            <a:r>
              <a:rPr lang="en-US" sz="1400" dirty="0" smtClean="0">
                <a:latin typeface="Calibri" pitchFamily="34" charset="0"/>
              </a:rPr>
              <a:t>)</a:t>
            </a:r>
          </a:p>
          <a:p>
            <a:pPr marL="182867" indent="-182867">
              <a:lnSpc>
                <a:spcPts val="1200"/>
              </a:lnSpc>
            </a:pPr>
            <a:endParaRPr lang="en-US" sz="1400" dirty="0" smtClean="0">
              <a:latin typeface="Calibri" pitchFamily="34" charset="0"/>
            </a:endParaRPr>
          </a:p>
          <a:p>
            <a:pPr marL="182867" indent="-182867">
              <a:lnSpc>
                <a:spcPts val="1200"/>
              </a:lnSpc>
              <a:buFont typeface="Wingdings" pitchFamily="2" charset="2"/>
              <a:buChar char="v"/>
            </a:pPr>
            <a:r>
              <a:rPr lang="en-US" sz="1400" dirty="0" smtClean="0"/>
              <a:t>“In a strong 8-1 decision, the Washington State Supreme Court has ruled the Growth Management Act (GMA) does not require mandatory buffers along streams and rivers. The Court also ruled the GMA only requires that local jurisdictions “protect” critical areas, not “enhance” them, and that the GMA does not require local governments to impose mandatory riparian buffers.”</a:t>
            </a:r>
            <a:r>
              <a:rPr lang="en-US" sz="1400" dirty="0" smtClean="0">
                <a:latin typeface="Arial" pitchFamily="34" charset="0"/>
              </a:rPr>
              <a:t> </a:t>
            </a:r>
          </a:p>
        </p:txBody>
      </p:sp>
      <p:sp>
        <p:nvSpPr>
          <p:cNvPr id="9" name="Horizontal Scroll 8"/>
          <p:cNvSpPr/>
          <p:nvPr/>
        </p:nvSpPr>
        <p:spPr>
          <a:xfrm>
            <a:off x="6019800" y="152400"/>
            <a:ext cx="2971800" cy="762000"/>
          </a:xfrm>
          <a:prstGeom prst="horizontalScroll">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rgbClr val="000080"/>
                </a:solidFill>
                <a:latin typeface="Arial" pitchFamily="34" charset="0"/>
                <a:cs typeface="Arial" pitchFamily="34" charset="0"/>
              </a:rPr>
              <a:t>"The definition of a mad man and a committed man becomes blurred".</a:t>
            </a:r>
          </a:p>
          <a:p>
            <a:r>
              <a:rPr lang="en-US" sz="1200" dirty="0" smtClean="0">
                <a:solidFill>
                  <a:srgbClr val="000080"/>
                </a:solidFill>
                <a:latin typeface="Arial" pitchFamily="34" charset="0"/>
                <a:cs typeface="Arial" pitchFamily="34" charset="0"/>
              </a:rPr>
              <a:t>Author Unknown</a:t>
            </a:r>
            <a:endParaRPr lang="en-US" sz="1200" dirty="0"/>
          </a:p>
        </p:txBody>
      </p:sp>
    </p:spTree>
  </p:cSld>
  <p:clrMapOvr>
    <a:masterClrMapping/>
  </p:clrMapOvr>
  <p:transition spd="med" advTm="7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4648200" cy="626533"/>
          </a:xfrm>
        </p:spPr>
        <p:txBody>
          <a:bodyPr>
            <a:normAutofit fontScale="90000"/>
          </a:bodyPr>
          <a:lstStyle/>
          <a:p>
            <a:r>
              <a:rPr lang="en-US" sz="1600" dirty="0" smtClean="0"/>
              <a:t>The growth management lie – part 1 of 3 </a:t>
            </a:r>
            <a:br>
              <a:rPr lang="en-US" sz="1600" dirty="0" smtClean="0"/>
            </a:br>
            <a:r>
              <a:rPr lang="en-US" sz="1600" dirty="0" smtClean="0"/>
              <a:t>how state citizens are herded into ant and bee colonies</a:t>
            </a:r>
            <a:endParaRPr lang="en-US" sz="1600" dirty="0"/>
          </a:p>
        </p:txBody>
      </p:sp>
      <p:sp>
        <p:nvSpPr>
          <p:cNvPr id="3" name="Content Placeholder 2"/>
          <p:cNvSpPr>
            <a:spLocks noGrp="1"/>
          </p:cNvSpPr>
          <p:nvPr>
            <p:ph sz="half" idx="1"/>
          </p:nvPr>
        </p:nvSpPr>
        <p:spPr>
          <a:xfrm>
            <a:off x="152400" y="1143000"/>
            <a:ext cx="4191000" cy="5562600"/>
          </a:xfrm>
        </p:spPr>
        <p:txBody>
          <a:bodyPr>
            <a:noAutofit/>
          </a:bodyPr>
          <a:lstStyle/>
          <a:p>
            <a:pPr marL="182867" indent="-182867">
              <a:lnSpc>
                <a:spcPts val="1200"/>
              </a:lnSpc>
              <a:buClrTx/>
              <a:buSzPct val="90000"/>
              <a:buFont typeface="+mj-lt"/>
              <a:buAutoNum type="arabicPeriod"/>
            </a:pPr>
            <a:r>
              <a:rPr lang="en-US" sz="1100" dirty="0" smtClean="0">
                <a:latin typeface="Calibri" pitchFamily="34" charset="0"/>
                <a:hlinkClick r:id="rId2" action="ppaction://hlinkfile"/>
              </a:rPr>
              <a:t>2012-01-21 Voluntary_Stewardship_Program_Letter</a:t>
            </a:r>
            <a:endParaRPr lang="en-US" sz="1100" dirty="0" smtClean="0">
              <a:latin typeface="Calibri" pitchFamily="34" charset="0"/>
            </a:endParaRPr>
          </a:p>
          <a:p>
            <a:pPr marL="182867" indent="-182867">
              <a:lnSpc>
                <a:spcPts val="1200"/>
              </a:lnSpc>
              <a:buClrTx/>
              <a:buSzPct val="90000"/>
              <a:buFont typeface="+mj-lt"/>
              <a:buAutoNum type="arabicPeriod"/>
            </a:pPr>
            <a:r>
              <a:rPr lang="en-US" sz="1100" dirty="0" smtClean="0">
                <a:latin typeface="Calibri" pitchFamily="34" charset="0"/>
                <a:hlinkClick r:id="rId3" action="ppaction://hlinkfile"/>
              </a:rPr>
              <a:t>2011-10-21 White House Exec Order on Rural Council - Agenda 21 Sustainable Death</a:t>
            </a:r>
            <a:endParaRPr lang="en-US" sz="1100" dirty="0" smtClean="0">
              <a:latin typeface="Calibri" pitchFamily="34" charset="0"/>
            </a:endParaRPr>
          </a:p>
          <a:p>
            <a:pPr marL="182867" indent="-182867">
              <a:lnSpc>
                <a:spcPts val="1200"/>
              </a:lnSpc>
              <a:buClrTx/>
              <a:buSzPct val="90000"/>
              <a:buFont typeface="+mj-lt"/>
              <a:buAutoNum type="arabicPeriod"/>
            </a:pPr>
            <a:r>
              <a:rPr lang="en-US" sz="1100" dirty="0" smtClean="0">
                <a:latin typeface="Calibri" pitchFamily="34" charset="0"/>
                <a:hlinkClick r:id="rId4" action="ppaction://hlinkfile"/>
              </a:rPr>
              <a:t>2011-10-10 Florida Repeals Smart Growth Law</a:t>
            </a:r>
            <a:endParaRPr lang="en-US" sz="1100" dirty="0" smtClean="0">
              <a:latin typeface="Calibri" pitchFamily="34" charset="0"/>
            </a:endParaRPr>
          </a:p>
          <a:p>
            <a:pPr marL="182867" indent="-182867">
              <a:lnSpc>
                <a:spcPts val="1200"/>
              </a:lnSpc>
              <a:buClrTx/>
              <a:buSzPct val="90000"/>
              <a:buFont typeface="+mj-lt"/>
              <a:buAutoNum type="arabicPeriod"/>
            </a:pPr>
            <a:r>
              <a:rPr lang="en-US" sz="1100" dirty="0" smtClean="0">
                <a:latin typeface="Calibri" pitchFamily="34" charset="0"/>
                <a:hlinkClick r:id="rId5" action="ppaction://hlinkfile"/>
              </a:rPr>
              <a:t>2011-09-19 CAPR San Juan County WA Letter by Frank Penwell</a:t>
            </a:r>
            <a:br>
              <a:rPr lang="en-US" sz="1100" dirty="0" smtClean="0">
                <a:latin typeface="Calibri" pitchFamily="34" charset="0"/>
                <a:hlinkClick r:id="rId5" action="ppaction://hlinkfile"/>
              </a:rPr>
            </a:br>
            <a:r>
              <a:rPr lang="en-US" sz="1100" dirty="0" smtClean="0">
                <a:latin typeface="Calibri" pitchFamily="34" charset="0"/>
                <a:hlinkClick r:id="rId5" action="ppaction://hlinkfile"/>
              </a:rPr>
              <a:t>To San Juan Planning Commission</a:t>
            </a:r>
            <a:endParaRPr lang="en-US" sz="1100" dirty="0" smtClean="0">
              <a:latin typeface="Calibri" pitchFamily="34" charset="0"/>
            </a:endParaRPr>
          </a:p>
          <a:p>
            <a:pPr marL="182867" indent="-182867">
              <a:lnSpc>
                <a:spcPts val="1200"/>
              </a:lnSpc>
              <a:buClrTx/>
              <a:buSzPct val="90000"/>
              <a:buFont typeface="+mj-lt"/>
              <a:buAutoNum type="arabicPeriod"/>
            </a:pPr>
            <a:r>
              <a:rPr lang="en-US" sz="1100" dirty="0" smtClean="0">
                <a:latin typeface="Calibri" pitchFamily="34" charset="0"/>
                <a:hlinkClick r:id="rId6" action="ppaction://hlinkfile"/>
              </a:rPr>
              <a:t>2011-07-25 Fact Sheet 4 GMA Goals- 7-25-11 Frank Penwell</a:t>
            </a:r>
            <a:r>
              <a:rPr lang="en-US" sz="1100" dirty="0" smtClean="0">
                <a:latin typeface="Calibri" pitchFamily="34" charset="0"/>
              </a:rPr>
              <a:t> CAPR San Juan</a:t>
            </a:r>
          </a:p>
          <a:p>
            <a:pPr marL="182867" indent="-182867">
              <a:lnSpc>
                <a:spcPts val="1200"/>
              </a:lnSpc>
              <a:buClrTx/>
              <a:buSzPct val="90000"/>
              <a:buFont typeface="+mj-lt"/>
              <a:buAutoNum type="arabicPeriod"/>
            </a:pPr>
            <a:r>
              <a:rPr lang="en-US" sz="1100" dirty="0" smtClean="0">
                <a:latin typeface="Calibri" pitchFamily="34" charset="0"/>
                <a:hlinkClick r:id="rId7" action="ppaction://hlinkfile"/>
              </a:rPr>
              <a:t>2011-02-21 Your Hometown &amp; the United Nations Agenda 21 - New American</a:t>
            </a:r>
            <a:endParaRPr lang="en-US" sz="1100" dirty="0" smtClean="0">
              <a:latin typeface="Calibri" pitchFamily="34" charset="0"/>
            </a:endParaRPr>
          </a:p>
          <a:p>
            <a:pPr marL="182867" indent="-182867">
              <a:lnSpc>
                <a:spcPts val="1200"/>
              </a:lnSpc>
              <a:buClrTx/>
              <a:buSzPct val="90000"/>
              <a:buFont typeface="+mj-lt"/>
              <a:buAutoNum type="arabicPeriod"/>
            </a:pPr>
            <a:r>
              <a:rPr lang="en-US" sz="1100" dirty="0" smtClean="0">
                <a:latin typeface="Calibri" pitchFamily="34" charset="0"/>
                <a:hlinkClick r:id="rId8" action="ppaction://hlinkfile"/>
              </a:rPr>
              <a:t>2011-02-06 Late Post 11-15-04 Unwritten Rules and Unfinished Business Perkins Coie (Must Read)</a:t>
            </a:r>
            <a:endParaRPr lang="en-US" sz="1100" dirty="0" smtClean="0">
              <a:latin typeface="Calibri" pitchFamily="34" charset="0"/>
            </a:endParaRPr>
          </a:p>
          <a:p>
            <a:pPr marL="182867" indent="-182867">
              <a:lnSpc>
                <a:spcPts val="1200"/>
              </a:lnSpc>
              <a:buClrTx/>
              <a:buSzPct val="90000"/>
              <a:buFont typeface="+mj-lt"/>
              <a:buAutoNum type="arabicPeriod"/>
            </a:pPr>
            <a:r>
              <a:rPr lang="en-US" sz="1100" dirty="0" smtClean="0">
                <a:latin typeface="Calibri" pitchFamily="34" charset="0"/>
                <a:hlinkClick r:id="rId9" action="ppaction://hlinkfile"/>
              </a:rPr>
              <a:t>2011-02-06 Late Post 9-27-10 SMA and Public Access</a:t>
            </a:r>
            <a:endParaRPr lang="en-US" sz="1100" dirty="0" smtClean="0">
              <a:latin typeface="Calibri" pitchFamily="34" charset="0"/>
            </a:endParaRPr>
          </a:p>
          <a:p>
            <a:pPr marL="182867" indent="-182867">
              <a:lnSpc>
                <a:spcPts val="1200"/>
              </a:lnSpc>
              <a:buClrTx/>
              <a:buSzPct val="90000"/>
              <a:buFont typeface="+mj-lt"/>
              <a:buAutoNum type="arabicPeriod"/>
            </a:pPr>
            <a:r>
              <a:rPr lang="en-US" sz="1100" dirty="0" smtClean="0">
                <a:latin typeface="Calibri" pitchFamily="34" charset="0"/>
                <a:hlinkClick r:id="rId10" action="ppaction://hlinkfile"/>
              </a:rPr>
              <a:t>2011-01-18 Capr Announce Public hearing for GMA Opt Out HB 1094</a:t>
            </a:r>
            <a:endParaRPr lang="en-US" sz="1100" dirty="0" smtClean="0">
              <a:latin typeface="Calibri" pitchFamily="34" charset="0"/>
            </a:endParaRPr>
          </a:p>
          <a:p>
            <a:pPr marL="182867" indent="-182867">
              <a:lnSpc>
                <a:spcPts val="1200"/>
              </a:lnSpc>
              <a:buClrTx/>
              <a:buSzPct val="90000"/>
              <a:buFont typeface="+mj-lt"/>
              <a:buAutoNum type="arabicPeriod"/>
            </a:pPr>
            <a:r>
              <a:rPr lang="en-US" sz="1100" dirty="0" smtClean="0">
                <a:latin typeface="Calibri" pitchFamily="34" charset="0"/>
                <a:hlinkClick r:id="rId11" action="ppaction://hlinkfile"/>
              </a:rPr>
              <a:t>The Seven Lies of Zoning - TLP</a:t>
            </a:r>
            <a:endParaRPr lang="en-US" sz="1100" dirty="0" smtClean="0">
              <a:latin typeface="Calibri" pitchFamily="34" charset="0"/>
            </a:endParaRPr>
          </a:p>
          <a:p>
            <a:pPr marL="182867" indent="-182867">
              <a:lnSpc>
                <a:spcPts val="1200"/>
              </a:lnSpc>
              <a:buClrTx/>
              <a:buSzPct val="90000"/>
              <a:buFont typeface="+mj-lt"/>
              <a:buAutoNum type="arabicPeriod"/>
            </a:pPr>
            <a:r>
              <a:rPr lang="en-US" sz="1100" dirty="0" smtClean="0">
                <a:latin typeface="Calibri" pitchFamily="34" charset="0"/>
                <a:hlinkClick r:id="rId12" action="ppaction://hlinkfile"/>
              </a:rPr>
              <a:t>GMA FLAWS by Ron Ewart</a:t>
            </a:r>
            <a:endParaRPr lang="en-US" sz="1100" dirty="0" smtClean="0">
              <a:latin typeface="Calibri" pitchFamily="34" charset="0"/>
            </a:endParaRPr>
          </a:p>
          <a:p>
            <a:pPr marL="182867" indent="-182867">
              <a:lnSpc>
                <a:spcPts val="1200"/>
              </a:lnSpc>
              <a:buClrTx/>
              <a:buSzPct val="90000"/>
              <a:buFont typeface="+mj-lt"/>
              <a:buAutoNum type="arabicPeriod"/>
            </a:pPr>
            <a:r>
              <a:rPr lang="en-US" sz="1100" dirty="0" smtClean="0">
                <a:latin typeface="Calibri" pitchFamily="34" charset="0"/>
                <a:hlinkClick r:id="rId13" action="ppaction://hlinkfile"/>
              </a:rPr>
              <a:t>2011-01-15 Can America Survive Its Large Cities by Ron Ewart</a:t>
            </a:r>
            <a:endParaRPr lang="en-US" sz="1100" dirty="0" smtClean="0">
              <a:latin typeface="Calibri" pitchFamily="34" charset="0"/>
            </a:endParaRPr>
          </a:p>
          <a:p>
            <a:pPr marL="182867" indent="-182867">
              <a:lnSpc>
                <a:spcPts val="1200"/>
              </a:lnSpc>
              <a:buClrTx/>
              <a:buSzPct val="90000"/>
              <a:buFont typeface="+mj-lt"/>
              <a:buAutoNum type="arabicPeriod"/>
            </a:pPr>
            <a:r>
              <a:rPr lang="en-US" sz="1100" dirty="0" smtClean="0">
                <a:latin typeface="Calibri" pitchFamily="34" charset="0"/>
                <a:hlinkClick r:id="rId14" action="ppaction://hlinkfile"/>
              </a:rPr>
              <a:t>2010-11-1 Washington case law shows that this test of causation is morphing into a less scrutinizing means-end test of rationality.</a:t>
            </a:r>
            <a:endParaRPr lang="en-US" sz="1100" dirty="0" smtClean="0">
              <a:latin typeface="Calibri" pitchFamily="34" charset="0"/>
            </a:endParaRPr>
          </a:p>
          <a:p>
            <a:pPr marL="182867" indent="-182867">
              <a:lnSpc>
                <a:spcPts val="1200"/>
              </a:lnSpc>
              <a:buClrTx/>
              <a:buSzPct val="90000"/>
              <a:buFont typeface="+mj-lt"/>
              <a:buAutoNum type="arabicPeriod"/>
            </a:pPr>
            <a:r>
              <a:rPr lang="en-US" sz="1100" dirty="0" smtClean="0">
                <a:latin typeface="Calibri" pitchFamily="34" charset="0"/>
                <a:hlinkClick r:id="rId15" action="ppaction://hlinkfile"/>
              </a:rPr>
              <a:t>2010-10-29 Smart Growth NGO Benefactos UrbanTrans</a:t>
            </a:r>
            <a:endParaRPr lang="en-US" sz="1100" dirty="0" smtClean="0">
              <a:latin typeface="Calibri" pitchFamily="34" charset="0"/>
            </a:endParaRPr>
          </a:p>
          <a:p>
            <a:pPr marL="182867" indent="-182867">
              <a:lnSpc>
                <a:spcPts val="1200"/>
              </a:lnSpc>
              <a:buClrTx/>
              <a:buSzPct val="90000"/>
              <a:buFont typeface="+mj-lt"/>
              <a:buAutoNum type="arabicPeriod"/>
            </a:pPr>
            <a:r>
              <a:rPr lang="en-US" sz="1100" dirty="0" smtClean="0">
                <a:latin typeface="Calibri" pitchFamily="34" charset="0"/>
                <a:hlinkClick r:id="rId16" action="ppaction://hlinkfile"/>
              </a:rPr>
              <a:t>2010-07-18 New Article on the GMA, CAPR v. Sims and takings law</a:t>
            </a:r>
            <a:endParaRPr lang="en-US" sz="1100" dirty="0" smtClean="0">
              <a:latin typeface="Calibri" pitchFamily="34" charset="0"/>
            </a:endParaRPr>
          </a:p>
          <a:p>
            <a:pPr marL="182867" indent="-182867">
              <a:lnSpc>
                <a:spcPts val="1200"/>
              </a:lnSpc>
              <a:buClrTx/>
              <a:buSzPct val="90000"/>
              <a:buFont typeface="+mj-lt"/>
              <a:buAutoNum type="arabicPeriod"/>
            </a:pPr>
            <a:r>
              <a:rPr lang="en-US" sz="1100" dirty="0" smtClean="0">
                <a:latin typeface="Calibri" pitchFamily="34" charset="0"/>
                <a:hlinkClick r:id="rId17"/>
              </a:rPr>
              <a:t>2010-05-02 State of Washington Growth Management Hearing Boards</a:t>
            </a:r>
            <a:endParaRPr lang="en-US" sz="1100" dirty="0" smtClean="0">
              <a:latin typeface="Calibri" pitchFamily="34" charset="0"/>
            </a:endParaRPr>
          </a:p>
          <a:p>
            <a:pPr marL="182867" indent="-182867">
              <a:lnSpc>
                <a:spcPts val="1200"/>
              </a:lnSpc>
              <a:buClrTx/>
              <a:buSzPct val="90000"/>
              <a:buFont typeface="+mj-lt"/>
              <a:buAutoNum type="arabicPeriod"/>
            </a:pPr>
            <a:r>
              <a:rPr lang="en-US" sz="1100" dirty="0" smtClean="0">
                <a:latin typeface="Calibri" pitchFamily="34" charset="0"/>
                <a:hlinkClick r:id="rId18" action="ppaction://hlinkfile"/>
              </a:rPr>
              <a:t>2009-03-13 [proprights] House lets GMA_SMA bill die</a:t>
            </a:r>
            <a:endParaRPr lang="en-US" sz="1100" dirty="0" smtClean="0">
              <a:latin typeface="Calibri" pitchFamily="34" charset="0"/>
            </a:endParaRPr>
          </a:p>
          <a:p>
            <a:pPr marL="182867" indent="-182867">
              <a:lnSpc>
                <a:spcPts val="1200"/>
              </a:lnSpc>
              <a:buClrTx/>
              <a:buSzPct val="90000"/>
              <a:buFont typeface="+mj-lt"/>
              <a:buAutoNum type="arabicPeriod"/>
            </a:pPr>
            <a:r>
              <a:rPr lang="en-US" sz="1100" dirty="0" smtClean="0">
                <a:latin typeface="Calibri" pitchFamily="34" charset="0"/>
                <a:hlinkClick r:id="rId19" action="ppaction://hlinkfile"/>
              </a:rPr>
              <a:t>2009-01-24 Washington State House Bill 1490 - 2009 Legislative session</a:t>
            </a:r>
            <a:endParaRPr lang="en-US" sz="1100" dirty="0" smtClean="0">
              <a:latin typeface="Calibri" pitchFamily="34" charset="0"/>
            </a:endParaRPr>
          </a:p>
          <a:p>
            <a:pPr marL="182867" indent="-182867">
              <a:lnSpc>
                <a:spcPts val="1200"/>
              </a:lnSpc>
              <a:buClrTx/>
              <a:buSzPct val="90000"/>
              <a:buFont typeface="+mj-lt"/>
              <a:buAutoNum type="arabicPeriod"/>
            </a:pPr>
            <a:r>
              <a:rPr lang="en-US" sz="1100" dirty="0" smtClean="0">
                <a:latin typeface="Calibri" pitchFamily="34" charset="0"/>
                <a:hlinkClick r:id="rId20" action="ppaction://hlinkfile"/>
              </a:rPr>
              <a:t>2009-01-18 WA State GMA Staff, Website &amp; Takings Plan</a:t>
            </a:r>
            <a:endParaRPr lang="en-US" sz="1100" dirty="0" smtClean="0">
              <a:latin typeface="Calibri" pitchFamily="34" charset="0"/>
            </a:endParaRPr>
          </a:p>
          <a:p>
            <a:pPr marL="182867" indent="-182867">
              <a:lnSpc>
                <a:spcPts val="1200"/>
              </a:lnSpc>
              <a:buClrTx/>
              <a:buSzPct val="90000"/>
              <a:buFont typeface="+mj-lt"/>
              <a:buAutoNum type="arabicPeriod"/>
            </a:pPr>
            <a:r>
              <a:rPr lang="en-US" sz="1100" dirty="0" smtClean="0">
                <a:latin typeface="Calibri" pitchFamily="34" charset="0"/>
                <a:hlinkClick r:id="rId21" action="ppaction://hlinkfile"/>
              </a:rPr>
              <a:t>2009-01-18 OSF ALERT! – Shoreline Master Program</a:t>
            </a:r>
            <a:endParaRPr lang="en-US" sz="1100" dirty="0" smtClean="0">
              <a:latin typeface="Calibri" pitchFamily="34" charset="0"/>
            </a:endParaRPr>
          </a:p>
        </p:txBody>
      </p:sp>
      <p:pic>
        <p:nvPicPr>
          <p:cNvPr id="7" name="Content Placeholder 6" descr="WA-State-Rural-Cleansing.png"/>
          <p:cNvPicPr>
            <a:picLocks noGrp="1" noChangeAspect="1"/>
          </p:cNvPicPr>
          <p:nvPr>
            <p:ph sz="half" idx="2"/>
          </p:nvPr>
        </p:nvPicPr>
        <p:blipFill>
          <a:blip r:embed="rId22" cstate="print"/>
          <a:stretch>
            <a:fillRect/>
          </a:stretch>
        </p:blipFill>
        <p:spPr>
          <a:xfrm>
            <a:off x="4499742" y="1371600"/>
            <a:ext cx="4568059" cy="4933950"/>
          </a:xfrm>
        </p:spPr>
      </p:pic>
      <p:sp>
        <p:nvSpPr>
          <p:cNvPr id="8" name="Horizontal Scroll 7"/>
          <p:cNvSpPr/>
          <p:nvPr/>
        </p:nvSpPr>
        <p:spPr>
          <a:xfrm>
            <a:off x="4648200" y="1"/>
            <a:ext cx="4343400" cy="1414272"/>
          </a:xfrm>
          <a:prstGeom prst="horizontalScroll">
            <a:avLst>
              <a:gd name="adj" fmla="val 76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nSpc>
                <a:spcPts val="1100"/>
              </a:lnSpc>
            </a:pPr>
            <a:r>
              <a:rPr lang="en-US" sz="1100" dirty="0" smtClean="0">
                <a:solidFill>
                  <a:schemeClr val="tx1"/>
                </a:solidFill>
                <a:latin typeface="Calibri" pitchFamily="34" charset="0"/>
              </a:rPr>
              <a:t>"The socialists attempted to remold human nature. Their failure is further evidence that the nature of man is universal and unchanging. Man is a rational animal, a social animal, a property owning animal and a maker of things. He is social in the way that wolves and penguins are social, not social in the way that bees are social. The kind of society that is right for bees, a totalitarian society, is not right for people.</a:t>
            </a:r>
            <a:r>
              <a:rPr lang="en-US" sz="1100" dirty="0" smtClean="0">
                <a:latin typeface="Calibri" pitchFamily="34" charset="0"/>
              </a:rPr>
              <a:t> </a:t>
            </a:r>
            <a:r>
              <a:rPr lang="en-US" sz="1100" dirty="0" smtClean="0">
                <a:solidFill>
                  <a:schemeClr val="tx1"/>
                </a:solidFill>
                <a:latin typeface="Calibri" pitchFamily="34" charset="0"/>
              </a:rPr>
              <a:t>...humans are social, but not eusocial”</a:t>
            </a:r>
          </a:p>
          <a:p>
            <a:pPr>
              <a:lnSpc>
                <a:spcPts val="1100"/>
              </a:lnSpc>
            </a:pPr>
            <a:r>
              <a:rPr lang="en-US" sz="1100" dirty="0" smtClean="0">
                <a:solidFill>
                  <a:schemeClr val="tx1"/>
                </a:solidFill>
                <a:latin typeface="Calibri" pitchFamily="34" charset="0"/>
              </a:rPr>
              <a:t>(eusocial defined - </a:t>
            </a:r>
            <a:r>
              <a:rPr lang="en-US" sz="1100" dirty="0" smtClean="0">
                <a:solidFill>
                  <a:schemeClr val="tx1"/>
                </a:solidFill>
                <a:latin typeface="Calibri" pitchFamily="34" charset="0"/>
                <a:hlinkClick r:id="rId23" action="ppaction://hlinkfile"/>
              </a:rPr>
              <a:t>http://encyclopedia.farlex.com/Eusocial</a:t>
            </a:r>
            <a:r>
              <a:rPr lang="en-US" sz="1100" dirty="0" smtClean="0">
                <a:solidFill>
                  <a:schemeClr val="tx1"/>
                </a:solidFill>
                <a:latin typeface="Calibri" pitchFamily="34" charset="0"/>
              </a:rPr>
              <a:t>)</a:t>
            </a:r>
            <a:endParaRPr lang="en-US" sz="1100" dirty="0">
              <a:solidFill>
                <a:schemeClr val="tx1"/>
              </a:solidFill>
              <a:latin typeface="Calibri" pitchFamily="34" charset="0"/>
            </a:endParaRPr>
          </a:p>
        </p:txBody>
      </p:sp>
    </p:spTree>
  </p:cSld>
  <p:clrMapOvr>
    <a:masterClrMapping/>
  </p:clrMapOvr>
  <p:transition spd="med" advTm="7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381000"/>
            <a:ext cx="4803648" cy="457200"/>
          </a:xfrm>
        </p:spPr>
        <p:txBody>
          <a:bodyPr>
            <a:noAutofit/>
          </a:bodyPr>
          <a:lstStyle/>
          <a:p>
            <a:r>
              <a:rPr lang="en-US" sz="1400" dirty="0" smtClean="0"/>
              <a:t>The growth management lie – part 2 of 3 </a:t>
            </a:r>
            <a:br>
              <a:rPr lang="en-US" sz="1400" dirty="0" smtClean="0"/>
            </a:br>
            <a:r>
              <a:rPr lang="en-US" sz="1400" dirty="0" smtClean="0"/>
              <a:t>population control by buffer brinkmanship</a:t>
            </a:r>
            <a:endParaRPr lang="en-US" sz="1400" dirty="0"/>
          </a:p>
        </p:txBody>
      </p:sp>
      <p:sp>
        <p:nvSpPr>
          <p:cNvPr id="3" name="Content Placeholder 2"/>
          <p:cNvSpPr>
            <a:spLocks noGrp="1"/>
          </p:cNvSpPr>
          <p:nvPr>
            <p:ph sz="half" idx="1"/>
          </p:nvPr>
        </p:nvSpPr>
        <p:spPr>
          <a:xfrm>
            <a:off x="76200" y="990600"/>
            <a:ext cx="4343400" cy="5486400"/>
          </a:xfrm>
        </p:spPr>
        <p:txBody>
          <a:bodyPr>
            <a:noAutofit/>
          </a:bodyPr>
          <a:lstStyle/>
          <a:p>
            <a:pPr marL="182867" indent="-182867">
              <a:lnSpc>
                <a:spcPts val="1200"/>
              </a:lnSpc>
              <a:buClrTx/>
              <a:buSzPct val="90000"/>
              <a:buFont typeface="+mj-lt"/>
              <a:buAutoNum type="arabicPeriod" startAt="23"/>
            </a:pPr>
            <a:r>
              <a:rPr lang="en-US" sz="1100" dirty="0" smtClean="0">
                <a:latin typeface="Calibri" pitchFamily="34" charset="0"/>
                <a:hlinkClick r:id="rId2" action="ppaction://hlinkfile"/>
              </a:rPr>
              <a:t>2009-01-16 PLANNING COMMISSION CONTACT for SHORELINE MGMT COMMENTS</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3" action="ppaction://hlinkfile"/>
              </a:rPr>
              <a:t>2009-01-16 [proprights] Legislative goodies of the day</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4" action="ppaction://hlinkfile"/>
              </a:rPr>
              <a:t>2009-01-16 Support Clean Water and Shorelines Protections in Jefferson County</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5" action="ppaction://hlinkfile"/>
              </a:rPr>
              <a:t>2008-11-30 International Council for Local Environmental Initiatives - Know your enemy</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6" action="ppaction://hlinkfile"/>
              </a:rPr>
              <a:t>2008-11-30 Central PS Growth Planning Hearings Board</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7" action="ppaction://hlinkfile"/>
              </a:rPr>
              <a:t>2008-08-14 [proprights] (Thurston) County wins growth ruling in state Supreme Court</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8" action="ppaction://hlinkfile"/>
              </a:rPr>
              <a:t>2008-03-08 Subversion of the Intent and Clear Language of ESHB 1933</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9" action="ppaction://hlinkfile"/>
              </a:rPr>
              <a:t>2008-03-06 Washington State GMA STAFF, WEBSITE &amp; TAKINGS PLAN  </a:t>
            </a:r>
            <a:br>
              <a:rPr lang="en-US" sz="1100" dirty="0" smtClean="0">
                <a:latin typeface="Calibri" pitchFamily="34" charset="0"/>
                <a:hlinkClick r:id="rId9" action="ppaction://hlinkfile"/>
              </a:rPr>
            </a:br>
            <a:r>
              <a:rPr lang="en-US" sz="1100" dirty="0" smtClean="0">
                <a:latin typeface="Calibri" pitchFamily="34" charset="0"/>
                <a:hlinkClick r:id="rId9" action="ppaction://hlinkfile"/>
              </a:rPr>
              <a:t>CTED Prepares to Release the Scope of Work for WAC Update Process</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10" action="ppaction://hlinkfile"/>
              </a:rPr>
              <a:t>2007-10-08 Property owners prevail in Supreme Court -</a:t>
            </a:r>
            <a:br>
              <a:rPr lang="en-US" sz="1100" dirty="0" smtClean="0">
                <a:latin typeface="Calibri" pitchFamily="34" charset="0"/>
                <a:hlinkClick r:id="rId10" action="ppaction://hlinkfile"/>
              </a:rPr>
            </a:br>
            <a:r>
              <a:rPr lang="en-US" sz="1100" dirty="0" smtClean="0">
                <a:latin typeface="Calibri" pitchFamily="34" charset="0"/>
                <a:hlinkClick r:id="rId10" action="ppaction://hlinkfile"/>
              </a:rPr>
              <a:t>GMA does not require mandatory buffers</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11" action="ppaction://hlinkfile"/>
              </a:rPr>
              <a:t>2007-07-27 The Hidden Cost of Planning</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12" action="ppaction://hlinkfile"/>
              </a:rPr>
              <a:t>2007-06-10 The Road to Serfdom</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13" action="ppaction://hlinkfile"/>
              </a:rPr>
              <a:t>2007-03-16 Government Eating The Master's hand</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14" action="ppaction://hlinkfile"/>
              </a:rPr>
              <a:t>2007-02-04 Take a look at what GMA created</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15" action="ppaction://hlinkfile"/>
              </a:rPr>
              <a:t>2007-02-04 Oldies and Goldies</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16" action="ppaction://hlinkfile"/>
              </a:rPr>
              <a:t>2007-02-04 Brave Old World</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17" action="ppaction://hlinkfile"/>
              </a:rPr>
              <a:t>2007-1-17 How Freedom Becomes Blighted in the City</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18" action="ppaction://hlinkfile"/>
              </a:rPr>
              <a:t>2007-01-17 [proprights] CONSERVATION FUTURES</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19" action="ppaction://hlinkfile"/>
              </a:rPr>
              <a:t>2006-02-01 [Capr-discussion] Excellent piece summarizing the GMA</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20" action="ppaction://hlinkfile"/>
              </a:rPr>
              <a:t>2006-01-19 HB 2906 Greater GMA Board Accountability</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21" action="ppaction://hlinkfile"/>
              </a:rPr>
              <a:t>2006-01-18 HB 3016 Senate Confirmation GMA</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22" action="ppaction://hlinkfile"/>
              </a:rPr>
              <a:t>2006-01-18 HB 2906 Greater Accountability for GMA</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23" action="ppaction://hlinkfile"/>
              </a:rPr>
              <a:t>2005-12-29 GMA by Government Plain Wrong</a:t>
            </a:r>
            <a:endParaRPr lang="en-US" sz="1100" dirty="0" smtClean="0">
              <a:latin typeface="Calibri" pitchFamily="34" charset="0"/>
            </a:endParaRPr>
          </a:p>
          <a:p>
            <a:pPr marL="182867" indent="-182867">
              <a:lnSpc>
                <a:spcPts val="1200"/>
              </a:lnSpc>
              <a:buClrTx/>
              <a:buSzPct val="90000"/>
              <a:buFont typeface="+mj-lt"/>
              <a:buAutoNum type="arabicPeriod" startAt="23"/>
            </a:pPr>
            <a:r>
              <a:rPr lang="en-US" sz="1100" dirty="0" smtClean="0">
                <a:latin typeface="Calibri" pitchFamily="34" charset="0"/>
                <a:hlinkClick r:id="rId24" action="ppaction://hlinkfile"/>
              </a:rPr>
              <a:t>2005-11-20 No Value seen in free habitat plan</a:t>
            </a:r>
            <a:endParaRPr lang="en-US" sz="1100" dirty="0" smtClean="0">
              <a:latin typeface="Calibri" pitchFamily="34" charset="0"/>
            </a:endParaRPr>
          </a:p>
          <a:p>
            <a:pPr marL="182867" indent="-182867">
              <a:lnSpc>
                <a:spcPts val="1200"/>
              </a:lnSpc>
              <a:buClrTx/>
              <a:buSzPct val="90000"/>
              <a:buFont typeface="+mj-lt"/>
              <a:buAutoNum type="arabicPeriod" startAt="23"/>
            </a:pPr>
            <a:endParaRPr lang="en-US" sz="1100" dirty="0">
              <a:latin typeface="Calibri" pitchFamily="34" charset="0"/>
            </a:endParaRPr>
          </a:p>
        </p:txBody>
      </p:sp>
      <p:pic>
        <p:nvPicPr>
          <p:cNvPr id="7" name="Content Placeholder 6" descr="King-County-WA-Population-1.png"/>
          <p:cNvPicPr>
            <a:picLocks noGrp="1" noChangeAspect="1"/>
          </p:cNvPicPr>
          <p:nvPr>
            <p:ph sz="half" idx="2"/>
          </p:nvPr>
        </p:nvPicPr>
        <p:blipFill>
          <a:blip r:embed="rId25" cstate="print"/>
          <a:stretch>
            <a:fillRect/>
          </a:stretch>
        </p:blipFill>
        <p:spPr>
          <a:xfrm>
            <a:off x="4419600" y="1219200"/>
            <a:ext cx="4648200" cy="3950970"/>
          </a:xfrm>
        </p:spPr>
      </p:pic>
      <p:sp>
        <p:nvSpPr>
          <p:cNvPr id="8" name="Horizontal Scroll 7"/>
          <p:cNvSpPr/>
          <p:nvPr/>
        </p:nvSpPr>
        <p:spPr>
          <a:xfrm>
            <a:off x="4953000" y="-76200"/>
            <a:ext cx="3733800" cy="1447800"/>
          </a:xfrm>
          <a:prstGeom prst="horizontalScroll">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nSpc>
                <a:spcPts val="1100"/>
              </a:lnSpc>
            </a:pPr>
            <a:r>
              <a:rPr lang="en-US" sz="1200" dirty="0" smtClean="0">
                <a:solidFill>
                  <a:schemeClr val="tx1"/>
                </a:solidFill>
                <a:latin typeface="Calibri" pitchFamily="34" charset="0"/>
              </a:rPr>
              <a:t>“The ultimate standpoint of Zen…is that we have been led astray through ignorance to find a split in our own being, that there was from the very beginning no need for a struggle between the finite and the infinite, that the peace we are seeking so eagerly has been there all the time.”</a:t>
            </a:r>
          </a:p>
          <a:p>
            <a:pPr>
              <a:lnSpc>
                <a:spcPts val="1100"/>
              </a:lnSpc>
            </a:pPr>
            <a:r>
              <a:rPr lang="en-US" sz="1200" dirty="0" smtClean="0">
                <a:solidFill>
                  <a:schemeClr val="tx1"/>
                </a:solidFill>
                <a:latin typeface="Calibri" pitchFamily="34" charset="0"/>
              </a:rPr>
              <a:t>D. T. Suzuki</a:t>
            </a:r>
            <a:endParaRPr lang="en-US" sz="1200" dirty="0">
              <a:solidFill>
                <a:schemeClr val="tx1"/>
              </a:solidFill>
              <a:latin typeface="Calibri" pitchFamily="34" charset="0"/>
            </a:endParaRPr>
          </a:p>
        </p:txBody>
      </p:sp>
      <p:sp>
        <p:nvSpPr>
          <p:cNvPr id="9" name="TextBox 8"/>
          <p:cNvSpPr txBox="1"/>
          <p:nvPr/>
        </p:nvSpPr>
        <p:spPr>
          <a:xfrm>
            <a:off x="4343400" y="5181600"/>
            <a:ext cx="4572000" cy="1182369"/>
          </a:xfrm>
          <a:prstGeom prst="rect">
            <a:avLst/>
          </a:prstGeom>
          <a:solidFill>
            <a:srgbClr val="FF99CC"/>
          </a:solidFill>
        </p:spPr>
        <p:txBody>
          <a:bodyPr wrap="square" lIns="91433" tIns="45717" rIns="91433" bIns="45717" rtlCol="0">
            <a:spAutoFit/>
          </a:bodyPr>
          <a:lstStyle/>
          <a:p>
            <a:pPr>
              <a:lnSpc>
                <a:spcPts val="1200"/>
              </a:lnSpc>
            </a:pPr>
            <a:r>
              <a:rPr lang="en-US" sz="1200" dirty="0" smtClean="0">
                <a:latin typeface="Calibri" pitchFamily="34" charset="0"/>
              </a:rPr>
              <a:t>“Buffers at best are an act to make high density areas aware of their own  "spill over" from rat packing humans. However,  the  real crime is not inadequate buffers, the crime is in the eusocial planning which created the problem and the pressure on the “buffers” by rat pack humans like ants and bees using global sustainable development central planning public policies like UN Agenda 21.”</a:t>
            </a:r>
          </a:p>
          <a:p>
            <a:pPr>
              <a:lnSpc>
                <a:spcPts val="1200"/>
              </a:lnSpc>
            </a:pPr>
            <a:r>
              <a:rPr lang="en-US" sz="1200" dirty="0" smtClean="0">
                <a:latin typeface="Calibri" pitchFamily="34" charset="0"/>
              </a:rPr>
              <a:t>FreedomForAllSeasons</a:t>
            </a:r>
            <a:endParaRPr lang="en-US" sz="1200" dirty="0">
              <a:latin typeface="Calibri" pitchFamily="34" charset="0"/>
            </a:endParaRPr>
          </a:p>
        </p:txBody>
      </p:sp>
    </p:spTree>
  </p:cSld>
  <p:clrMapOvr>
    <a:masterClrMapping/>
  </p:clrMapOvr>
  <p:transition spd="med" advTm="7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648200" cy="841248"/>
          </a:xfrm>
        </p:spPr>
        <p:txBody>
          <a:bodyPr>
            <a:normAutofit/>
          </a:bodyPr>
          <a:lstStyle/>
          <a:p>
            <a:r>
              <a:rPr lang="en-US" sz="1600" dirty="0" smtClean="0"/>
              <a:t>The growth management lie – part 3 of 3</a:t>
            </a:r>
            <a:br>
              <a:rPr lang="en-US" sz="1600" dirty="0" smtClean="0"/>
            </a:br>
            <a:r>
              <a:rPr lang="en-US" sz="1600" dirty="0" smtClean="0"/>
              <a:t>banishment of population by buffers</a:t>
            </a:r>
            <a:endParaRPr lang="en-US" sz="1600" dirty="0"/>
          </a:p>
        </p:txBody>
      </p:sp>
      <p:pic>
        <p:nvPicPr>
          <p:cNvPr id="7" name="Content Placeholder 6" descr="DeWeese-ICLEI-CitesSmal.png">
            <a:hlinkClick r:id="rId2"/>
          </p:cNvPr>
          <p:cNvPicPr>
            <a:picLocks noGrp="1" noChangeAspect="1"/>
          </p:cNvPicPr>
          <p:nvPr>
            <p:ph sz="half" idx="1"/>
          </p:nvPr>
        </p:nvPicPr>
        <p:blipFill>
          <a:blip r:embed="rId3" cstate="print"/>
          <a:stretch>
            <a:fillRect/>
          </a:stretch>
        </p:blipFill>
        <p:spPr>
          <a:xfrm>
            <a:off x="152400" y="990600"/>
            <a:ext cx="4572000" cy="5348088"/>
          </a:xfrm>
        </p:spPr>
      </p:pic>
      <p:sp>
        <p:nvSpPr>
          <p:cNvPr id="4" name="Content Placeholder 3"/>
          <p:cNvSpPr>
            <a:spLocks noGrp="1"/>
          </p:cNvSpPr>
          <p:nvPr>
            <p:ph sz="half" idx="2"/>
          </p:nvPr>
        </p:nvSpPr>
        <p:spPr>
          <a:xfrm>
            <a:off x="5105400" y="1219200"/>
            <a:ext cx="3886200" cy="5334000"/>
          </a:xfrm>
        </p:spPr>
        <p:txBody>
          <a:bodyPr>
            <a:normAutofit fontScale="92500"/>
          </a:bodyPr>
          <a:lstStyle/>
          <a:p>
            <a:pPr marL="182867" indent="-182867">
              <a:lnSpc>
                <a:spcPts val="1400"/>
              </a:lnSpc>
              <a:spcBef>
                <a:spcPts val="400"/>
              </a:spcBef>
              <a:buClrTx/>
              <a:buSzPct val="101000"/>
              <a:buNone/>
            </a:pPr>
            <a:r>
              <a:rPr lang="en-US" sz="1300" b="1" dirty="0" smtClean="0"/>
              <a:t>ICLEI  IS AN UNITED NATIONS FRONT GROUP – </a:t>
            </a:r>
            <a:br>
              <a:rPr lang="en-US" sz="1300" b="1" dirty="0" smtClean="0"/>
            </a:br>
            <a:r>
              <a:rPr lang="en-US" sz="1300" b="1" dirty="0" smtClean="0"/>
              <a:t>GET THEM OUT OF YOUR TOWNS </a:t>
            </a:r>
          </a:p>
          <a:p>
            <a:pPr marL="182867" lvl="1" indent="-182867">
              <a:lnSpc>
                <a:spcPts val="1200"/>
              </a:lnSpc>
              <a:spcBef>
                <a:spcPts val="400"/>
              </a:spcBef>
              <a:buClrTx/>
              <a:buSzPct val="101000"/>
              <a:buFont typeface="Wingdings" pitchFamily="2" charset="2"/>
              <a:buChar char="Ø"/>
            </a:pPr>
            <a:r>
              <a:rPr lang="en-US" sz="1300" dirty="0" smtClean="0"/>
              <a:t>If YOU see your city on here call your neighbors, mayor and council and get them out ASAP.  These are the seed cities where this collectivism virus is planted and then the dis..ease quickly spreads to adjoining county and city municipal corporations and subdivisions through complicit planning associations.</a:t>
            </a:r>
          </a:p>
          <a:p>
            <a:pPr marL="182867" indent="-182867">
              <a:lnSpc>
                <a:spcPts val="1200"/>
              </a:lnSpc>
              <a:spcBef>
                <a:spcPts val="400"/>
              </a:spcBef>
              <a:buClrTx/>
              <a:buSzPct val="101000"/>
              <a:buFont typeface="+mj-lt"/>
              <a:buAutoNum type="arabicParenR"/>
            </a:pPr>
            <a:r>
              <a:rPr lang="en-US" sz="1200" dirty="0" smtClean="0">
                <a:hlinkClick r:id="rId4" action="ppaction://hlinkfile"/>
              </a:rPr>
              <a:t>2012-12-23 Alabama Protects Citizens From Agenda 21 Implementation - Investors_com</a:t>
            </a:r>
            <a:endParaRPr lang="en-US" sz="1200" dirty="0" smtClean="0"/>
          </a:p>
          <a:p>
            <a:pPr marL="182867" indent="-182867">
              <a:lnSpc>
                <a:spcPts val="1200"/>
              </a:lnSpc>
              <a:spcBef>
                <a:spcPts val="400"/>
              </a:spcBef>
              <a:buClrTx/>
              <a:buSzPct val="101000"/>
              <a:buFont typeface="+mj-lt"/>
              <a:buAutoNum type="arabicParenR"/>
            </a:pPr>
            <a:r>
              <a:rPr lang="en-US" sz="1200" dirty="0" smtClean="0">
                <a:hlinkClick r:id="rId5" action="ppaction://hlinkfile"/>
              </a:rPr>
              <a:t>2012-11-19 Late Post Opinion Misguided land-use regulations push middle class out of King County Seattle Times Newspaper</a:t>
            </a:r>
            <a:endParaRPr lang="en-US" sz="1200" dirty="0" smtClean="0"/>
          </a:p>
          <a:p>
            <a:pPr marL="182867" indent="-182867">
              <a:lnSpc>
                <a:spcPts val="1200"/>
              </a:lnSpc>
              <a:spcBef>
                <a:spcPts val="400"/>
              </a:spcBef>
              <a:buClrTx/>
              <a:buSzPct val="101000"/>
              <a:buFont typeface="+mj-lt"/>
              <a:buAutoNum type="arabicParenR"/>
            </a:pPr>
            <a:r>
              <a:rPr lang="en-US" sz="1200" dirty="0" smtClean="0">
                <a:hlinkClick r:id="rId6" action="ppaction://hlinkfile"/>
              </a:rPr>
              <a:t>2012-11-18 Activist Post WA farmers block federal drones and Agenda 21</a:t>
            </a:r>
            <a:endParaRPr lang="en-US" sz="1200" dirty="0" smtClean="0"/>
          </a:p>
          <a:p>
            <a:pPr marL="182867" indent="-182867">
              <a:lnSpc>
                <a:spcPts val="1200"/>
              </a:lnSpc>
              <a:spcBef>
                <a:spcPts val="400"/>
              </a:spcBef>
              <a:buClrTx/>
              <a:buSzPct val="101000"/>
              <a:buFont typeface="+mj-lt"/>
              <a:buAutoNum type="arabicParenR"/>
            </a:pPr>
            <a:r>
              <a:rPr lang="en-US" sz="1200" dirty="0" smtClean="0">
                <a:hlinkClick r:id="rId7" action="ppaction://hlinkfile"/>
              </a:rPr>
              <a:t>2012-10-10 Rejection of UN Agenda 21 Ramping Up Weekend Morning Buzz</a:t>
            </a:r>
            <a:endParaRPr lang="en-US" sz="1200" dirty="0" smtClean="0"/>
          </a:p>
          <a:p>
            <a:pPr marL="182867" indent="-182867">
              <a:lnSpc>
                <a:spcPts val="1200"/>
              </a:lnSpc>
              <a:spcBef>
                <a:spcPts val="400"/>
              </a:spcBef>
              <a:buClrTx/>
              <a:buSzPct val="101000"/>
              <a:buFont typeface="+mj-lt"/>
              <a:buAutoNum type="arabicParenR"/>
            </a:pPr>
            <a:r>
              <a:rPr lang="en-US" sz="1200" dirty="0" smtClean="0">
                <a:hlinkClick r:id="rId8" action="ppaction://hlinkfile"/>
              </a:rPr>
              <a:t>2012-09-22 Democrats Against UN Agenda 21 See Comment on Steve Tharinger's Facebook)</a:t>
            </a:r>
            <a:endParaRPr lang="en-US" sz="1200" dirty="0" smtClean="0"/>
          </a:p>
          <a:p>
            <a:pPr marL="182867" indent="-182867">
              <a:lnSpc>
                <a:spcPts val="1200"/>
              </a:lnSpc>
              <a:spcBef>
                <a:spcPts val="400"/>
              </a:spcBef>
              <a:buClrTx/>
              <a:buSzPct val="101000"/>
              <a:buFont typeface="+mj-lt"/>
              <a:buAutoNum type="arabicParenR"/>
            </a:pPr>
            <a:r>
              <a:rPr lang="en-US" sz="1200" dirty="0" smtClean="0">
                <a:hlinkClick r:id="rId9" action="ppaction://hlinkfile"/>
              </a:rPr>
              <a:t>2012-09-20 Prison Planet_com » U_N_ Conquers Texas</a:t>
            </a:r>
            <a:endParaRPr lang="en-US" sz="1200" dirty="0" smtClean="0"/>
          </a:p>
          <a:p>
            <a:pPr marL="182867" indent="-182867">
              <a:lnSpc>
                <a:spcPts val="1200"/>
              </a:lnSpc>
              <a:spcBef>
                <a:spcPts val="400"/>
              </a:spcBef>
              <a:buClrTx/>
              <a:buSzPct val="101000"/>
              <a:buFont typeface="+mj-lt"/>
              <a:buAutoNum type="arabicParenR"/>
            </a:pPr>
            <a:r>
              <a:rPr lang="en-US" sz="1200" dirty="0" smtClean="0">
                <a:hlinkClick r:id="rId10" action="ppaction://hlinkfile"/>
              </a:rPr>
              <a:t>2012-08-29 White House Executive Order On Rural Council</a:t>
            </a:r>
            <a:endParaRPr lang="en-US" sz="1200" dirty="0" smtClean="0"/>
          </a:p>
          <a:p>
            <a:pPr marL="182867" indent="-182867">
              <a:lnSpc>
                <a:spcPts val="1200"/>
              </a:lnSpc>
              <a:spcBef>
                <a:spcPts val="400"/>
              </a:spcBef>
              <a:buClrTx/>
              <a:buSzPct val="101000"/>
              <a:buFont typeface="+mj-lt"/>
              <a:buAutoNum type="arabicParenR"/>
            </a:pPr>
            <a:r>
              <a:rPr lang="en-US" sz="1200" dirty="0" smtClean="0">
                <a:hlinkClick r:id="rId11" action="ppaction://hlinkfile"/>
              </a:rPr>
              <a:t>2012-08-29 UrbanSurvival170Gallons</a:t>
            </a:r>
            <a:endParaRPr lang="en-US" sz="1200" dirty="0" smtClean="0"/>
          </a:p>
          <a:p>
            <a:pPr marL="182867" indent="-182867">
              <a:lnSpc>
                <a:spcPts val="1200"/>
              </a:lnSpc>
              <a:spcBef>
                <a:spcPts val="400"/>
              </a:spcBef>
              <a:buClrTx/>
              <a:buSzPct val="101000"/>
              <a:buFont typeface="+mj-lt"/>
              <a:buAutoNum type="arabicParenR"/>
            </a:pPr>
            <a:r>
              <a:rPr lang="en-US" sz="1200" dirty="0" smtClean="0">
                <a:hlinkClick r:id="rId12" action="ppaction://hlinkfile"/>
              </a:rPr>
              <a:t>2012-07-11 Agenda 21, UN's Sustainability Measure Banned By New Hampshire House</a:t>
            </a:r>
            <a:endParaRPr lang="en-US" sz="1200" dirty="0" smtClean="0"/>
          </a:p>
          <a:p>
            <a:pPr marL="182867" indent="-182867">
              <a:lnSpc>
                <a:spcPts val="1200"/>
              </a:lnSpc>
              <a:spcBef>
                <a:spcPts val="400"/>
              </a:spcBef>
              <a:buClrTx/>
              <a:buSzPct val="101000"/>
              <a:buFont typeface="+mj-lt"/>
              <a:buAutoNum type="arabicParenR"/>
            </a:pPr>
            <a:r>
              <a:rPr lang="en-US" sz="1200" dirty="0" smtClean="0">
                <a:hlinkClick r:id="rId13" action="ppaction://hlinkfile"/>
              </a:rPr>
              <a:t>2012-07-11 UN Unveils Agreement Detailing global Governance</a:t>
            </a:r>
            <a:endParaRPr lang="en-US" sz="1200" dirty="0" smtClean="0"/>
          </a:p>
          <a:p>
            <a:pPr marL="182867" indent="-182867">
              <a:lnSpc>
                <a:spcPts val="1200"/>
              </a:lnSpc>
              <a:spcBef>
                <a:spcPts val="400"/>
              </a:spcBef>
              <a:buClrTx/>
              <a:buSzPct val="101000"/>
              <a:buFont typeface="+mj-lt"/>
              <a:buAutoNum type="arabicParenR"/>
            </a:pPr>
            <a:r>
              <a:rPr lang="en-US" sz="1200" dirty="0" smtClean="0">
                <a:hlinkClick r:id="rId14" action="ppaction://hlinkfile"/>
              </a:rPr>
              <a:t>2012-06-12 DeWeese Letter Agenda 21</a:t>
            </a:r>
            <a:r>
              <a:rPr lang="en-US" sz="1200" dirty="0" smtClean="0"/>
              <a:t> - Conspiracy Theory OR THREAT</a:t>
            </a:r>
          </a:p>
          <a:p>
            <a:pPr marL="182867" indent="-182867">
              <a:lnSpc>
                <a:spcPts val="1200"/>
              </a:lnSpc>
              <a:spcBef>
                <a:spcPts val="400"/>
              </a:spcBef>
              <a:buClrTx/>
              <a:buSzPct val="101000"/>
              <a:buFont typeface="+mj-lt"/>
              <a:buAutoNum type="arabicParenR"/>
            </a:pPr>
            <a:r>
              <a:rPr lang="en-US" sz="1200" dirty="0" smtClean="0">
                <a:hlinkClick r:id="rId15" action="ppaction://hlinkfile"/>
              </a:rPr>
              <a:t>2012-02-03 Is Urban Planning Creeping Socialism</a:t>
            </a:r>
            <a:endParaRPr lang="en-US" sz="1200" dirty="0"/>
          </a:p>
        </p:txBody>
      </p:sp>
      <p:sp>
        <p:nvSpPr>
          <p:cNvPr id="8" name="TextBox 7"/>
          <p:cNvSpPr txBox="1"/>
          <p:nvPr/>
        </p:nvSpPr>
        <p:spPr>
          <a:xfrm>
            <a:off x="4953000" y="838200"/>
            <a:ext cx="3962400" cy="281531"/>
          </a:xfrm>
          <a:prstGeom prst="rect">
            <a:avLst/>
          </a:prstGeom>
          <a:solidFill>
            <a:srgbClr val="D3EAFD"/>
          </a:solidFill>
        </p:spPr>
        <p:txBody>
          <a:bodyPr wrap="square" lIns="91433" tIns="45717" rIns="91433" bIns="45717" rtlCol="0">
            <a:spAutoFit/>
          </a:bodyPr>
          <a:lstStyle/>
          <a:p>
            <a:r>
              <a:rPr lang="en-US" sz="1200" dirty="0" smtClean="0">
                <a:hlinkClick r:id="rId16"/>
              </a:rPr>
              <a:t>Resolution to Protect Citizen’s Property Rights Download</a:t>
            </a:r>
            <a:endParaRPr lang="en-US" sz="1200" dirty="0"/>
          </a:p>
        </p:txBody>
      </p:sp>
      <p:sp>
        <p:nvSpPr>
          <p:cNvPr id="10" name="TextBox 9"/>
          <p:cNvSpPr txBox="1"/>
          <p:nvPr/>
        </p:nvSpPr>
        <p:spPr>
          <a:xfrm>
            <a:off x="762000" y="6019800"/>
            <a:ext cx="2209800" cy="276993"/>
          </a:xfrm>
          <a:prstGeom prst="rect">
            <a:avLst/>
          </a:prstGeom>
          <a:noFill/>
        </p:spPr>
        <p:txBody>
          <a:bodyPr wrap="square" lIns="91433" tIns="45717" rIns="91433" bIns="45717" rtlCol="0">
            <a:spAutoFit/>
          </a:bodyPr>
          <a:lstStyle/>
          <a:p>
            <a:r>
              <a:rPr lang="en-US" sz="1200" dirty="0" smtClean="0">
                <a:hlinkClick r:id="rId2"/>
              </a:rPr>
              <a:t>Click here to link to a full view</a:t>
            </a:r>
            <a:r>
              <a:rPr lang="en-US" sz="1200" dirty="0" smtClean="0"/>
              <a:t> </a:t>
            </a:r>
            <a:endParaRPr lang="en-US" sz="1200" dirty="0"/>
          </a:p>
        </p:txBody>
      </p:sp>
    </p:spTree>
  </p:cSld>
  <p:clrMapOvr>
    <a:masterClrMapping/>
  </p:clrMapOvr>
  <p:transition spd="med" advTm="7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838200"/>
          </a:xfrm>
        </p:spPr>
        <p:txBody>
          <a:bodyPr>
            <a:normAutofit/>
          </a:bodyPr>
          <a:lstStyle/>
          <a:p>
            <a:r>
              <a:rPr lang="en-US" sz="1600" dirty="0" smtClean="0"/>
              <a:t>“Primitive Ideas”:  Protected Area Buffer Zones and the Politics of Land in Africa</a:t>
            </a:r>
            <a:endParaRPr lang="en-US" sz="1600" dirty="0"/>
          </a:p>
        </p:txBody>
      </p:sp>
      <p:sp>
        <p:nvSpPr>
          <p:cNvPr id="4" name="Content Placeholder 3"/>
          <p:cNvSpPr>
            <a:spLocks noGrp="1"/>
          </p:cNvSpPr>
          <p:nvPr>
            <p:ph sz="half" idx="2"/>
          </p:nvPr>
        </p:nvSpPr>
        <p:spPr>
          <a:xfrm>
            <a:off x="3657600" y="609600"/>
            <a:ext cx="5257800" cy="5791200"/>
          </a:xfrm>
          <a:solidFill>
            <a:srgbClr val="CCFFCC"/>
          </a:solidFill>
        </p:spPr>
        <p:txBody>
          <a:bodyPr>
            <a:noAutofit/>
          </a:bodyPr>
          <a:lstStyle/>
          <a:p>
            <a:pPr marL="182867" indent="-182867">
              <a:lnSpc>
                <a:spcPts val="1200"/>
              </a:lnSpc>
              <a:spcBef>
                <a:spcPts val="300"/>
              </a:spcBef>
              <a:buClrTx/>
              <a:buSzPct val="96000"/>
              <a:buFont typeface="Wingdings" pitchFamily="2" charset="2"/>
              <a:buChar char="Ø"/>
            </a:pPr>
            <a:r>
              <a:rPr lang="en-US" sz="1200" dirty="0" smtClean="0">
                <a:latin typeface="Calibri" pitchFamily="34" charset="0"/>
              </a:rPr>
              <a:t>“Primitive ideas regarding buffers  - .. “the meaning of traditional and the identification of traditional beliefs and practices related to land ownership and access is never straightforward. The process of identifying customary property rights is to a great degree a political one, because it involves questions of the power to narrate history, to define tradition, and in the process to make claims to land and resources.”</a:t>
            </a:r>
          </a:p>
          <a:p>
            <a:pPr marL="182867" indent="-182867">
              <a:lnSpc>
                <a:spcPts val="1200"/>
              </a:lnSpc>
              <a:spcBef>
                <a:spcPts val="300"/>
              </a:spcBef>
              <a:buClrTx/>
              <a:buSzPct val="96000"/>
              <a:buFont typeface="Wingdings" pitchFamily="2" charset="2"/>
              <a:buChar char="Ø"/>
            </a:pPr>
            <a:r>
              <a:rPr lang="en-US" sz="1200" dirty="0" smtClean="0">
                <a:latin typeface="Calibri" pitchFamily="34" charset="0"/>
              </a:rPr>
              <a:t>“In general, buffer zone proposals suffer from a failure to recognize, let alone analyze, unequal relations of power and how they relate to land and resource access and, ultimately, the efficacy of conservation policies. This is a dangerous oversight as these proposals remain subject to the same sorts of politically-charged questions  - how is access controlled, to what degree is the institution of control seen as legitimate by the community, how is the range of uses determined, and who has authority for monitoring compliance..”</a:t>
            </a:r>
          </a:p>
          <a:p>
            <a:pPr marL="182867" indent="-182867">
              <a:lnSpc>
                <a:spcPts val="1200"/>
              </a:lnSpc>
              <a:spcBef>
                <a:spcPts val="300"/>
              </a:spcBef>
              <a:buClrTx/>
              <a:buSzPct val="96000"/>
              <a:buFont typeface="Wingdings" pitchFamily="2" charset="2"/>
              <a:buChar char="Ø"/>
            </a:pPr>
            <a:r>
              <a:rPr lang="en-US" sz="1200" dirty="0" smtClean="0">
                <a:latin typeface="Calibri" pitchFamily="34" charset="0"/>
              </a:rPr>
              <a:t>It is thus quite likely that many of the proposals and projects reviewed here will result in increased conflicts over land and resources, both within communities and between local communities and the state.</a:t>
            </a:r>
          </a:p>
          <a:p>
            <a:pPr marL="182867" indent="-182867">
              <a:lnSpc>
                <a:spcPts val="1200"/>
              </a:lnSpc>
              <a:spcBef>
                <a:spcPts val="300"/>
              </a:spcBef>
              <a:buClrTx/>
              <a:buSzPct val="98000"/>
              <a:buFont typeface="Wingdings" pitchFamily="2" charset="2"/>
              <a:buChar char="Ø"/>
            </a:pPr>
            <a:r>
              <a:rPr lang="en-US" sz="1200" dirty="0" smtClean="0">
                <a:latin typeface="Calibri" pitchFamily="34" charset="0"/>
              </a:rPr>
              <a:t>Avoiding the temptation to either romanticize or demonize rural peoples in Africa, perhaps we can build a dialogue which is truly mutual and initiate institutions and policies that actually empower people to control their lives and improve the conditions under which they live.</a:t>
            </a:r>
          </a:p>
          <a:p>
            <a:pPr marL="182867" indent="-182867">
              <a:lnSpc>
                <a:spcPts val="1200"/>
              </a:lnSpc>
              <a:spcBef>
                <a:spcPts val="300"/>
              </a:spcBef>
              <a:buClrTx/>
              <a:buSzPct val="98000"/>
              <a:buFont typeface="Wingdings" pitchFamily="2" charset="2"/>
              <a:buChar char="Ø"/>
            </a:pPr>
            <a:r>
              <a:rPr lang="en-US" sz="1200" dirty="0" smtClean="0">
                <a:latin typeface="Calibri" pitchFamily="34" charset="0"/>
              </a:rPr>
              <a:t>First, we need to recognize that past and present conservation policies are complicit in creating the climate of land tenure insecurity within which many rural African communities operate. The establishment of virtually every national park in sub-Saharan Africa required either the outright removal of rural communities or, at the very least, the curtailment of access to lands and resources. As a result buffer zones extend the authority of the park to monitor and restrict land and resource uses of populations already displaced by protected areas. Policies need to be reconceptualized.</a:t>
            </a:r>
          </a:p>
          <a:p>
            <a:pPr marL="182867" indent="-182867">
              <a:lnSpc>
                <a:spcPts val="1200"/>
              </a:lnSpc>
              <a:spcBef>
                <a:spcPts val="300"/>
              </a:spcBef>
              <a:buClrTx/>
              <a:buSzPct val="99000"/>
              <a:buFont typeface="Wingdings" pitchFamily="2" charset="2"/>
              <a:buChar char="Ø"/>
            </a:pPr>
            <a:r>
              <a:rPr lang="en-US" sz="1200" dirty="0" smtClean="0">
                <a:latin typeface="Calibri" pitchFamily="34" charset="0"/>
              </a:rPr>
              <a:t>Finally, we need to understand how the development interventions in buffer zones relate to conservation. Many of the projects reviewed are designed not to improve livelihoods, but  merely to defuse local opposition. This is a very short-sighted and short-lived `solution' and simply `buys' the support of (some segments of) local communities rather than integrating conservation with development. “</a:t>
            </a:r>
          </a:p>
          <a:p>
            <a:pPr marL="182867" indent="-182867">
              <a:lnSpc>
                <a:spcPts val="1200"/>
              </a:lnSpc>
              <a:spcBef>
                <a:spcPts val="300"/>
              </a:spcBef>
              <a:buClrTx/>
              <a:buSzPct val="99000"/>
              <a:buFont typeface="Wingdings" pitchFamily="2" charset="2"/>
              <a:buChar char="Ø"/>
            </a:pPr>
            <a:r>
              <a:rPr lang="en-US" sz="1200" dirty="0" smtClean="0">
                <a:latin typeface="Calibri" pitchFamily="34" charset="0"/>
                <a:hlinkClick r:id="rId2"/>
              </a:rPr>
              <a:t>http://www.freedomforallseasons.org/CriticalAreaOrdinanceMythEmail/Primitive_ideas%20re.%20buffers.pdf</a:t>
            </a:r>
            <a:endParaRPr lang="en-US" sz="1200" dirty="0" smtClean="0">
              <a:latin typeface="Calibri" pitchFamily="34" charset="0"/>
            </a:endParaRPr>
          </a:p>
          <a:p>
            <a:pPr marL="182867" indent="-182867">
              <a:lnSpc>
                <a:spcPts val="1200"/>
              </a:lnSpc>
              <a:spcBef>
                <a:spcPts val="500"/>
              </a:spcBef>
              <a:buClrTx/>
              <a:buSzPct val="99000"/>
              <a:buNone/>
            </a:pPr>
            <a:endParaRPr lang="en-US" sz="1200" dirty="0">
              <a:latin typeface="Calibri" pitchFamily="34" charset="0"/>
            </a:endParaRPr>
          </a:p>
        </p:txBody>
      </p:sp>
      <p:sp>
        <p:nvSpPr>
          <p:cNvPr id="8" name="Content Placeholder 7"/>
          <p:cNvSpPr>
            <a:spLocks noGrp="1"/>
          </p:cNvSpPr>
          <p:nvPr>
            <p:ph sz="half" idx="1"/>
          </p:nvPr>
        </p:nvSpPr>
        <p:spPr>
          <a:xfrm>
            <a:off x="152400" y="1219200"/>
            <a:ext cx="3124200" cy="5181600"/>
          </a:xfrm>
          <a:solidFill>
            <a:srgbClr val="CCFFCC"/>
          </a:solidFill>
        </p:spPr>
        <p:txBody>
          <a:bodyPr>
            <a:noAutofit/>
          </a:bodyPr>
          <a:lstStyle/>
          <a:p>
            <a:pPr>
              <a:buNone/>
            </a:pPr>
            <a:r>
              <a:rPr lang="en-US" sz="1400" u="sng" dirty="0" smtClean="0"/>
              <a:t>Abstract of “Primitive Ideas”</a:t>
            </a:r>
          </a:p>
          <a:p>
            <a:pPr marL="182867" indent="-182867">
              <a:spcBef>
                <a:spcPts val="600"/>
              </a:spcBef>
              <a:buClrTx/>
              <a:buSzPct val="115000"/>
              <a:buFont typeface="Wingdings" pitchFamily="2" charset="2"/>
              <a:buChar char="Ø"/>
            </a:pPr>
            <a:r>
              <a:rPr lang="en-US" sz="1400" dirty="0" smtClean="0"/>
              <a:t>“This article (link below) critically evaluates participatory, integrated conservation and development programs in Africa, focusing on protected area buffer zones. I argue that, despite the emphasis on  participation and benefit-sharing, </a:t>
            </a:r>
            <a:r>
              <a:rPr lang="en-US" sz="1400" u="sng" dirty="0" smtClean="0"/>
              <a:t>many of the new projects replicate more coercive forms of conservation practice and often constitute an expansion of state authority into remote rural areas.</a:t>
            </a:r>
            <a:r>
              <a:rPr lang="en-US" sz="1400" dirty="0" smtClean="0"/>
              <a:t> I suggest that the reasons for this state of affairs can be traced in part to the </a:t>
            </a:r>
            <a:r>
              <a:rPr lang="en-US" sz="1400" u="sng" dirty="0" smtClean="0"/>
              <a:t>persistence in conservation interventions of Western ideas and images of the Other. These stereotypes result in misguided assumptions in conservation programs which have important implications for the politics of land in buffer zone communities.”</a:t>
            </a:r>
            <a:endParaRPr lang="en-US" sz="1400" u="sng" dirty="0"/>
          </a:p>
        </p:txBody>
      </p:sp>
    </p:spTree>
  </p:cSld>
  <p:clrMapOvr>
    <a:masterClrMapping/>
  </p:clrMapOvr>
  <p:transition spd="med" advTm="7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304800"/>
            <a:ext cx="4117848" cy="612648"/>
          </a:xfrm>
        </p:spPr>
        <p:txBody>
          <a:bodyPr>
            <a:normAutofit fontScale="90000"/>
          </a:bodyPr>
          <a:lstStyle/>
          <a:p>
            <a:r>
              <a:rPr lang="en-US" sz="1800" dirty="0" smtClean="0"/>
              <a:t>Buffer zones around protected  areas: a brief literature review</a:t>
            </a:r>
            <a:endParaRPr lang="en-US" sz="1800" dirty="0"/>
          </a:p>
        </p:txBody>
      </p:sp>
      <p:pic>
        <p:nvPicPr>
          <p:cNvPr id="7" name="Content Placeholder 6" descr="Buffer-Zones-Success-Rate.png"/>
          <p:cNvPicPr>
            <a:picLocks noGrp="1" noChangeAspect="1"/>
          </p:cNvPicPr>
          <p:nvPr>
            <p:ph sz="half" idx="1"/>
          </p:nvPr>
        </p:nvPicPr>
        <p:blipFill>
          <a:blip r:embed="rId2" cstate="print"/>
          <a:stretch>
            <a:fillRect/>
          </a:stretch>
        </p:blipFill>
        <p:spPr>
          <a:xfrm>
            <a:off x="152401" y="1981200"/>
            <a:ext cx="4114800" cy="3505200"/>
          </a:xfrm>
        </p:spPr>
      </p:pic>
      <p:sp>
        <p:nvSpPr>
          <p:cNvPr id="8" name="TextBox 7"/>
          <p:cNvSpPr txBox="1"/>
          <p:nvPr/>
        </p:nvSpPr>
        <p:spPr>
          <a:xfrm>
            <a:off x="4495800" y="76201"/>
            <a:ext cx="4419600" cy="6248400"/>
          </a:xfrm>
          <a:prstGeom prst="rect">
            <a:avLst/>
          </a:prstGeom>
          <a:solidFill>
            <a:srgbClr val="FFFFFF"/>
          </a:solidFill>
        </p:spPr>
        <p:txBody>
          <a:bodyPr wrap="square" lIns="91433" tIns="45717" rIns="91433" bIns="45717" rtlCol="0">
            <a:spAutoFit/>
          </a:bodyPr>
          <a:lstStyle/>
          <a:p>
            <a:pPr marL="182867" indent="-182867">
              <a:lnSpc>
                <a:spcPts val="1300"/>
              </a:lnSpc>
              <a:spcBef>
                <a:spcPts val="600"/>
              </a:spcBef>
            </a:pPr>
            <a:r>
              <a:rPr lang="en-US" sz="1200" dirty="0" smtClean="0">
                <a:latin typeface="Calibri" pitchFamily="34" charset="0"/>
              </a:rPr>
              <a:t>Key Points</a:t>
            </a:r>
          </a:p>
          <a:p>
            <a:pPr marL="182867" indent="-182867">
              <a:lnSpc>
                <a:spcPts val="1300"/>
              </a:lnSpc>
              <a:spcBef>
                <a:spcPts val="600"/>
              </a:spcBef>
              <a:buFont typeface="+mj-lt"/>
              <a:buAutoNum type="arabicPeriod"/>
            </a:pPr>
            <a:r>
              <a:rPr lang="en-US" sz="1200" u="sng" dirty="0" smtClean="0">
                <a:latin typeface="Calibri" pitchFamily="34" charset="0"/>
              </a:rPr>
              <a:t>“Origin of Buffers is UNESCO in the 1970’s</a:t>
            </a:r>
          </a:p>
          <a:p>
            <a:pPr marL="182867" indent="-182867">
              <a:lnSpc>
                <a:spcPts val="1300"/>
              </a:lnSpc>
              <a:spcBef>
                <a:spcPts val="600"/>
              </a:spcBef>
              <a:buFont typeface="+mj-lt"/>
              <a:buAutoNum type="arabicPeriod"/>
            </a:pPr>
            <a:r>
              <a:rPr lang="en-US" sz="1200" dirty="0" smtClean="0">
                <a:latin typeface="Calibri" pitchFamily="34" charset="0"/>
              </a:rPr>
              <a:t>Wells and Brandon (1992) refer to the importance of analyzing the definitions.  They state that “current buffer zone definitions </a:t>
            </a:r>
            <a:r>
              <a:rPr lang="en-US" sz="1200" u="sng" dirty="0" smtClean="0">
                <a:latin typeface="Calibri" pitchFamily="34" charset="0"/>
              </a:rPr>
              <a:t>are inconsistent and overlook practical problems, and this precludes their implementation </a:t>
            </a:r>
            <a:r>
              <a:rPr lang="en-US" sz="1200" dirty="0" smtClean="0">
                <a:latin typeface="Calibri" pitchFamily="34" charset="0"/>
              </a:rPr>
              <a:t>in all but very limited circumstances” (p. 27)</a:t>
            </a:r>
          </a:p>
          <a:p>
            <a:pPr marL="182867" indent="-182867">
              <a:lnSpc>
                <a:spcPts val="1300"/>
              </a:lnSpc>
              <a:spcBef>
                <a:spcPts val="600"/>
              </a:spcBef>
              <a:buFont typeface="+mj-lt"/>
              <a:buAutoNum type="arabicPeriod"/>
            </a:pPr>
            <a:r>
              <a:rPr lang="en-US" sz="1200" dirty="0" smtClean="0">
                <a:latin typeface="Calibri" pitchFamily="34" charset="0"/>
              </a:rPr>
              <a:t>“Rather than representing a new approach, many buffer zone project and other ICDPs more closely resemble colonial conservation practices in their socio-economic and political consequences.  </a:t>
            </a:r>
            <a:r>
              <a:rPr lang="en-US" sz="1200" u="sng" dirty="0" smtClean="0">
                <a:latin typeface="Calibri" pitchFamily="34" charset="0"/>
              </a:rPr>
              <a:t>In actuality, many  buffer zones constitute a geographical expansion of state authority beyond the boundaries of protected areas and into rural communities.</a:t>
            </a:r>
            <a:r>
              <a:rPr lang="en-US" sz="1200" i="1" dirty="0" smtClean="0">
                <a:latin typeface="Calibri" pitchFamily="34" charset="0"/>
              </a:rPr>
              <a:t> </a:t>
            </a:r>
            <a:r>
              <a:rPr lang="en-US" sz="1200" dirty="0" smtClean="0">
                <a:latin typeface="Calibri" pitchFamily="34" charset="0"/>
              </a:rPr>
              <a:t>(p. 564)</a:t>
            </a:r>
          </a:p>
          <a:p>
            <a:pPr marL="182867" indent="-182867">
              <a:lnSpc>
                <a:spcPts val="1300"/>
              </a:lnSpc>
              <a:spcBef>
                <a:spcPts val="600"/>
              </a:spcBef>
              <a:buFont typeface="+mj-lt"/>
              <a:buAutoNum type="arabicPeriod"/>
            </a:pPr>
            <a:r>
              <a:rPr lang="en-US" sz="1200" dirty="0" smtClean="0">
                <a:latin typeface="Calibri" pitchFamily="34" charset="0"/>
              </a:rPr>
              <a:t>…</a:t>
            </a:r>
            <a:r>
              <a:rPr lang="en-US" sz="1200" u="sng" dirty="0" smtClean="0">
                <a:latin typeface="Calibri" pitchFamily="34" charset="0"/>
              </a:rPr>
              <a:t>Wells and Brandon (1992) believe that one of the most serious problems with buffer zones is the implication that the limited benefits that can flow to local people can change their behavior, </a:t>
            </a:r>
            <a:r>
              <a:rPr lang="en-US" sz="1200" dirty="0" smtClean="0">
                <a:latin typeface="Calibri" pitchFamily="34" charset="0"/>
              </a:rPr>
              <a:t>reduce pressure on the plants and animals in the protected area, and thereby enhance the conservation of biological diversity.  </a:t>
            </a:r>
            <a:r>
              <a:rPr lang="en-US" sz="1200" u="sng" dirty="0" smtClean="0">
                <a:latin typeface="Calibri" pitchFamily="34" charset="0"/>
              </a:rPr>
              <a:t>It is difficult to find logical reasons for this expectations.</a:t>
            </a:r>
            <a:r>
              <a:rPr lang="en-US" sz="1200" dirty="0" smtClean="0">
                <a:latin typeface="Calibri" pitchFamily="34" charset="0"/>
              </a:rPr>
              <a:t> (p. 27)</a:t>
            </a:r>
          </a:p>
          <a:p>
            <a:pPr marL="182867" indent="-182867">
              <a:lnSpc>
                <a:spcPts val="1300"/>
              </a:lnSpc>
              <a:spcBef>
                <a:spcPts val="600"/>
              </a:spcBef>
              <a:buFont typeface="+mj-lt"/>
              <a:buAutoNum type="arabicPeriod"/>
            </a:pPr>
            <a:r>
              <a:rPr lang="en-US" sz="1200" dirty="0" smtClean="0">
                <a:latin typeface="Calibri" pitchFamily="34" charset="0"/>
              </a:rPr>
              <a:t>Neumann presents examples from Madagascar, Tanzania (Selous Game Reserve) and Cameroon (Dorup National Park) in which </a:t>
            </a:r>
            <a:r>
              <a:rPr lang="en-US" sz="1200" u="sng" dirty="0" smtClean="0">
                <a:latin typeface="Calibri" pitchFamily="34" charset="0"/>
              </a:rPr>
              <a:t>the establishment of buffer zones resulted in “new forms of state intervention and restrictions on land use” </a:t>
            </a:r>
            <a:r>
              <a:rPr lang="en-US" sz="1200" dirty="0" smtClean="0">
                <a:latin typeface="Calibri" pitchFamily="34" charset="0"/>
              </a:rPr>
              <a:t>(p. 564)</a:t>
            </a:r>
          </a:p>
          <a:p>
            <a:pPr marL="182867" indent="-182867">
              <a:lnSpc>
                <a:spcPts val="1300"/>
              </a:lnSpc>
              <a:spcBef>
                <a:spcPts val="600"/>
              </a:spcBef>
              <a:buFont typeface="+mj-lt"/>
              <a:buAutoNum type="arabicPeriod"/>
            </a:pPr>
            <a:r>
              <a:rPr lang="en-US" sz="1200" dirty="0" smtClean="0">
                <a:latin typeface="Calibri" pitchFamily="34" charset="0"/>
              </a:rPr>
              <a:t>…there are differences between the idea behind buffer zones in the Men And The Biosphere (MAB) program and other approaches to them.  Biosphere Reserves envision buffer zones as places in which </a:t>
            </a:r>
            <a:r>
              <a:rPr lang="en-US" sz="1200" u="sng" dirty="0" smtClean="0">
                <a:latin typeface="Calibri" pitchFamily="34" charset="0"/>
              </a:rPr>
              <a:t>experimentally sustainable development alternatives can take place.  </a:t>
            </a:r>
            <a:r>
              <a:rPr lang="en-US" sz="1200" dirty="0" smtClean="0">
                <a:latin typeface="Calibri" pitchFamily="34" charset="0"/>
              </a:rPr>
              <a:t>There is even the intention to “ensure that all zones of biosphere reserves contribute appropriately to conservation, sustainable development, and scientific understanding” (UNESCO, 1995, p. 4)</a:t>
            </a:r>
          </a:p>
          <a:p>
            <a:pPr marL="182867" indent="-182867">
              <a:lnSpc>
                <a:spcPts val="1300"/>
              </a:lnSpc>
              <a:spcBef>
                <a:spcPts val="600"/>
              </a:spcBef>
              <a:buFont typeface="+mj-lt"/>
              <a:buAutoNum type="arabicPeriod"/>
            </a:pPr>
            <a:r>
              <a:rPr lang="en-US" sz="1200" u="sng" dirty="0" smtClean="0">
                <a:latin typeface="Calibri" pitchFamily="34" charset="0"/>
              </a:rPr>
              <a:t>It is also clear that scientists do not agree on the role of buffer zones</a:t>
            </a:r>
            <a:r>
              <a:rPr lang="en-US" sz="1200" dirty="0" smtClean="0">
                <a:latin typeface="Calibri" pitchFamily="34" charset="0"/>
              </a:rPr>
              <a:t>, and for this reason confusion arises on what the objectives of buffer zones are.”</a:t>
            </a:r>
            <a:endParaRPr lang="en-US" sz="1200" dirty="0">
              <a:latin typeface="Calibri" pitchFamily="34" charset="0"/>
            </a:endParaRPr>
          </a:p>
        </p:txBody>
      </p:sp>
      <p:sp>
        <p:nvSpPr>
          <p:cNvPr id="10" name="TextBox 9"/>
          <p:cNvSpPr txBox="1"/>
          <p:nvPr/>
        </p:nvSpPr>
        <p:spPr>
          <a:xfrm>
            <a:off x="152400" y="5562601"/>
            <a:ext cx="4114800" cy="259039"/>
          </a:xfrm>
          <a:prstGeom prst="rect">
            <a:avLst/>
          </a:prstGeom>
          <a:solidFill>
            <a:srgbClr val="FFFFFF"/>
          </a:solidFill>
        </p:spPr>
        <p:txBody>
          <a:bodyPr wrap="square" lIns="91433" tIns="45717" rIns="91433" bIns="45717" rtlCol="0">
            <a:spAutoFit/>
          </a:bodyPr>
          <a:lstStyle/>
          <a:p>
            <a:pPr>
              <a:lnSpc>
                <a:spcPts val="1300"/>
              </a:lnSpc>
            </a:pPr>
            <a:r>
              <a:rPr lang="en-US" sz="1200" dirty="0" smtClean="0"/>
              <a:t>Source: </a:t>
            </a:r>
            <a:r>
              <a:rPr lang="en-US" sz="1200" dirty="0" smtClean="0">
                <a:hlinkClick r:id="rId3"/>
              </a:rPr>
              <a:t>http://escholarship.org/uc/item/02n4v17n#page-3</a:t>
            </a:r>
            <a:endParaRPr lang="en-US" sz="1200" dirty="0" smtClean="0"/>
          </a:p>
        </p:txBody>
      </p:sp>
      <p:sp>
        <p:nvSpPr>
          <p:cNvPr id="11" name="TextBox 10"/>
          <p:cNvSpPr txBox="1"/>
          <p:nvPr/>
        </p:nvSpPr>
        <p:spPr>
          <a:xfrm>
            <a:off x="152400" y="1600201"/>
            <a:ext cx="4114800" cy="469083"/>
          </a:xfrm>
          <a:prstGeom prst="rect">
            <a:avLst/>
          </a:prstGeom>
          <a:solidFill>
            <a:srgbClr val="CCFFCC"/>
          </a:solidFill>
        </p:spPr>
        <p:txBody>
          <a:bodyPr wrap="square" lIns="91433" tIns="45717" rIns="91433" bIns="45717" rtlCol="0">
            <a:spAutoFit/>
          </a:bodyPr>
          <a:lstStyle/>
          <a:p>
            <a:r>
              <a:rPr lang="en-US" sz="1200" dirty="0" smtClean="0"/>
              <a:t>Have Buffer Zones Succeeded In Integrating Conservation and Development?</a:t>
            </a:r>
            <a:endParaRPr lang="en-US" sz="1200" dirty="0"/>
          </a:p>
        </p:txBody>
      </p:sp>
      <p:sp>
        <p:nvSpPr>
          <p:cNvPr id="12" name="Line Callout 2 11"/>
          <p:cNvSpPr/>
          <p:nvPr/>
        </p:nvSpPr>
        <p:spPr>
          <a:xfrm>
            <a:off x="3124200" y="3886200"/>
            <a:ext cx="1143000" cy="612648"/>
          </a:xfrm>
          <a:prstGeom prst="borderCallout2">
            <a:avLst>
              <a:gd name="adj1" fmla="val 50848"/>
              <a:gd name="adj2" fmla="val -806"/>
              <a:gd name="adj3" fmla="val 50848"/>
              <a:gd name="adj4" fmla="val -3764"/>
              <a:gd name="adj5" fmla="val 88427"/>
              <a:gd name="adj6" fmla="val -50968"/>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600" b="1" dirty="0" smtClean="0">
                <a:solidFill>
                  <a:schemeClr val="tx1"/>
                </a:solidFill>
              </a:rPr>
              <a:t>Failure or</a:t>
            </a:r>
          </a:p>
          <a:p>
            <a:r>
              <a:rPr lang="en-US" sz="1600" b="1" dirty="0" smtClean="0">
                <a:solidFill>
                  <a:schemeClr val="tx1"/>
                </a:solidFill>
              </a:rPr>
              <a:t>Difficulties</a:t>
            </a:r>
            <a:endParaRPr lang="en-US" sz="1600" b="1"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228600"/>
            <a:ext cx="5562600" cy="381000"/>
          </a:xfrm>
        </p:spPr>
        <p:txBody>
          <a:bodyPr>
            <a:normAutofit fontScale="90000"/>
          </a:bodyPr>
          <a:lstStyle/>
          <a:p>
            <a:r>
              <a:rPr lang="en-US" sz="1600" dirty="0" smtClean="0"/>
              <a:t>The sensitive (sAo) and Critical area ordinances (cao) government lies exposed (Mutants created by GMA)</a:t>
            </a:r>
            <a:endParaRPr lang="en-US" sz="1600" dirty="0"/>
          </a:p>
        </p:txBody>
      </p:sp>
      <p:sp>
        <p:nvSpPr>
          <p:cNvPr id="3" name="Content Placeholder 2"/>
          <p:cNvSpPr>
            <a:spLocks noGrp="1"/>
          </p:cNvSpPr>
          <p:nvPr>
            <p:ph sz="half" idx="4294967295"/>
          </p:nvPr>
        </p:nvSpPr>
        <p:spPr>
          <a:xfrm>
            <a:off x="0" y="762000"/>
            <a:ext cx="5443538" cy="5562600"/>
          </a:xfrm>
        </p:spPr>
        <p:txBody>
          <a:bodyPr numCol="2">
            <a:noAutofit/>
          </a:bodyPr>
          <a:lstStyle/>
          <a:p>
            <a:pPr>
              <a:lnSpc>
                <a:spcPts val="1100"/>
              </a:lnSpc>
              <a:spcBef>
                <a:spcPts val="200"/>
              </a:spcBef>
              <a:buClr>
                <a:schemeClr val="tx1"/>
              </a:buClr>
              <a:buSzPct val="95000"/>
              <a:buFont typeface="Wingdings" pitchFamily="2" charset="2"/>
              <a:buChar char="Ø"/>
            </a:pPr>
            <a:r>
              <a:rPr lang="en-US" sz="1100" b="1" u="sng" dirty="0" smtClean="0">
                <a:latin typeface="Calibri" pitchFamily="34" charset="0"/>
              </a:rPr>
              <a:t>Summary of Seminar  Notes</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“Cannot take without paying includes wet and water lands</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No definition of “Stream” in Forest Practice Act (1974)</a:t>
            </a:r>
          </a:p>
          <a:p>
            <a:pPr lvl="1">
              <a:lnSpc>
                <a:spcPts val="1100"/>
              </a:lnSpc>
              <a:spcBef>
                <a:spcPts val="200"/>
              </a:spcBef>
              <a:buClr>
                <a:schemeClr val="tx1"/>
              </a:buClr>
              <a:buSzPct val="95000"/>
              <a:buFont typeface="Wingdings" pitchFamily="2" charset="2"/>
              <a:buChar char="Ø"/>
            </a:pPr>
            <a:r>
              <a:rPr lang="en-US" sz="1100" dirty="0" smtClean="0">
                <a:latin typeface="Calibri" pitchFamily="34" charset="0"/>
              </a:rPr>
              <a:t>Term misidentified</a:t>
            </a:r>
          </a:p>
          <a:p>
            <a:pPr lvl="1">
              <a:lnSpc>
                <a:spcPts val="1100"/>
              </a:lnSpc>
              <a:spcBef>
                <a:spcPts val="200"/>
              </a:spcBef>
              <a:buClr>
                <a:schemeClr val="tx1"/>
              </a:buClr>
              <a:buSzPct val="95000"/>
              <a:buFont typeface="Wingdings" pitchFamily="2" charset="2"/>
              <a:buChar char="Ø"/>
            </a:pPr>
            <a:r>
              <a:rPr lang="en-US" sz="1100" dirty="0" smtClean="0">
                <a:latin typeface="Calibri" pitchFamily="34" charset="0"/>
              </a:rPr>
              <a:t>They make everything a “Stream”</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GMA (Growth Management Act) started CAO</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Jack’s  side comment: “In a true  &amp; honest Free Republic, the Citizens manage the growth of government NOT visa versa.”</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CAO is a vehicle for Municipals to make $ from you, great $ maker for counties</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$142.25/hour Washington King County DDES fee for permits</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DDES claim do not meet state and federal regulation</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Muni’s discharge storm water into local lakes causes them to flood lake residents</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Citizen law suits against Olympia, 5 law firms used with costs of $37,500/day X 13 {suits} &amp; $800 million in fines </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Anything you do can trigger CAO</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Federal government dominates the State</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None of state or Fed manuals have BAS!</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“Wetland Scientist” have no licenses or requirements. </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Washington King County uses soil color chart to type soils which can’t be used because…</a:t>
            </a:r>
          </a:p>
          <a:p>
            <a:pPr lvl="1">
              <a:lnSpc>
                <a:spcPts val="1100"/>
              </a:lnSpc>
              <a:spcBef>
                <a:spcPts val="200"/>
              </a:spcBef>
              <a:buClr>
                <a:schemeClr val="tx1"/>
              </a:buClr>
              <a:buSzPct val="95000"/>
              <a:buFont typeface="Wingdings" pitchFamily="2" charset="2"/>
              <a:buChar char="Ø"/>
            </a:pPr>
            <a:r>
              <a:rPr lang="en-US" sz="1100" dirty="0" smtClean="0">
                <a:latin typeface="Calibri" pitchFamily="34" charset="0"/>
              </a:rPr>
              <a:t>Andic soils most common in Puget Sound and Baslic mostly black, i.e. color does not make difference, need more refined methods.</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Wetland scientist shot down in Legislature because he/she was not licensed</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Government is facing fixed + trespass clauses with treble damages with intent to trespass</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Key – New stream definition submitted by Steve Neugebauer, if passed would eliminate 98% of property owners problems </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Congress never had intension of CAO to apply to pasture, CAO was for bog part of wetland definition</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Wetland “scientist” have NO qualifications , e.g. Pierce County has minimum</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They (government) are clueless on hydrology</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Wetlands </a:t>
            </a:r>
            <a:r>
              <a:rPr lang="en-US" sz="1100" u="sng" dirty="0" smtClean="0">
                <a:latin typeface="Calibri" pitchFamily="34" charset="0"/>
              </a:rPr>
              <a:t>are deep water habitats</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Commerce Clause Federal – almost shot down, used for taking everything, e.g. waters of U.S.</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Commerce Clause Federal – almost shot down, used for taking everything, e.g. waters of U.S.</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DOE considers rain as “Waters of the State”, i.e. they own the rain</a:t>
            </a:r>
          </a:p>
          <a:p>
            <a:pPr>
              <a:lnSpc>
                <a:spcPts val="1100"/>
              </a:lnSpc>
              <a:spcBef>
                <a:spcPts val="200"/>
              </a:spcBef>
              <a:buClr>
                <a:schemeClr val="tx1"/>
              </a:buClr>
              <a:buSzPct val="95000"/>
              <a:buFont typeface="Wingdings" pitchFamily="2" charset="2"/>
              <a:buChar char="Ø"/>
            </a:pPr>
            <a:r>
              <a:rPr lang="en-US" sz="1100" dirty="0" smtClean="0">
                <a:latin typeface="Calibri" pitchFamily="34" charset="0"/>
              </a:rPr>
              <a:t>Soils and soil typing is misused to determine “wetlands”.”</a:t>
            </a:r>
          </a:p>
          <a:p>
            <a:pPr>
              <a:lnSpc>
                <a:spcPts val="1100"/>
              </a:lnSpc>
              <a:spcBef>
                <a:spcPts val="200"/>
              </a:spcBef>
              <a:buClr>
                <a:schemeClr val="tx1"/>
              </a:buClr>
              <a:buSzPct val="95000"/>
              <a:buFont typeface="Wingdings" pitchFamily="2" charset="2"/>
              <a:buChar char="Ø"/>
            </a:pPr>
            <a:endParaRPr lang="en-US" sz="1100" dirty="0" smtClean="0">
              <a:latin typeface="Calibri" pitchFamily="34" charset="0"/>
            </a:endParaRPr>
          </a:p>
          <a:p>
            <a:pPr>
              <a:lnSpc>
                <a:spcPts val="1100"/>
              </a:lnSpc>
              <a:spcBef>
                <a:spcPts val="200"/>
              </a:spcBef>
              <a:buClr>
                <a:schemeClr val="tx1"/>
              </a:buClr>
              <a:buSzPct val="80000"/>
              <a:buFont typeface="Wingdings" pitchFamily="2" charset="2"/>
              <a:buChar char="Ø"/>
            </a:pPr>
            <a:endParaRPr lang="en-US" sz="1000" dirty="0"/>
          </a:p>
        </p:txBody>
      </p:sp>
      <p:pic>
        <p:nvPicPr>
          <p:cNvPr id="7" name="Content Placeholder 6" descr="WETLANDS-CLASS-Photo.png"/>
          <p:cNvPicPr>
            <a:picLocks noGrp="1" noChangeAspect="1"/>
          </p:cNvPicPr>
          <p:nvPr>
            <p:ph sz="half" idx="4294967295"/>
          </p:nvPr>
        </p:nvPicPr>
        <p:blipFill>
          <a:blip r:embed="rId2" cstate="print"/>
          <a:stretch>
            <a:fillRect/>
          </a:stretch>
        </p:blipFill>
        <p:spPr>
          <a:xfrm>
            <a:off x="5562603" y="1295400"/>
            <a:ext cx="3364345" cy="4724400"/>
          </a:xfrm>
        </p:spPr>
      </p:pic>
      <p:sp>
        <p:nvSpPr>
          <p:cNvPr id="9" name="TextBox 8"/>
          <p:cNvSpPr txBox="1"/>
          <p:nvPr/>
        </p:nvSpPr>
        <p:spPr>
          <a:xfrm>
            <a:off x="5867403" y="381002"/>
            <a:ext cx="3120571" cy="769435"/>
          </a:xfrm>
          <a:prstGeom prst="rect">
            <a:avLst/>
          </a:prstGeom>
          <a:solidFill>
            <a:schemeClr val="bg1"/>
          </a:solidFill>
        </p:spPr>
        <p:txBody>
          <a:bodyPr wrap="square" lIns="91433" tIns="45717" rIns="91433" bIns="45717" rtlCol="0">
            <a:spAutoFit/>
          </a:bodyPr>
          <a:lstStyle/>
          <a:p>
            <a:pPr marL="228584" indent="-228584">
              <a:buClr>
                <a:schemeClr val="tx1"/>
              </a:buClr>
              <a:buSzPct val="95000"/>
              <a:buFont typeface="+mj-lt"/>
              <a:buAutoNum type="arabicPeriod"/>
            </a:pPr>
            <a:r>
              <a:rPr lang="en-US" sz="1100" u="sng" dirty="0" smtClean="0">
                <a:latin typeface="Calibri" pitchFamily="34" charset="0"/>
                <a:hlinkClick r:id="rId3"/>
              </a:rPr>
              <a:t>Link to Steve Neugebauer’s presentation “Critical Areas Seminar Wetlands, Science &amp; Laws</a:t>
            </a:r>
            <a:r>
              <a:rPr lang="en-US" sz="1100" u="sng" dirty="0" smtClean="0">
                <a:latin typeface="Calibri" pitchFamily="34" charset="0"/>
              </a:rPr>
              <a:t> (Must See)</a:t>
            </a:r>
          </a:p>
          <a:p>
            <a:pPr marL="228584" indent="-228584">
              <a:buClr>
                <a:schemeClr val="tx1"/>
              </a:buClr>
              <a:buSzPct val="95000"/>
              <a:buFont typeface="+mj-lt"/>
              <a:buAutoNum type="arabicPeriod"/>
            </a:pPr>
            <a:r>
              <a:rPr lang="en-US" sz="1100" u="sng" dirty="0" smtClean="0">
                <a:latin typeface="Calibri" pitchFamily="34" charset="0"/>
                <a:hlinkClick r:id="rId4"/>
              </a:rPr>
              <a:t>Link to Jack’s notes of seminar</a:t>
            </a:r>
            <a:endParaRPr lang="en-US" sz="1100" dirty="0"/>
          </a:p>
        </p:txBody>
      </p:sp>
    </p:spTree>
  </p:cSld>
  <p:clrMapOvr>
    <a:masterClrMapping/>
  </p:clrMapOvr>
  <p:transition spd="med" advTm="7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304800" y="457200"/>
            <a:ext cx="8610600" cy="5943600"/>
          </a:xfrm>
          <a:solidFill>
            <a:schemeClr val="bg1"/>
          </a:solidFill>
        </p:spPr>
        <p:txBody>
          <a:bodyPr lIns="91433" numCol="3">
            <a:noAutofit/>
          </a:bodyPr>
          <a:lstStyle/>
          <a:p>
            <a:pPr marL="274301" indent="0">
              <a:lnSpc>
                <a:spcPts val="1000"/>
              </a:lnSpc>
              <a:buNone/>
            </a:pPr>
            <a:r>
              <a:rPr lang="en-US" sz="1000" dirty="0" smtClean="0"/>
              <a:t>Citizens’ Alliance for Property Rights-</a:t>
            </a:r>
          </a:p>
          <a:p>
            <a:pPr marL="274301" indent="0">
              <a:lnSpc>
                <a:spcPts val="1000"/>
              </a:lnSpc>
              <a:buNone/>
            </a:pPr>
            <a:r>
              <a:rPr lang="en-US" sz="1000" dirty="0" smtClean="0"/>
              <a:t>Spokane Chapter </a:t>
            </a:r>
          </a:p>
          <a:p>
            <a:pPr marL="274301" indent="0">
              <a:lnSpc>
                <a:spcPts val="1000"/>
              </a:lnSpc>
              <a:buNone/>
            </a:pPr>
            <a:r>
              <a:rPr lang="en-US" sz="1000" dirty="0" smtClean="0"/>
              <a:t>Kevin Paulson-CAPR President</a:t>
            </a:r>
          </a:p>
          <a:p>
            <a:pPr marL="274301" indent="0">
              <a:lnSpc>
                <a:spcPts val="1000"/>
              </a:lnSpc>
              <a:buNone/>
            </a:pPr>
            <a:r>
              <a:rPr lang="en-US" sz="1000" dirty="0" smtClean="0"/>
              <a:t>10321 E. Bigelow Gulch Rd. </a:t>
            </a:r>
          </a:p>
          <a:p>
            <a:pPr marL="274301" indent="0">
              <a:lnSpc>
                <a:spcPts val="1000"/>
              </a:lnSpc>
              <a:buNone/>
            </a:pPr>
            <a:r>
              <a:rPr lang="en-US" sz="1000" dirty="0" smtClean="0"/>
              <a:t>Spokane, WA 99217</a:t>
            </a:r>
          </a:p>
          <a:p>
            <a:pPr marL="274301" indent="0">
              <a:lnSpc>
                <a:spcPts val="1000"/>
              </a:lnSpc>
              <a:buNone/>
            </a:pPr>
            <a:r>
              <a:rPr lang="en-US" sz="1000" dirty="0" smtClean="0"/>
              <a:t>January 12, 2012</a:t>
            </a:r>
          </a:p>
          <a:p>
            <a:pPr marL="274301" indent="0">
              <a:lnSpc>
                <a:spcPts val="1000"/>
              </a:lnSpc>
              <a:buNone/>
            </a:pPr>
            <a:r>
              <a:rPr lang="en-US" sz="1000" dirty="0" smtClean="0"/>
              <a:t> </a:t>
            </a:r>
          </a:p>
          <a:p>
            <a:pPr marL="274301" indent="0">
              <a:lnSpc>
                <a:spcPts val="1000"/>
              </a:lnSpc>
              <a:buNone/>
            </a:pPr>
            <a:r>
              <a:rPr lang="en-US" sz="1000" dirty="0" smtClean="0"/>
              <a:t>Dear County Commissioners:</a:t>
            </a:r>
          </a:p>
          <a:p>
            <a:pPr marL="274301" indent="0">
              <a:lnSpc>
                <a:spcPts val="1000"/>
              </a:lnSpc>
              <a:buNone/>
            </a:pPr>
            <a:r>
              <a:rPr lang="en-US" sz="1000" dirty="0" smtClean="0"/>
              <a:t> </a:t>
            </a:r>
          </a:p>
          <a:p>
            <a:pPr marL="274301" indent="0">
              <a:lnSpc>
                <a:spcPts val="1000"/>
              </a:lnSpc>
              <a:buNone/>
            </a:pPr>
            <a:r>
              <a:rPr lang="en-US" sz="1000" dirty="0" smtClean="0"/>
              <a:t>The Spokane County Chapter of Citizens’ Alliance for Property Rights (CAPR) has some concerns with the proposed Voluntary Stewardship Program (VSP). The VSP was created when Governor Christine Gregoire commissioned Bill Ruckelshaus to protect environmentally sensitive areas in our state while preserving farm land.  Please include this letter as public testimony that our chapter is not in favor of the VSP.</a:t>
            </a:r>
          </a:p>
          <a:p>
            <a:pPr marL="274301" indent="0">
              <a:lnSpc>
                <a:spcPts val="1000"/>
              </a:lnSpc>
              <a:buNone/>
            </a:pPr>
            <a:r>
              <a:rPr lang="en-US" sz="1000" dirty="0" smtClean="0"/>
              <a:t>As you may know, John Koster, who is the immediate Past President of the WA State Association of Counties (WSAC), is also strongly opposed to the VSP. He said the program is rife with potential problems.  Koster said the WSAC should not be advocating for or against the program. He cautioned that “counties should exercise extreme caution and consider their participation carefully.”  </a:t>
            </a:r>
          </a:p>
          <a:p>
            <a:pPr marL="274301" indent="0">
              <a:lnSpc>
                <a:spcPts val="1000"/>
              </a:lnSpc>
              <a:buNone/>
            </a:pPr>
            <a:r>
              <a:rPr lang="en-US" sz="1000" dirty="0" smtClean="0"/>
              <a:t> We understand that by January 22, 2012, every county in Washington State must declare its intent to opt into the VSP or continue to comply with existing law in the Growth Management Act (GMA).  </a:t>
            </a:r>
          </a:p>
          <a:p>
            <a:pPr marL="274301" indent="0">
              <a:lnSpc>
                <a:spcPts val="1000"/>
              </a:lnSpc>
              <a:buNone/>
            </a:pPr>
            <a:r>
              <a:rPr lang="en-US" sz="1000" dirty="0" smtClean="0"/>
              <a:t>The supposed intent of both programs is to protect Critical Areas Ordinance (CAO) on agricultural lands. In our opinion, both options violate private property rights and are unconstitutional. What authority grants the GMA and now the proposed VSP from not being superseded by the constitutions of the state of Washington and the United States? Our constitutions are meant to protect us from this sort of government overreach. Mandates from both the VSP and the GMA deprive rural American farms, ranches, and timberlands from profitable use, and are counter to everything a free society stands for. </a:t>
            </a:r>
          </a:p>
          <a:p>
            <a:pPr marL="274301" indent="0">
              <a:lnSpc>
                <a:spcPts val="1000"/>
              </a:lnSpc>
              <a:buNone/>
            </a:pPr>
            <a:r>
              <a:rPr lang="en-US" sz="1000" dirty="0" smtClean="0"/>
              <a:t>In addition to these concerns, why should another program or bureaucracy micromanage rural property or private farmland in our state? Currently, the USDA’s Natural Resources Conservation Service (NRCS) assists rural American farmers to help preserve and protect their soil from erosion.  These programs have largely been voluntary, but are required in order to participate in the USDA’s Farm Service Agency (FSA) program.  An extremely high percentage of America’s farmers participate in the FSA programs. </a:t>
            </a:r>
          </a:p>
          <a:p>
            <a:pPr marL="274301" indent="0">
              <a:lnSpc>
                <a:spcPts val="1000"/>
              </a:lnSpc>
              <a:buNone/>
            </a:pPr>
            <a:r>
              <a:rPr lang="en-US" sz="1000" dirty="0" smtClean="0"/>
              <a:t> Through the current system, farmers have implemented direct seeding, reduced tillage, reduced airborne dust emissions and soil erosion. Furthermore, new technologies such as Global Positioning Systems (GPS) are helping to guide farm machinery and thereby reduce overuse of fertilizer, agricultural chemicals, and seed.  Input costs have gone down and yields have shown an increase as overlapping of machine passes are reduced with the use of GPS.  </a:t>
            </a:r>
          </a:p>
          <a:p>
            <a:pPr marL="274301" indent="0">
              <a:lnSpc>
                <a:spcPts val="1000"/>
              </a:lnSpc>
              <a:buNone/>
            </a:pPr>
            <a:r>
              <a:rPr lang="en-US" sz="1000" dirty="0" smtClean="0"/>
              <a:t>We already have in place a very efficient system of preserving and protecting America’s farms, ranches, and timber lands from degradation. Why would another expensive and stringent layer of policy makers from a desk removed from rural America make our current programs more effective?  From the Spokane County Citizens’ Alliance for Property Rights perspective, this is just another attempt to remove control of natural resources from those who work the land.</a:t>
            </a:r>
          </a:p>
          <a:p>
            <a:pPr marL="274301" indent="0">
              <a:lnSpc>
                <a:spcPts val="1000"/>
              </a:lnSpc>
              <a:buNone/>
            </a:pPr>
            <a:r>
              <a:rPr lang="en-US" sz="1000" u="sng" dirty="0" smtClean="0"/>
              <a:t>There appears to be nothing voluntary about the Voluntary Stewardship Program!  We will have increased regulatory control, implemented from afar by people who do not understand the issues like the farmers and ranchers on the ground.</a:t>
            </a:r>
            <a:r>
              <a:rPr lang="en-US" sz="1000" dirty="0" smtClean="0"/>
              <a:t>  Thomas Jefferson warned us, “Were we directed from Washington when to sow and when to reap, we should soon want bread.”   </a:t>
            </a:r>
          </a:p>
          <a:p>
            <a:pPr marL="274301" indent="0">
              <a:lnSpc>
                <a:spcPts val="1000"/>
              </a:lnSpc>
              <a:buNone/>
            </a:pPr>
            <a:r>
              <a:rPr lang="en-US" sz="1000" dirty="0" smtClean="0"/>
              <a:t>Another bureaucratic layer of administration with enrollment in the VSP to protect rural America from the Growth Management Act does not make sense.  It is time for the Growth Management Act to be revised or for counties in rural Washington State to opt out of the GMA.</a:t>
            </a:r>
          </a:p>
          <a:p>
            <a:pPr marL="274301" indent="0">
              <a:lnSpc>
                <a:spcPts val="1000"/>
              </a:lnSpc>
              <a:buNone/>
            </a:pPr>
            <a:r>
              <a:rPr lang="en-US" sz="1000" dirty="0" smtClean="0"/>
              <a:t>Whatcom County has decided not to opt into the VSP. Their county attorney found ways the VSP could be appealed to the Growth Management Hearing Board.  Even if you have already opted into the VSP program, further review should be made as to whether this program will provide temporary relief or further burden our courts with lawsuits.</a:t>
            </a:r>
          </a:p>
          <a:p>
            <a:pPr marL="274301" indent="0">
              <a:lnSpc>
                <a:spcPts val="1000"/>
              </a:lnSpc>
              <a:buNone/>
            </a:pPr>
            <a:r>
              <a:rPr lang="en-US" sz="1000" dirty="0" smtClean="0"/>
              <a:t>A better option than opting into the VSP is to eliminate or correct the GMA so that regulatory restrictions which affect farming, ranching and forestry activities on agricultural lands are eliminated. We currently have voluntary conservation programs in place and the VSP appears to be a move to implement mandatory regulations upon agriculture. Nothing good has ever come from the Ruckelshaus Commission, and that includes the VSP. </a:t>
            </a:r>
          </a:p>
          <a:p>
            <a:pPr marL="274301" indent="0">
              <a:lnSpc>
                <a:spcPts val="1000"/>
              </a:lnSpc>
              <a:buNone/>
            </a:pPr>
            <a:endParaRPr lang="en-US" sz="1000" dirty="0" smtClean="0"/>
          </a:p>
          <a:p>
            <a:pPr marL="274301" indent="0">
              <a:lnSpc>
                <a:spcPts val="1000"/>
              </a:lnSpc>
              <a:buNone/>
            </a:pPr>
            <a:r>
              <a:rPr lang="en-US" sz="1000" dirty="0" smtClean="0"/>
              <a:t>Cordially,</a:t>
            </a:r>
          </a:p>
          <a:p>
            <a:pPr marL="274301" indent="0">
              <a:lnSpc>
                <a:spcPts val="1000"/>
              </a:lnSpc>
              <a:buNone/>
            </a:pPr>
            <a:r>
              <a:rPr lang="en-US" sz="1000" dirty="0" smtClean="0"/>
              <a:t> </a:t>
            </a:r>
          </a:p>
          <a:p>
            <a:pPr marL="274301" indent="0">
              <a:lnSpc>
                <a:spcPts val="1000"/>
              </a:lnSpc>
              <a:buNone/>
            </a:pPr>
            <a:r>
              <a:rPr lang="en-US" sz="1000" dirty="0" smtClean="0"/>
              <a:t>Kevin J. Paulson </a:t>
            </a:r>
          </a:p>
          <a:p>
            <a:pPr marL="274301" indent="0">
              <a:lnSpc>
                <a:spcPts val="1000"/>
              </a:lnSpc>
              <a:buNone/>
            </a:pPr>
            <a:r>
              <a:rPr lang="en-US" sz="1000" dirty="0" smtClean="0"/>
              <a:t>CAPR President</a:t>
            </a:r>
          </a:p>
          <a:p>
            <a:pPr marL="274301" indent="0">
              <a:lnSpc>
                <a:spcPts val="1000"/>
              </a:lnSpc>
              <a:buNone/>
            </a:pPr>
            <a:r>
              <a:rPr lang="en-US" sz="1000" dirty="0" smtClean="0"/>
              <a:t>Spokane Chapter </a:t>
            </a:r>
          </a:p>
          <a:p>
            <a:pPr marL="274301" indent="0">
              <a:lnSpc>
                <a:spcPts val="1000"/>
              </a:lnSpc>
              <a:buNone/>
            </a:pPr>
            <a:r>
              <a:rPr lang="en-US" sz="1000" dirty="0" smtClean="0"/>
              <a:t>(509) 922-5048 </a:t>
            </a:r>
          </a:p>
          <a:p>
            <a:pPr marL="274301" indent="0">
              <a:lnSpc>
                <a:spcPts val="1000"/>
              </a:lnSpc>
              <a:buNone/>
            </a:pPr>
            <a:r>
              <a:rPr lang="en-US" sz="1000" dirty="0" smtClean="0"/>
              <a:t> </a:t>
            </a:r>
          </a:p>
          <a:p>
            <a:pPr marL="274301" indent="0">
              <a:lnSpc>
                <a:spcPts val="1000"/>
              </a:lnSpc>
              <a:buNone/>
            </a:pPr>
            <a:r>
              <a:rPr lang="en-US" sz="1000" dirty="0" smtClean="0"/>
              <a:t> </a:t>
            </a:r>
          </a:p>
          <a:p>
            <a:pPr marL="274301" indent="0">
              <a:lnSpc>
                <a:spcPts val="1000"/>
              </a:lnSpc>
              <a:buNone/>
            </a:pPr>
            <a:r>
              <a:rPr lang="en-US" sz="1000" dirty="0" smtClean="0"/>
              <a:t> </a:t>
            </a:r>
          </a:p>
          <a:p>
            <a:pPr>
              <a:buFont typeface="Wingdings" pitchFamily="2" charset="2"/>
              <a:buChar char="ü"/>
            </a:pPr>
            <a:r>
              <a:rPr lang="en-US" sz="1000" dirty="0" smtClean="0"/>
              <a:t> </a:t>
            </a:r>
          </a:p>
          <a:p>
            <a:pPr>
              <a:buFont typeface="Wingdings" pitchFamily="2" charset="2"/>
              <a:buChar char="ü"/>
            </a:pPr>
            <a:r>
              <a:rPr lang="en-US" sz="1000" dirty="0" smtClean="0"/>
              <a:t> </a:t>
            </a:r>
          </a:p>
          <a:p>
            <a:pPr>
              <a:buFont typeface="Wingdings" pitchFamily="2" charset="2"/>
              <a:buChar char="ü"/>
            </a:pPr>
            <a:endParaRPr lang="en-US" sz="1000" dirty="0"/>
          </a:p>
        </p:txBody>
      </p:sp>
      <p:sp>
        <p:nvSpPr>
          <p:cNvPr id="10" name="Title 9"/>
          <p:cNvSpPr>
            <a:spLocks noGrp="1"/>
          </p:cNvSpPr>
          <p:nvPr>
            <p:ph type="title" idx="4294967295"/>
          </p:nvPr>
        </p:nvSpPr>
        <p:spPr>
          <a:xfrm>
            <a:off x="228600" y="76200"/>
            <a:ext cx="6934200" cy="304800"/>
          </a:xfrm>
        </p:spPr>
        <p:txBody>
          <a:bodyPr>
            <a:normAutofit fontScale="90000"/>
          </a:bodyPr>
          <a:lstStyle/>
          <a:p>
            <a:r>
              <a:rPr lang="en-US" sz="1400" dirty="0" smtClean="0"/>
              <a:t>the county Voluntary stewardship program lie exposed </a:t>
            </a:r>
            <a:r>
              <a:rPr lang="en-US" sz="1100" dirty="0" smtClean="0"/>
              <a:t>(Jack’s underscore added)</a:t>
            </a:r>
            <a:endParaRPr lang="en-US" sz="1400" dirty="0"/>
          </a:p>
        </p:txBody>
      </p:sp>
      <p:pic>
        <p:nvPicPr>
          <p:cNvPr id="11" name="Picture 10" descr="CAPRcolorlogo1.png"/>
          <p:cNvPicPr>
            <a:picLocks noChangeAspect="1"/>
          </p:cNvPicPr>
          <p:nvPr/>
        </p:nvPicPr>
        <p:blipFill>
          <a:blip r:embed="rId2" cstate="print"/>
          <a:stretch>
            <a:fillRect/>
          </a:stretch>
        </p:blipFill>
        <p:spPr>
          <a:xfrm>
            <a:off x="2362201" y="762000"/>
            <a:ext cx="857251" cy="857250"/>
          </a:xfrm>
          <a:prstGeom prst="rect">
            <a:avLst/>
          </a:prstGeom>
        </p:spPr>
      </p:pic>
    </p:spTree>
  </p:cSld>
  <p:clrMapOvr>
    <a:masterClrMapping/>
  </p:clrMapOvr>
  <p:transition spd="med" advTm="7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800600" y="3048000"/>
            <a:ext cx="4191000" cy="3352800"/>
          </a:xfrm>
          <a:solidFill>
            <a:srgbClr val="CCFFCC"/>
          </a:solidFill>
        </p:spPr>
        <p:txBody>
          <a:bodyPr>
            <a:normAutofit fontScale="85000" lnSpcReduction="10000"/>
          </a:bodyPr>
          <a:lstStyle/>
          <a:p>
            <a:pPr marL="182867" indent="-182867">
              <a:lnSpc>
                <a:spcPts val="1100"/>
              </a:lnSpc>
              <a:buClrTx/>
              <a:buSzPct val="93000"/>
              <a:buFont typeface="+mj-lt"/>
              <a:buAutoNum type="arabicPeriod"/>
            </a:pPr>
            <a:r>
              <a:rPr lang="en-US" sz="1300" dirty="0" smtClean="0">
                <a:latin typeface="Calibri" pitchFamily="34" charset="0"/>
              </a:rPr>
              <a:t>This house is 5 minutes from me and has been shut down by King County Municipal Corporation in Seattle all while they spend $5 million to reroute a little creek flowing into the White River called Boise Creek 3 minutes from this house, please see next slide.</a:t>
            </a:r>
          </a:p>
          <a:p>
            <a:pPr marL="182867" indent="-182867">
              <a:lnSpc>
                <a:spcPts val="1100"/>
              </a:lnSpc>
              <a:buClrTx/>
              <a:buSzPct val="93000"/>
              <a:buFont typeface="+mj-lt"/>
              <a:buAutoNum type="arabicPeriod"/>
            </a:pPr>
            <a:r>
              <a:rPr lang="en-US" sz="1300" dirty="0" smtClean="0">
                <a:latin typeface="Calibri" pitchFamily="34" charset="0"/>
              </a:rPr>
              <a:t>And then the creek level dropped so low the county thugs were caught bucketing the water from the old creek bed to their man made bottomless swale, it now seems to work in high water.</a:t>
            </a:r>
          </a:p>
          <a:p>
            <a:pPr marL="182867" indent="-182867">
              <a:lnSpc>
                <a:spcPts val="1100"/>
              </a:lnSpc>
              <a:buClrTx/>
              <a:buSzPct val="93000"/>
              <a:buFont typeface="+mj-lt"/>
              <a:buAutoNum type="arabicPeriod"/>
            </a:pPr>
            <a:r>
              <a:rPr lang="en-US" sz="1300" dirty="0" smtClean="0">
                <a:latin typeface="Calibri" pitchFamily="34" charset="0"/>
              </a:rPr>
              <a:t>Municipal corporation sub divisions are originally free choice sharing of infrastructure NOT self serving, self bestowing and self generating  green global to local monopolies creating codes (swill) forced down the Citizens throats to give Muni revenue to escalate their takings based on junk science and enforced largely by employees who largely have no professional credentials.</a:t>
            </a:r>
          </a:p>
          <a:p>
            <a:pPr marL="182867" indent="-182867">
              <a:lnSpc>
                <a:spcPts val="1100"/>
              </a:lnSpc>
              <a:buClrTx/>
              <a:buSzPct val="93000"/>
              <a:buFont typeface="+mj-lt"/>
              <a:buAutoNum type="arabicPeriod"/>
            </a:pPr>
            <a:r>
              <a:rPr lang="en-US" sz="1300" dirty="0" smtClean="0">
                <a:latin typeface="Calibri" pitchFamily="34" charset="0"/>
              </a:rPr>
              <a:t>The vast majority of municipal services you see in this country are oppressive, regressive, unproductive, unwanted and have no economic value added, i.e. for the “public common good”.</a:t>
            </a:r>
          </a:p>
          <a:p>
            <a:pPr marL="182867" indent="-182867">
              <a:lnSpc>
                <a:spcPts val="1100"/>
              </a:lnSpc>
              <a:buClrTx/>
              <a:buSzPct val="93000"/>
              <a:buFont typeface="+mj-lt"/>
              <a:buAutoNum type="arabicPeriod"/>
            </a:pPr>
            <a:r>
              <a:rPr lang="en-US" sz="1300" dirty="0" smtClean="0">
                <a:latin typeface="Calibri" pitchFamily="34" charset="0"/>
              </a:rPr>
              <a:t>A true and honest free Republic operates thru a free market by free choice.  Home owners cannot be forced or trespassed upon to upgrade their property because of the whims of some county employee hack who has no jurisdiction or authority or professional independent standing credibility with the sovereign state Citizens other than by threat of violence upon that property owner.  </a:t>
            </a:r>
            <a:endParaRPr lang="en-US" sz="1200" dirty="0"/>
          </a:p>
        </p:txBody>
      </p:sp>
      <p:sp>
        <p:nvSpPr>
          <p:cNvPr id="2" name="Title 1"/>
          <p:cNvSpPr>
            <a:spLocks noGrp="1"/>
          </p:cNvSpPr>
          <p:nvPr>
            <p:ph type="title" idx="4294967295"/>
          </p:nvPr>
        </p:nvSpPr>
        <p:spPr>
          <a:xfrm>
            <a:off x="152400" y="76200"/>
            <a:ext cx="2133600" cy="533400"/>
          </a:xfrm>
        </p:spPr>
        <p:txBody>
          <a:bodyPr>
            <a:normAutofit/>
          </a:bodyPr>
          <a:lstStyle/>
          <a:p>
            <a:r>
              <a:rPr lang="en-US" sz="1800" dirty="0" smtClean="0"/>
              <a:t>regulation LIES</a:t>
            </a:r>
            <a:endParaRPr lang="en-US" sz="1800" dirty="0"/>
          </a:p>
        </p:txBody>
      </p:sp>
      <p:pic>
        <p:nvPicPr>
          <p:cNvPr id="7" name="Picture 6" descr="Pokadot-Forecloser-Sign-Web.jpg"/>
          <p:cNvPicPr>
            <a:picLocks noChangeAspect="1"/>
          </p:cNvPicPr>
          <p:nvPr/>
        </p:nvPicPr>
        <p:blipFill>
          <a:blip r:embed="rId2" cstate="print"/>
          <a:stretch>
            <a:fillRect/>
          </a:stretch>
        </p:blipFill>
        <p:spPr>
          <a:xfrm>
            <a:off x="4800601" y="0"/>
            <a:ext cx="4343400" cy="2971800"/>
          </a:xfrm>
          <a:prstGeom prst="rect">
            <a:avLst/>
          </a:prstGeom>
        </p:spPr>
      </p:pic>
      <p:pic>
        <p:nvPicPr>
          <p:cNvPr id="8" name="Picture 7" descr="King Septic_0.jpeg"/>
          <p:cNvPicPr>
            <a:picLocks noChangeAspect="1"/>
          </p:cNvPicPr>
          <p:nvPr/>
        </p:nvPicPr>
        <p:blipFill>
          <a:blip r:embed="rId3" cstate="print"/>
          <a:stretch>
            <a:fillRect/>
          </a:stretch>
        </p:blipFill>
        <p:spPr>
          <a:xfrm>
            <a:off x="152400" y="533400"/>
            <a:ext cx="4419600" cy="5791200"/>
          </a:xfrm>
          <a:prstGeom prst="rect">
            <a:avLst/>
          </a:prstGeom>
        </p:spPr>
      </p:pic>
      <p:sp>
        <p:nvSpPr>
          <p:cNvPr id="9" name="TextBox 8"/>
          <p:cNvSpPr txBox="1"/>
          <p:nvPr/>
        </p:nvSpPr>
        <p:spPr>
          <a:xfrm>
            <a:off x="1447800" y="4343400"/>
            <a:ext cx="3352800" cy="1594391"/>
          </a:xfrm>
          <a:prstGeom prst="rect">
            <a:avLst/>
          </a:prstGeom>
          <a:solidFill>
            <a:srgbClr val="CCCCFF"/>
          </a:solidFill>
        </p:spPr>
        <p:txBody>
          <a:bodyPr wrap="square" lIns="91433" tIns="45717" rIns="91433" bIns="45717" rtlCol="0">
            <a:spAutoFit/>
          </a:bodyPr>
          <a:lstStyle/>
          <a:p>
            <a:r>
              <a:rPr lang="en-US" sz="1200" dirty="0" smtClean="0"/>
              <a:t>The dirty little secret regarding municipal monopoly corporations, a.k.a. political subdivisions, is they are advisory ONLY not adversarial.  A free and limited Republic cannot extend its jurisdiction and/or authority by the use of violence upon the sovereign state natural born Citizens. Municipal subdivisions are simple coops NOT Monarchies.</a:t>
            </a:r>
            <a:endParaRPr lang="en-US" sz="1200" dirty="0"/>
          </a:p>
        </p:txBody>
      </p:sp>
      <p:sp>
        <p:nvSpPr>
          <p:cNvPr id="10" name="TextBox 9"/>
          <p:cNvSpPr txBox="1"/>
          <p:nvPr/>
        </p:nvSpPr>
        <p:spPr>
          <a:xfrm>
            <a:off x="6553200" y="381001"/>
            <a:ext cx="2133600" cy="469083"/>
          </a:xfrm>
          <a:prstGeom prst="rect">
            <a:avLst/>
          </a:prstGeom>
          <a:solidFill>
            <a:srgbClr val="FFCCCC"/>
          </a:solidFill>
        </p:spPr>
        <p:txBody>
          <a:bodyPr wrap="square" lIns="91433" tIns="45717" rIns="91433" bIns="45717" rtlCol="0">
            <a:spAutoFit/>
          </a:bodyPr>
          <a:lstStyle/>
          <a:p>
            <a:r>
              <a:rPr lang="en-US" sz="1200" dirty="0" smtClean="0"/>
              <a:t>Enumclaw Washington King County Municipal Corporation</a:t>
            </a:r>
            <a:endParaRPr lang="en-US" sz="1200" dirty="0"/>
          </a:p>
        </p:txBody>
      </p:sp>
      <p:sp>
        <p:nvSpPr>
          <p:cNvPr id="11" name="Horizontal Scroll 10"/>
          <p:cNvSpPr/>
          <p:nvPr/>
        </p:nvSpPr>
        <p:spPr>
          <a:xfrm>
            <a:off x="2286000" y="0"/>
            <a:ext cx="3352800" cy="1033272"/>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If you repeat a lie often enough people will believe it is the truth .  If you call the lie a regulation, they will believe they must be regulated so others won’t lie.</a:t>
            </a:r>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4800600" cy="381000"/>
          </a:xfrm>
        </p:spPr>
        <p:txBody>
          <a:bodyPr>
            <a:noAutofit/>
          </a:bodyPr>
          <a:lstStyle/>
          <a:p>
            <a:r>
              <a:rPr lang="en-US" sz="1400" dirty="0" smtClean="0"/>
              <a:t>More State and Municipal madness – The Fish lie</a:t>
            </a:r>
            <a:endParaRPr lang="en-US" sz="1400" dirty="0"/>
          </a:p>
        </p:txBody>
      </p:sp>
      <p:pic>
        <p:nvPicPr>
          <p:cNvPr id="8" name="Content Placeholder 7" descr="IMG_0245Web.jpg"/>
          <p:cNvPicPr>
            <a:picLocks noGrp="1" noChangeAspect="1"/>
          </p:cNvPicPr>
          <p:nvPr>
            <p:ph idx="1"/>
          </p:nvPr>
        </p:nvPicPr>
        <p:blipFill>
          <a:blip r:embed="rId2" cstate="print"/>
          <a:stretch>
            <a:fillRect/>
          </a:stretch>
        </p:blipFill>
        <p:spPr>
          <a:xfrm>
            <a:off x="0" y="1143000"/>
            <a:ext cx="3149600" cy="2362200"/>
          </a:xfrm>
        </p:spPr>
      </p:pic>
      <p:sp>
        <p:nvSpPr>
          <p:cNvPr id="10" name="TextBox 9"/>
          <p:cNvSpPr txBox="1"/>
          <p:nvPr/>
        </p:nvSpPr>
        <p:spPr>
          <a:xfrm>
            <a:off x="304801" y="2514601"/>
            <a:ext cx="2376714" cy="861768"/>
          </a:xfrm>
          <a:prstGeom prst="rect">
            <a:avLst/>
          </a:prstGeom>
          <a:solidFill>
            <a:schemeClr val="bg1">
              <a:lumMod val="95000"/>
            </a:schemeClr>
          </a:solidFill>
          <a:ln>
            <a:solidFill>
              <a:schemeClr val="bg1">
                <a:lumMod val="95000"/>
              </a:schemeClr>
            </a:solidFill>
          </a:ln>
        </p:spPr>
        <p:txBody>
          <a:bodyPr wrap="square" lIns="91433" tIns="45717" rIns="91433" bIns="45717" rtlCol="0">
            <a:spAutoFit/>
          </a:bodyPr>
          <a:lstStyle/>
          <a:p>
            <a:pPr>
              <a:lnSpc>
                <a:spcPts val="1200"/>
              </a:lnSpc>
            </a:pPr>
            <a:r>
              <a:rPr lang="en-US" sz="1100" dirty="0" smtClean="0"/>
              <a:t>About $1 million for one fish roundabout , extravagant waste billed to local rural property owners they never approved! Also one at the next corner, dozens in state.</a:t>
            </a:r>
            <a:endParaRPr lang="en-US" sz="1400" dirty="0"/>
          </a:p>
        </p:txBody>
      </p:sp>
      <p:pic>
        <p:nvPicPr>
          <p:cNvPr id="14" name="Picture 13" descr="BoiseCreekWeb.jpg"/>
          <p:cNvPicPr>
            <a:picLocks noChangeAspect="1"/>
          </p:cNvPicPr>
          <p:nvPr/>
        </p:nvPicPr>
        <p:blipFill>
          <a:blip r:embed="rId3" cstate="print"/>
          <a:stretch>
            <a:fillRect/>
          </a:stretch>
        </p:blipFill>
        <p:spPr>
          <a:xfrm>
            <a:off x="3124200" y="1143000"/>
            <a:ext cx="2057400" cy="2514600"/>
          </a:xfrm>
          <a:prstGeom prst="rect">
            <a:avLst/>
          </a:prstGeom>
        </p:spPr>
      </p:pic>
      <p:pic>
        <p:nvPicPr>
          <p:cNvPr id="15" name="Picture 14" descr="BoiseCreekDozing.jpg"/>
          <p:cNvPicPr>
            <a:picLocks noChangeAspect="1"/>
          </p:cNvPicPr>
          <p:nvPr/>
        </p:nvPicPr>
        <p:blipFill>
          <a:blip r:embed="rId4" cstate="print"/>
          <a:stretch>
            <a:fillRect/>
          </a:stretch>
        </p:blipFill>
        <p:spPr>
          <a:xfrm>
            <a:off x="5181600" y="1143000"/>
            <a:ext cx="3657600" cy="2514600"/>
          </a:xfrm>
          <a:prstGeom prst="rect">
            <a:avLst/>
          </a:prstGeom>
        </p:spPr>
      </p:pic>
      <p:sp>
        <p:nvSpPr>
          <p:cNvPr id="16" name="TextBox 15"/>
          <p:cNvSpPr txBox="1"/>
          <p:nvPr/>
        </p:nvSpPr>
        <p:spPr>
          <a:xfrm>
            <a:off x="3581400" y="1447802"/>
            <a:ext cx="5105400" cy="938712"/>
          </a:xfrm>
          <a:prstGeom prst="rect">
            <a:avLst/>
          </a:prstGeom>
          <a:solidFill>
            <a:srgbClr val="D2ECB6"/>
          </a:solidFill>
        </p:spPr>
        <p:txBody>
          <a:bodyPr wrap="square" lIns="91433" tIns="45717" rIns="91433" bIns="45717" rtlCol="0">
            <a:spAutoFit/>
          </a:bodyPr>
          <a:lstStyle/>
          <a:p>
            <a:r>
              <a:rPr lang="en-US" sz="1100" b="1" dirty="0" smtClean="0"/>
              <a:t>Estimated $5  million dollars  &amp; counting to reroute little Boise Creek (below Left to Right) and still the natural creek resists rerouting to </a:t>
            </a:r>
            <a:r>
              <a:rPr lang="en-US" sz="1100" b="1" u="sng" dirty="0" smtClean="0"/>
              <a:t>higher</a:t>
            </a:r>
            <a:r>
              <a:rPr lang="en-US" sz="1100" b="1" dirty="0" smtClean="0"/>
              <a:t> ground. King County  sends bucket brigade to force  natural  creek to  run uphill in dry season.  King County  employee on site told me this  project was providing jobs, i.e. to the green government and THEIR green NG contractors.</a:t>
            </a:r>
            <a:endParaRPr lang="en-US" sz="1100" b="1" dirty="0"/>
          </a:p>
        </p:txBody>
      </p:sp>
      <p:pic>
        <p:nvPicPr>
          <p:cNvPr id="17" name="Picture 16" descr="Lower-Boise-Creek-Complicit.jpg"/>
          <p:cNvPicPr>
            <a:picLocks noChangeAspect="1"/>
          </p:cNvPicPr>
          <p:nvPr/>
        </p:nvPicPr>
        <p:blipFill>
          <a:blip r:embed="rId5" cstate="print"/>
          <a:stretch>
            <a:fillRect/>
          </a:stretch>
        </p:blipFill>
        <p:spPr>
          <a:xfrm>
            <a:off x="6858000" y="2209800"/>
            <a:ext cx="2133600" cy="1905000"/>
          </a:xfrm>
          <a:prstGeom prst="rect">
            <a:avLst/>
          </a:prstGeom>
        </p:spPr>
      </p:pic>
      <p:sp>
        <p:nvSpPr>
          <p:cNvPr id="20" name="TextBox 19"/>
          <p:cNvSpPr txBox="1"/>
          <p:nvPr/>
        </p:nvSpPr>
        <p:spPr>
          <a:xfrm>
            <a:off x="0" y="3505200"/>
            <a:ext cx="6324600" cy="1132726"/>
          </a:xfrm>
          <a:prstGeom prst="rect">
            <a:avLst/>
          </a:prstGeom>
          <a:solidFill>
            <a:srgbClr val="CCFFCC"/>
          </a:solidFill>
        </p:spPr>
        <p:txBody>
          <a:bodyPr wrap="square" lIns="91433" tIns="45717" rIns="91433" bIns="45717" rtlCol="0">
            <a:spAutoFit/>
          </a:bodyPr>
          <a:lstStyle/>
          <a:p>
            <a:r>
              <a:rPr lang="en-US" sz="1100" dirty="0" smtClean="0"/>
              <a:t>How King County Municipal Corporation and complicit colluding nongovernment groups are making money by cleaning up the mouth of this stream and rerouting it under the myth they are saving the fish....while the hard truth is they are attracting less fish and starving those  few who do return according to the studies on next page.  In other words, they are doing this for the grant money which is central banking debt created to confiscate the natural resources of the American Citizens,  then charged back to them through debt, usury, inflation, taxes and more regulations, i.e. lies.</a:t>
            </a:r>
            <a:endParaRPr lang="en-US" sz="1100" dirty="0"/>
          </a:p>
        </p:txBody>
      </p:sp>
      <p:pic>
        <p:nvPicPr>
          <p:cNvPr id="21" name="Picture 20" descr="BoiseCreekTakingIMG_0138Web.png"/>
          <p:cNvPicPr>
            <a:picLocks noChangeAspect="1"/>
          </p:cNvPicPr>
          <p:nvPr/>
        </p:nvPicPr>
        <p:blipFill>
          <a:blip r:embed="rId6" cstate="print"/>
          <a:stretch>
            <a:fillRect/>
          </a:stretch>
        </p:blipFill>
        <p:spPr>
          <a:xfrm>
            <a:off x="152400" y="4648200"/>
            <a:ext cx="5715000" cy="1162050"/>
          </a:xfrm>
          <a:prstGeom prst="rect">
            <a:avLst/>
          </a:prstGeom>
        </p:spPr>
      </p:pic>
      <p:pic>
        <p:nvPicPr>
          <p:cNvPr id="19" name="Picture 18" descr="Eisenhower-Wisdom.jpg"/>
          <p:cNvPicPr>
            <a:picLocks noChangeAspect="1"/>
          </p:cNvPicPr>
          <p:nvPr/>
        </p:nvPicPr>
        <p:blipFill>
          <a:blip r:embed="rId7" cstate="print"/>
          <a:stretch>
            <a:fillRect/>
          </a:stretch>
        </p:blipFill>
        <p:spPr>
          <a:xfrm>
            <a:off x="5844595" y="4267202"/>
            <a:ext cx="3081693" cy="2209799"/>
          </a:xfrm>
          <a:prstGeom prst="rect">
            <a:avLst/>
          </a:prstGeom>
        </p:spPr>
      </p:pic>
      <p:sp>
        <p:nvSpPr>
          <p:cNvPr id="22" name="Rectangle 21"/>
          <p:cNvSpPr/>
          <p:nvPr/>
        </p:nvSpPr>
        <p:spPr>
          <a:xfrm>
            <a:off x="6241144" y="4267203"/>
            <a:ext cx="1016000" cy="646325"/>
          </a:xfrm>
          <a:prstGeom prst="rect">
            <a:avLst/>
          </a:prstGeom>
        </p:spPr>
        <p:txBody>
          <a:bodyPr wrap="square" lIns="91433" tIns="45717" rIns="91433" bIns="45717">
            <a:spAutoFit/>
          </a:bodyPr>
          <a:lstStyle/>
          <a:p>
            <a:r>
              <a:rPr lang="en-US" sz="1200" b="1" dirty="0" smtClean="0"/>
              <a:t>President </a:t>
            </a:r>
          </a:p>
          <a:p>
            <a:r>
              <a:rPr lang="en-US" sz="1200" b="1" dirty="0" smtClean="0"/>
              <a:t>Eisenhower</a:t>
            </a:r>
          </a:p>
          <a:p>
            <a:r>
              <a:rPr lang="en-US" sz="1200" b="1" dirty="0" smtClean="0"/>
              <a:t>1953-61</a:t>
            </a:r>
            <a:endParaRPr lang="en-US" sz="1200" b="1" dirty="0"/>
          </a:p>
        </p:txBody>
      </p:sp>
      <p:sp>
        <p:nvSpPr>
          <p:cNvPr id="23" name="Rectangle 22"/>
          <p:cNvSpPr/>
          <p:nvPr/>
        </p:nvSpPr>
        <p:spPr>
          <a:xfrm>
            <a:off x="152402" y="5867401"/>
            <a:ext cx="5515429" cy="656634"/>
          </a:xfrm>
          <a:prstGeom prst="rect">
            <a:avLst/>
          </a:prstGeom>
        </p:spPr>
        <p:txBody>
          <a:bodyPr wrap="square" lIns="91433" tIns="45717" rIns="91433" bIns="45717">
            <a:spAutoFit/>
          </a:bodyPr>
          <a:lstStyle/>
          <a:p>
            <a:r>
              <a:rPr lang="en-US" sz="1200" dirty="0" smtClean="0"/>
              <a:t>Are you having a hard time believing this could be true, check it all out and more than you may be able to stand -  </a:t>
            </a:r>
            <a:r>
              <a:rPr lang="en-US" sz="1200" dirty="0" smtClean="0">
                <a:hlinkClick r:id="rId8"/>
              </a:rPr>
              <a:t>http://www.freedomforallseasons.org/FreedomFromFishMyths.dwt.asp</a:t>
            </a:r>
            <a:endParaRPr lang="en-US" sz="1200" dirty="0"/>
          </a:p>
        </p:txBody>
      </p:sp>
      <p:sp>
        <p:nvSpPr>
          <p:cNvPr id="24" name="Horizontal Scroll 23"/>
          <p:cNvSpPr/>
          <p:nvPr/>
        </p:nvSpPr>
        <p:spPr>
          <a:xfrm>
            <a:off x="5152574" y="0"/>
            <a:ext cx="3483429" cy="1219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100" dirty="0" smtClean="0">
                <a:solidFill>
                  <a:schemeClr val="tx1"/>
                </a:solidFill>
              </a:rPr>
              <a:t>In a true and honest Free Republic no “public” action can take place unless the all the property owners impacted by the action individually contract with the public or private agency taking the action”</a:t>
            </a:r>
          </a:p>
          <a:p>
            <a:r>
              <a:rPr lang="en-US" sz="1100" dirty="0" smtClean="0">
                <a:solidFill>
                  <a:schemeClr val="tx1"/>
                </a:solidFill>
              </a:rPr>
              <a:t>FreedomForAllSeasons</a:t>
            </a:r>
            <a:endParaRPr lang="en-US" sz="1100" dirty="0">
              <a:solidFill>
                <a:schemeClr val="tx1"/>
              </a:solidFill>
            </a:endParaRPr>
          </a:p>
        </p:txBody>
      </p:sp>
      <p:sp>
        <p:nvSpPr>
          <p:cNvPr id="25" name="TextBox 24"/>
          <p:cNvSpPr txBox="1"/>
          <p:nvPr/>
        </p:nvSpPr>
        <p:spPr>
          <a:xfrm>
            <a:off x="0" y="1219203"/>
            <a:ext cx="1905000" cy="430881"/>
          </a:xfrm>
          <a:prstGeom prst="rect">
            <a:avLst/>
          </a:prstGeom>
          <a:noFill/>
        </p:spPr>
        <p:txBody>
          <a:bodyPr wrap="square" lIns="91433" tIns="45717" rIns="91433" bIns="45717" rtlCol="0">
            <a:spAutoFit/>
          </a:bodyPr>
          <a:lstStyle/>
          <a:p>
            <a:r>
              <a:rPr lang="en-US" sz="1100" dirty="0" smtClean="0"/>
              <a:t>SE 416</a:t>
            </a:r>
            <a:r>
              <a:rPr lang="en-US" sz="1100" baseline="30000" dirty="0" smtClean="0"/>
              <a:t>th</a:t>
            </a:r>
            <a:r>
              <a:rPr lang="en-US" sz="1100" dirty="0" smtClean="0"/>
              <a:t> &amp; 244</a:t>
            </a:r>
            <a:r>
              <a:rPr lang="en-US" sz="1100" baseline="30000" dirty="0" smtClean="0"/>
              <a:t>th</a:t>
            </a:r>
            <a:r>
              <a:rPr lang="en-US" sz="1100" dirty="0" smtClean="0"/>
              <a:t> Ave. SE</a:t>
            </a:r>
          </a:p>
          <a:p>
            <a:r>
              <a:rPr lang="en-US" sz="1100" dirty="0" smtClean="0"/>
              <a:t>Enumclaw, WA Inc.</a:t>
            </a:r>
            <a:endParaRPr lang="en-US" sz="1100" dirty="0"/>
          </a:p>
        </p:txBody>
      </p:sp>
    </p:spTree>
  </p:cSld>
  <p:clrMapOvr>
    <a:masterClrMapping/>
  </p:clrMapOvr>
  <p:transition spd="med" advTm="7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3276600" cy="685800"/>
          </a:xfrm>
        </p:spPr>
        <p:txBody>
          <a:bodyPr>
            <a:normAutofit/>
          </a:bodyPr>
          <a:lstStyle/>
          <a:p>
            <a:r>
              <a:rPr lang="en-US" sz="1800" dirty="0" smtClean="0"/>
              <a:t>Definitions (continued)</a:t>
            </a:r>
            <a:endParaRPr lang="en-US" sz="1800" dirty="0"/>
          </a:p>
        </p:txBody>
      </p:sp>
      <p:sp>
        <p:nvSpPr>
          <p:cNvPr id="3" name="Content Placeholder 2"/>
          <p:cNvSpPr>
            <a:spLocks noGrp="1"/>
          </p:cNvSpPr>
          <p:nvPr>
            <p:ph sz="half" idx="1"/>
          </p:nvPr>
        </p:nvSpPr>
        <p:spPr>
          <a:xfrm>
            <a:off x="152400" y="990600"/>
            <a:ext cx="4953000" cy="5486400"/>
          </a:xfrm>
          <a:solidFill>
            <a:srgbClr val="99FF66"/>
          </a:solidFill>
          <a:ln>
            <a:solidFill>
              <a:srgbClr val="99FF66"/>
            </a:solidFill>
          </a:ln>
        </p:spPr>
        <p:txBody>
          <a:bodyPr>
            <a:noAutofit/>
          </a:bodyPr>
          <a:lstStyle/>
          <a:p>
            <a:pPr marL="91433" indent="-91433">
              <a:lnSpc>
                <a:spcPts val="1100"/>
              </a:lnSpc>
              <a:spcBef>
                <a:spcPts val="0"/>
              </a:spcBef>
              <a:buNone/>
            </a:pPr>
            <a:r>
              <a:rPr lang="en-US" sz="1400" b="1" dirty="0" smtClean="0"/>
              <a:t>Bill of Attainder {Buffers are a Bill of Attainder}</a:t>
            </a:r>
            <a:endParaRPr lang="en-US" sz="1400" dirty="0" smtClean="0"/>
          </a:p>
          <a:p>
            <a:pPr marL="91433" indent="-91433">
              <a:lnSpc>
                <a:spcPts val="1100"/>
              </a:lnSpc>
              <a:spcBef>
                <a:spcPts val="0"/>
              </a:spcBef>
              <a:buNone/>
            </a:pPr>
            <a:endParaRPr lang="en-US" sz="1200" dirty="0" smtClean="0"/>
          </a:p>
          <a:p>
            <a:pPr marL="0" indent="0">
              <a:lnSpc>
                <a:spcPts val="1100"/>
              </a:lnSpc>
              <a:spcBef>
                <a:spcPts val="0"/>
              </a:spcBef>
              <a:buNone/>
            </a:pPr>
            <a:r>
              <a:rPr lang="en-US" sz="1400" dirty="0" smtClean="0">
                <a:latin typeface="Calibri" pitchFamily="34" charset="0"/>
              </a:rPr>
              <a:t>Definition</a:t>
            </a:r>
            <a:r>
              <a:rPr lang="en-US" sz="1400" u="sng" dirty="0" smtClean="0">
                <a:latin typeface="Calibri" pitchFamily="34" charset="0"/>
              </a:rPr>
              <a:t>: A legislative act that singles out an individual or group for punishment without a trial.</a:t>
            </a:r>
          </a:p>
          <a:p>
            <a:pPr marL="0" indent="0">
              <a:lnSpc>
                <a:spcPts val="1100"/>
              </a:lnSpc>
              <a:spcBef>
                <a:spcPts val="0"/>
              </a:spcBef>
              <a:buNone/>
            </a:pPr>
            <a:endParaRPr lang="en-US" sz="1200" dirty="0" smtClean="0">
              <a:latin typeface="Calibri" pitchFamily="34" charset="0"/>
            </a:endParaRPr>
          </a:p>
          <a:p>
            <a:pPr marL="0" indent="0">
              <a:lnSpc>
                <a:spcPts val="1100"/>
              </a:lnSpc>
              <a:spcBef>
                <a:spcPts val="0"/>
              </a:spcBef>
              <a:buNone/>
            </a:pPr>
            <a:r>
              <a:rPr lang="en-US" sz="1200" dirty="0" smtClean="0">
                <a:latin typeface="Calibri" pitchFamily="34" charset="0"/>
              </a:rPr>
              <a:t>The </a:t>
            </a:r>
            <a:r>
              <a:rPr lang="en-US" sz="1200" b="1" dirty="0" smtClean="0">
                <a:latin typeface="Calibri" pitchFamily="34" charset="0"/>
              </a:rPr>
              <a:t>Constitution of the United States</a:t>
            </a:r>
            <a:r>
              <a:rPr lang="en-US" sz="1200" dirty="0" smtClean="0">
                <a:latin typeface="Calibri" pitchFamily="34" charset="0"/>
              </a:rPr>
              <a:t>, Article I, Section 9, paragraph 3 provides that: "No Bill of Attainder or ex post facto Law will be passed."</a:t>
            </a:r>
          </a:p>
          <a:p>
            <a:pPr marL="0" indent="0">
              <a:lnSpc>
                <a:spcPts val="1100"/>
              </a:lnSpc>
              <a:spcBef>
                <a:spcPts val="0"/>
              </a:spcBef>
              <a:buNone/>
            </a:pPr>
            <a:r>
              <a:rPr lang="en-US" sz="1200" dirty="0" smtClean="0">
                <a:latin typeface="Calibri" pitchFamily="34" charset="0"/>
              </a:rPr>
              <a:t>"The Bill of Attainder Clause was intended not as a narrow, technical (and therefore soon to be outmoded) prohibition, but rather as an implementation of the separation of powers, a general safeguard against legislative exercise of the judicial function or more simply - trial by legislature."  </a:t>
            </a:r>
            <a:r>
              <a:rPr lang="en-US" sz="1200" u="sng" dirty="0" smtClean="0">
                <a:latin typeface="Calibri" pitchFamily="34" charset="0"/>
              </a:rPr>
              <a:t>U.S. v. Brown</a:t>
            </a:r>
            <a:r>
              <a:rPr lang="en-US" sz="1200" dirty="0" smtClean="0">
                <a:latin typeface="Calibri" pitchFamily="34" charset="0"/>
              </a:rPr>
              <a:t>, 381 U.S. 437, 440 (1965).</a:t>
            </a:r>
          </a:p>
          <a:p>
            <a:pPr marL="0" indent="0">
              <a:lnSpc>
                <a:spcPts val="1100"/>
              </a:lnSpc>
              <a:spcBef>
                <a:spcPts val="0"/>
              </a:spcBef>
              <a:buNone/>
            </a:pPr>
            <a:r>
              <a:rPr lang="en-US" sz="1200" dirty="0" smtClean="0">
                <a:latin typeface="Calibri" pitchFamily="34" charset="0"/>
              </a:rPr>
              <a:t>"These clauses of the Constitution are not of the broad, general nature of the Due Process Clause, but refer to rather precise legal terms which had a meaning under English law at the time the Constitution was adopted.  A bill of attainder was a legislative act that singled out one or more persons and imposed punishment on them, without benefit of trial.  Such actions were regarded as odious by the framers of the Constitution because it was the traditional role of a court, judging an individual case, to impose punishment."  </a:t>
            </a:r>
            <a:r>
              <a:rPr lang="en-US" sz="1200" b="1" dirty="0" smtClean="0">
                <a:latin typeface="Calibri" pitchFamily="34" charset="0"/>
              </a:rPr>
              <a:t>William H. Rehnquist</a:t>
            </a:r>
            <a:r>
              <a:rPr lang="en-US" sz="1200" dirty="0" smtClean="0">
                <a:latin typeface="Calibri" pitchFamily="34" charset="0"/>
              </a:rPr>
              <a:t>, </a:t>
            </a:r>
            <a:r>
              <a:rPr lang="en-US" sz="1200" u="sng" dirty="0" smtClean="0">
                <a:latin typeface="Calibri" pitchFamily="34" charset="0"/>
              </a:rPr>
              <a:t>The Supreme Court</a:t>
            </a:r>
            <a:r>
              <a:rPr lang="en-US" sz="1200" dirty="0" smtClean="0">
                <a:latin typeface="Calibri" pitchFamily="34" charset="0"/>
              </a:rPr>
              <a:t>, page 166.</a:t>
            </a:r>
          </a:p>
          <a:p>
            <a:pPr marL="0" indent="0">
              <a:lnSpc>
                <a:spcPts val="1100"/>
              </a:lnSpc>
              <a:spcBef>
                <a:spcPts val="0"/>
              </a:spcBef>
              <a:buNone/>
            </a:pPr>
            <a:endParaRPr lang="en-US" sz="1200" dirty="0" smtClean="0">
              <a:latin typeface="Calibri" pitchFamily="34" charset="0"/>
            </a:endParaRPr>
          </a:p>
          <a:p>
            <a:pPr marL="0" indent="0">
              <a:lnSpc>
                <a:spcPts val="1100"/>
              </a:lnSpc>
              <a:spcBef>
                <a:spcPts val="0"/>
              </a:spcBef>
              <a:buNone/>
            </a:pPr>
            <a:r>
              <a:rPr lang="en-US" sz="1200" dirty="0" smtClean="0">
                <a:latin typeface="Calibri" pitchFamily="34" charset="0"/>
              </a:rPr>
              <a:t>"Bills of attainder, ex post facto laws, and laws impairing the obligations of contracts, </a:t>
            </a:r>
            <a:r>
              <a:rPr lang="en-US" sz="1200" u="sng" dirty="0" smtClean="0">
                <a:latin typeface="Calibri" pitchFamily="34" charset="0"/>
              </a:rPr>
              <a:t>are contrary to the first principles of the social compact, and to every principle of sound legislation</a:t>
            </a:r>
            <a:r>
              <a:rPr lang="en-US" sz="1200" dirty="0" smtClean="0">
                <a:latin typeface="Calibri" pitchFamily="34" charset="0"/>
              </a:rPr>
              <a:t>. ... The sober people of America are weary of the fluctuating policy which has directed the public councils.  They have seen with regret and indignation that sudden changes and legislative interferences, in cases affecting personal rights, become jobs in the hands of enterprising and influential speculators, and snares to the more-industrious and less-informed part of the community."  </a:t>
            </a:r>
            <a:r>
              <a:rPr lang="en-US" sz="1200" b="1" dirty="0" smtClean="0">
                <a:latin typeface="Calibri" pitchFamily="34" charset="0"/>
              </a:rPr>
              <a:t>James Madison</a:t>
            </a:r>
            <a:r>
              <a:rPr lang="en-US" sz="1200" dirty="0" smtClean="0">
                <a:latin typeface="Calibri" pitchFamily="34" charset="0"/>
              </a:rPr>
              <a:t>, </a:t>
            </a:r>
            <a:r>
              <a:rPr lang="en-US" sz="1200" u="sng" dirty="0" smtClean="0">
                <a:latin typeface="Calibri" pitchFamily="34" charset="0"/>
              </a:rPr>
              <a:t>Federalist Number 44</a:t>
            </a:r>
            <a:r>
              <a:rPr lang="en-US" sz="1200" dirty="0" smtClean="0">
                <a:latin typeface="Calibri" pitchFamily="34" charset="0"/>
              </a:rPr>
              <a:t>, 1788.</a:t>
            </a:r>
          </a:p>
          <a:p>
            <a:pPr marL="0" indent="0">
              <a:lnSpc>
                <a:spcPts val="1100"/>
              </a:lnSpc>
              <a:spcBef>
                <a:spcPts val="0"/>
              </a:spcBef>
              <a:buNone/>
            </a:pPr>
            <a:endParaRPr lang="en-US" sz="1200" dirty="0" smtClean="0">
              <a:latin typeface="Calibri" pitchFamily="34" charset="0"/>
            </a:endParaRPr>
          </a:p>
          <a:p>
            <a:pPr marL="0" indent="0">
              <a:lnSpc>
                <a:spcPts val="1100"/>
              </a:lnSpc>
              <a:spcBef>
                <a:spcPts val="0"/>
              </a:spcBef>
              <a:buNone/>
            </a:pPr>
            <a:r>
              <a:rPr lang="en-US" sz="1200" dirty="0" smtClean="0">
                <a:latin typeface="Calibri" pitchFamily="34" charset="0"/>
              </a:rPr>
              <a:t>Supreme Court cases construing the Bill of Attainder clause include: </a:t>
            </a:r>
          </a:p>
          <a:p>
            <a:pPr marL="0" indent="0">
              <a:lnSpc>
                <a:spcPts val="1100"/>
              </a:lnSpc>
              <a:spcBef>
                <a:spcPts val="0"/>
              </a:spcBef>
              <a:buNone/>
            </a:pPr>
            <a:r>
              <a:rPr lang="en-US" sz="1200" u="sng" dirty="0" smtClean="0">
                <a:latin typeface="Calibri" pitchFamily="34" charset="0"/>
              </a:rPr>
              <a:t>Ex Parte Garland</a:t>
            </a:r>
            <a:r>
              <a:rPr lang="en-US" sz="1200" dirty="0" smtClean="0">
                <a:latin typeface="Calibri" pitchFamily="34" charset="0"/>
              </a:rPr>
              <a:t>, 4 Wallace 333 (1866). </a:t>
            </a:r>
          </a:p>
          <a:p>
            <a:pPr marL="0" indent="0">
              <a:lnSpc>
                <a:spcPts val="1100"/>
              </a:lnSpc>
              <a:spcBef>
                <a:spcPts val="0"/>
              </a:spcBef>
              <a:buNone/>
            </a:pPr>
            <a:r>
              <a:rPr lang="en-US" sz="1200" u="sng" dirty="0" smtClean="0">
                <a:latin typeface="Calibri" pitchFamily="34" charset="0"/>
              </a:rPr>
              <a:t>Cummings v. Missouri</a:t>
            </a:r>
            <a:r>
              <a:rPr lang="en-US" sz="1200" dirty="0" smtClean="0">
                <a:latin typeface="Calibri" pitchFamily="34" charset="0"/>
              </a:rPr>
              <a:t>, 4 Wallace 277 (1866). </a:t>
            </a:r>
          </a:p>
          <a:p>
            <a:pPr marL="0" indent="0">
              <a:lnSpc>
                <a:spcPts val="1100"/>
              </a:lnSpc>
              <a:spcBef>
                <a:spcPts val="0"/>
              </a:spcBef>
              <a:buNone/>
            </a:pPr>
            <a:r>
              <a:rPr lang="en-US" sz="1200" u="sng" dirty="0" smtClean="0">
                <a:latin typeface="Calibri" pitchFamily="34" charset="0"/>
              </a:rPr>
              <a:t>U.S. v. Brown</a:t>
            </a:r>
            <a:r>
              <a:rPr lang="en-US" sz="1200" dirty="0" smtClean="0">
                <a:latin typeface="Calibri" pitchFamily="34" charset="0"/>
              </a:rPr>
              <a:t>, 381 U.S. 437 (1965). </a:t>
            </a:r>
          </a:p>
          <a:p>
            <a:pPr marL="0" indent="0">
              <a:lnSpc>
                <a:spcPts val="1100"/>
              </a:lnSpc>
              <a:spcBef>
                <a:spcPts val="0"/>
              </a:spcBef>
              <a:buNone/>
            </a:pPr>
            <a:r>
              <a:rPr lang="en-US" sz="1200" u="sng" dirty="0" smtClean="0">
                <a:latin typeface="Calibri" pitchFamily="34" charset="0"/>
              </a:rPr>
              <a:t>Nixon v. Administrator of General Services</a:t>
            </a:r>
            <a:r>
              <a:rPr lang="en-US" sz="1200" dirty="0" smtClean="0">
                <a:latin typeface="Calibri" pitchFamily="34" charset="0"/>
              </a:rPr>
              <a:t>, 433 U.S.425 (1977). </a:t>
            </a:r>
          </a:p>
          <a:p>
            <a:pPr marL="0" indent="0">
              <a:lnSpc>
                <a:spcPts val="1100"/>
              </a:lnSpc>
              <a:spcBef>
                <a:spcPts val="0"/>
              </a:spcBef>
              <a:buNone/>
            </a:pPr>
            <a:r>
              <a:rPr lang="en-US" sz="1200" u="sng" dirty="0" smtClean="0">
                <a:latin typeface="Calibri" pitchFamily="34" charset="0"/>
              </a:rPr>
              <a:t>Selective Service Administration v. Minnesota PIRG</a:t>
            </a:r>
            <a:r>
              <a:rPr lang="en-US" sz="1200" dirty="0" smtClean="0">
                <a:latin typeface="Calibri" pitchFamily="34" charset="0"/>
              </a:rPr>
              <a:t>, 468 U.S. 841 (1984). </a:t>
            </a:r>
          </a:p>
          <a:p>
            <a:pPr marL="0" indent="0">
              <a:lnSpc>
                <a:spcPts val="1100"/>
              </a:lnSpc>
              <a:spcBef>
                <a:spcPts val="0"/>
              </a:spcBef>
              <a:buNone/>
            </a:pPr>
            <a:r>
              <a:rPr lang="en-US" sz="1200" dirty="0" smtClean="0">
                <a:latin typeface="Calibri" pitchFamily="34" charset="0"/>
              </a:rPr>
              <a:t>See also, </a:t>
            </a:r>
            <a:r>
              <a:rPr lang="en-US" sz="1200" dirty="0" smtClean="0">
                <a:latin typeface="Calibri" pitchFamily="34" charset="0"/>
                <a:hlinkClick r:id="rId2"/>
              </a:rPr>
              <a:t>SBC v. FCC</a:t>
            </a:r>
            <a:r>
              <a:rPr lang="en-US" sz="1200" dirty="0" smtClean="0">
                <a:latin typeface="Calibri" pitchFamily="34" charset="0"/>
              </a:rPr>
              <a:t>. </a:t>
            </a:r>
          </a:p>
          <a:p>
            <a:pPr marL="91433" indent="-91433">
              <a:lnSpc>
                <a:spcPts val="1100"/>
              </a:lnSpc>
              <a:buNone/>
            </a:pPr>
            <a:endParaRPr lang="en-US" sz="1200" dirty="0"/>
          </a:p>
        </p:txBody>
      </p:sp>
      <p:sp>
        <p:nvSpPr>
          <p:cNvPr id="4" name="Content Placeholder 3"/>
          <p:cNvSpPr>
            <a:spLocks noGrp="1"/>
          </p:cNvSpPr>
          <p:nvPr>
            <p:ph sz="half" idx="2"/>
          </p:nvPr>
        </p:nvSpPr>
        <p:spPr>
          <a:xfrm>
            <a:off x="5334000" y="457200"/>
            <a:ext cx="3581400" cy="2590800"/>
          </a:xfrm>
          <a:solidFill>
            <a:srgbClr val="FF99CC"/>
          </a:solidFill>
        </p:spPr>
        <p:txBody>
          <a:bodyPr>
            <a:normAutofit fontScale="47500" lnSpcReduction="20000"/>
          </a:bodyPr>
          <a:lstStyle/>
          <a:p>
            <a:pPr marL="0" indent="0">
              <a:lnSpc>
                <a:spcPts val="1400"/>
              </a:lnSpc>
              <a:spcBef>
                <a:spcPts val="600"/>
              </a:spcBef>
              <a:buNone/>
            </a:pPr>
            <a:r>
              <a:rPr lang="en-US" sz="2900" b="1" dirty="0" smtClean="0"/>
              <a:t>Malthusian –</a:t>
            </a:r>
            <a:r>
              <a:rPr lang="en-US" sz="2900" dirty="0" smtClean="0"/>
              <a:t>  </a:t>
            </a:r>
          </a:p>
          <a:p>
            <a:pPr marL="0" indent="0">
              <a:lnSpc>
                <a:spcPts val="1400"/>
              </a:lnSpc>
              <a:spcBef>
                <a:spcPts val="600"/>
              </a:spcBef>
              <a:buNone/>
            </a:pPr>
            <a:r>
              <a:rPr lang="en-US" sz="2500" dirty="0" smtClean="0"/>
              <a:t>“1. of or pertaining to the theories of T. R. Malthus, which state that </a:t>
            </a:r>
            <a:r>
              <a:rPr lang="en-US" sz="2500" u="sng" dirty="0" smtClean="0"/>
              <a:t>population tends to increase faster than the means of subsistence, resulting in an inadequate supply of food and necessary goods, unless war, famine or disease reduce the population or the increase of populations is slowed.</a:t>
            </a:r>
            <a:r>
              <a:rPr lang="en-US" sz="2500" dirty="0" smtClean="0"/>
              <a:t> “ </a:t>
            </a:r>
          </a:p>
          <a:p>
            <a:pPr marL="0" indent="0">
              <a:lnSpc>
                <a:spcPts val="1400"/>
              </a:lnSpc>
              <a:spcBef>
                <a:spcPts val="600"/>
              </a:spcBef>
              <a:buNone/>
            </a:pPr>
            <a:r>
              <a:rPr lang="en-US" sz="2500" dirty="0" smtClean="0"/>
              <a:t>The Random House Dictionary of the English Language  - College Edition</a:t>
            </a:r>
          </a:p>
          <a:p>
            <a:pPr marL="0" indent="0">
              <a:lnSpc>
                <a:spcPts val="1300"/>
              </a:lnSpc>
              <a:buNone/>
            </a:pPr>
            <a:endParaRPr lang="en-US" sz="1400" dirty="0" smtClean="0"/>
          </a:p>
          <a:p>
            <a:pPr marL="0" indent="0">
              <a:lnSpc>
                <a:spcPts val="1300"/>
              </a:lnSpc>
              <a:buNone/>
            </a:pPr>
            <a:r>
              <a:rPr lang="en-US" sz="2500" b="1" dirty="0" smtClean="0">
                <a:hlinkClick r:id="rId3"/>
              </a:rPr>
              <a:t>The Malthusian Catastrophe </a:t>
            </a:r>
            <a:br>
              <a:rPr lang="en-US" sz="2500" b="1" dirty="0" smtClean="0">
                <a:hlinkClick r:id="rId3"/>
              </a:rPr>
            </a:br>
            <a:r>
              <a:rPr lang="en-US" sz="2500" b="1" dirty="0" smtClean="0"/>
              <a:t>Another False Flag using fear to  gain control of  your resources, e.g. buffers</a:t>
            </a:r>
            <a:endParaRPr lang="en-US" sz="1400" dirty="0"/>
          </a:p>
        </p:txBody>
      </p:sp>
      <p:pic>
        <p:nvPicPr>
          <p:cNvPr id="7" name="Picture 6" descr="World-Population.png"/>
          <p:cNvPicPr>
            <a:picLocks noChangeAspect="1"/>
          </p:cNvPicPr>
          <p:nvPr/>
        </p:nvPicPr>
        <p:blipFill>
          <a:blip r:embed="rId4" cstate="print"/>
          <a:stretch>
            <a:fillRect/>
          </a:stretch>
        </p:blipFill>
        <p:spPr>
          <a:xfrm>
            <a:off x="5715000" y="3124200"/>
            <a:ext cx="2895600" cy="3290887"/>
          </a:xfrm>
          <a:prstGeom prst="rect">
            <a:avLst/>
          </a:prstGeom>
        </p:spPr>
      </p:pic>
    </p:spTree>
  </p:cSld>
  <p:clrMapOvr>
    <a:masterClrMapping/>
  </p:clrMapOvr>
  <p:transition spd="med" advTm="7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5334000" cy="533400"/>
          </a:xfrm>
        </p:spPr>
        <p:txBody>
          <a:bodyPr>
            <a:normAutofit fontScale="90000"/>
          </a:bodyPr>
          <a:lstStyle/>
          <a:p>
            <a:r>
              <a:rPr lang="en-US" sz="1600" dirty="0" smtClean="0"/>
              <a:t>Buffering The fish is based largely on myth - Part 1 of 2</a:t>
            </a:r>
            <a:endParaRPr lang="en-US" sz="1600" dirty="0"/>
          </a:p>
        </p:txBody>
      </p:sp>
      <p:sp>
        <p:nvSpPr>
          <p:cNvPr id="3" name="Content Placeholder 2"/>
          <p:cNvSpPr>
            <a:spLocks noGrp="1"/>
          </p:cNvSpPr>
          <p:nvPr>
            <p:ph sz="half" idx="1"/>
          </p:nvPr>
        </p:nvSpPr>
        <p:spPr>
          <a:xfrm>
            <a:off x="304800" y="1219200"/>
            <a:ext cx="4267200" cy="5105400"/>
          </a:xfrm>
        </p:spPr>
        <p:txBody>
          <a:bodyPr>
            <a:normAutofit/>
          </a:bodyPr>
          <a:lstStyle/>
          <a:p>
            <a:pPr marL="182867" indent="-182867">
              <a:lnSpc>
                <a:spcPts val="1300"/>
              </a:lnSpc>
              <a:spcBef>
                <a:spcPts val="0"/>
              </a:spcBef>
              <a:buNone/>
            </a:pPr>
            <a:endParaRPr lang="en-US" sz="1200" dirty="0" smtClean="0"/>
          </a:p>
          <a:p>
            <a:pPr>
              <a:buFont typeface="Wingdings" pitchFamily="2" charset="2"/>
              <a:buChar char="Ø"/>
            </a:pPr>
            <a:endParaRPr lang="en-US" sz="1200" dirty="0"/>
          </a:p>
        </p:txBody>
      </p:sp>
      <p:pic>
        <p:nvPicPr>
          <p:cNvPr id="11" name="Content Placeholder 10" descr="Fish-Extracts-from-Salmon-a.png"/>
          <p:cNvPicPr>
            <a:picLocks noGrp="1" noChangeAspect="1"/>
          </p:cNvPicPr>
          <p:nvPr>
            <p:ph sz="half" idx="2"/>
          </p:nvPr>
        </p:nvPicPr>
        <p:blipFill>
          <a:blip r:embed="rId2" cstate="print"/>
          <a:stretch>
            <a:fillRect/>
          </a:stretch>
        </p:blipFill>
        <p:spPr>
          <a:xfrm>
            <a:off x="152400" y="1295400"/>
            <a:ext cx="4598894" cy="5029200"/>
          </a:xfrm>
        </p:spPr>
      </p:pic>
      <p:pic>
        <p:nvPicPr>
          <p:cNvPr id="12" name="Picture 11" descr="Fish-Dr.-McNeil.png"/>
          <p:cNvPicPr>
            <a:picLocks noChangeAspect="1"/>
          </p:cNvPicPr>
          <p:nvPr/>
        </p:nvPicPr>
        <p:blipFill>
          <a:blip r:embed="rId3" cstate="print"/>
          <a:stretch>
            <a:fillRect/>
          </a:stretch>
        </p:blipFill>
        <p:spPr>
          <a:xfrm>
            <a:off x="4895850" y="3429002"/>
            <a:ext cx="4095751" cy="2744153"/>
          </a:xfrm>
          <a:prstGeom prst="rect">
            <a:avLst/>
          </a:prstGeom>
        </p:spPr>
      </p:pic>
      <p:pic>
        <p:nvPicPr>
          <p:cNvPr id="13" name="Picture 12" descr="Water-Sources.png"/>
          <p:cNvPicPr>
            <a:picLocks noChangeAspect="1"/>
          </p:cNvPicPr>
          <p:nvPr/>
        </p:nvPicPr>
        <p:blipFill>
          <a:blip r:embed="rId4" cstate="print"/>
          <a:stretch>
            <a:fillRect/>
          </a:stretch>
        </p:blipFill>
        <p:spPr>
          <a:xfrm>
            <a:off x="4876801" y="609600"/>
            <a:ext cx="4184736" cy="2514600"/>
          </a:xfrm>
          <a:prstGeom prst="rect">
            <a:avLst/>
          </a:prstGeom>
        </p:spPr>
      </p:pic>
      <p:sp>
        <p:nvSpPr>
          <p:cNvPr id="14" name="Rectangle 13"/>
          <p:cNvSpPr/>
          <p:nvPr/>
        </p:nvSpPr>
        <p:spPr>
          <a:xfrm>
            <a:off x="381000" y="762000"/>
            <a:ext cx="3810000" cy="523220"/>
          </a:xfrm>
          <a:prstGeom prst="rect">
            <a:avLst/>
          </a:prstGeom>
        </p:spPr>
        <p:txBody>
          <a:bodyPr wrap="square" lIns="91433" tIns="45717" rIns="91433" bIns="45717">
            <a:spAutoFit/>
          </a:bodyPr>
          <a:lstStyle/>
          <a:p>
            <a:r>
              <a:rPr lang="en-US" sz="1400" dirty="0" smtClean="0">
                <a:hlinkClick r:id="rId5"/>
              </a:rPr>
              <a:t>http://www.freedomforallseasons.org/FreedomFromFishMyths.dwt.asp</a:t>
            </a:r>
            <a:endParaRPr lang="en-US" sz="1400" dirty="0"/>
          </a:p>
        </p:txBody>
      </p:sp>
    </p:spTree>
  </p:cSld>
  <p:clrMapOvr>
    <a:masterClrMapping/>
  </p:clrMapOvr>
  <p:transition spd="med" advTm="7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5334000" cy="533400"/>
          </a:xfrm>
        </p:spPr>
        <p:txBody>
          <a:bodyPr>
            <a:noAutofit/>
          </a:bodyPr>
          <a:lstStyle/>
          <a:p>
            <a:r>
              <a:rPr lang="en-US" sz="1400" dirty="0" smtClean="0"/>
              <a:t>Buffering The fish is based largely on myth – Part 2 of 3</a:t>
            </a:r>
            <a:endParaRPr lang="en-US" sz="1400" dirty="0"/>
          </a:p>
        </p:txBody>
      </p:sp>
      <p:sp>
        <p:nvSpPr>
          <p:cNvPr id="3" name="Content Placeholder 2"/>
          <p:cNvSpPr>
            <a:spLocks noGrp="1"/>
          </p:cNvSpPr>
          <p:nvPr>
            <p:ph sz="half" idx="1"/>
          </p:nvPr>
        </p:nvSpPr>
        <p:spPr>
          <a:solidFill>
            <a:srgbClr val="CCFFCC"/>
          </a:solidFill>
        </p:spPr>
        <p:txBody>
          <a:bodyPr>
            <a:noAutofit/>
          </a:bodyPr>
          <a:lstStyle/>
          <a:p>
            <a:pPr marL="182867" indent="-182867">
              <a:lnSpc>
                <a:spcPts val="1200"/>
              </a:lnSpc>
              <a:buClrTx/>
              <a:buSzPct val="85000"/>
              <a:buFont typeface="Wingdings" pitchFamily="2" charset="2"/>
              <a:buChar char="Ø"/>
            </a:pPr>
            <a:r>
              <a:rPr lang="en-US" sz="1200" b="1" u="sng" dirty="0" smtClean="0"/>
              <a:t>Extracts from Salmon Without Rivers" by Jim Lichatowich</a:t>
            </a:r>
          </a:p>
          <a:p>
            <a:pPr marL="182867" indent="-182867">
              <a:lnSpc>
                <a:spcPts val="1200"/>
              </a:lnSpc>
              <a:buClrTx/>
              <a:buSzPct val="85000"/>
              <a:buNone/>
            </a:pPr>
            <a:endParaRPr lang="en-US" sz="1200" b="1" dirty="0" smtClean="0"/>
          </a:p>
          <a:p>
            <a:pPr marL="182867" indent="-182867">
              <a:lnSpc>
                <a:spcPts val="1200"/>
              </a:lnSpc>
              <a:buClrTx/>
              <a:buSzPct val="85000"/>
              <a:buFont typeface="Wingdings" pitchFamily="2" charset="2"/>
              <a:buChar char="Ø"/>
            </a:pPr>
            <a:r>
              <a:rPr lang="en-US" sz="1200" dirty="0" smtClean="0"/>
              <a:t>Point 1 - "As we have seen, </a:t>
            </a:r>
            <a:r>
              <a:rPr lang="en-US" sz="1200" b="1" u="sng" dirty="0" smtClean="0"/>
              <a:t>many natural factors</a:t>
            </a:r>
            <a:r>
              <a:rPr lang="en-US" sz="1200" u="sng" dirty="0" smtClean="0"/>
              <a:t> harming Columbia Basin salmon populations have been on the rise since the 1970s. </a:t>
            </a:r>
            <a:r>
              <a:rPr lang="en-US" sz="1200" dirty="0" smtClean="0"/>
              <a:t>More generally, looking over periods from 10,000 to 100,000 years, the populations of many marine animals exhibit huge fluctuations. Examples include Dungeness crabs, Maine lobsters, Pacific anchovy, and many other species. </a:t>
            </a:r>
          </a:p>
          <a:p>
            <a:pPr marL="182867" indent="-182867">
              <a:lnSpc>
                <a:spcPts val="1200"/>
              </a:lnSpc>
              <a:buClrTx/>
              <a:buSzPct val="85000"/>
              <a:buFont typeface="Wingdings" pitchFamily="2" charset="2"/>
              <a:buChar char="Ø"/>
            </a:pPr>
            <a:r>
              <a:rPr lang="en-US" sz="1200" dirty="0" smtClean="0"/>
              <a:t>Point 2 - "</a:t>
            </a:r>
            <a:r>
              <a:rPr lang="en-US" sz="1200" u="sng" dirty="0" smtClean="0"/>
              <a:t>Fundamentally, the salmon's decline has been the consequence of a vision based on flawed assumptions and unchallenged myths.</a:t>
            </a:r>
            <a:r>
              <a:rPr lang="en-US" sz="1200" dirty="0" smtClean="0"/>
              <a:t>... We assumed we could control the biological productivity of salmon and 'improve' upon natural processes that we didn't even try to understand.“</a:t>
            </a:r>
          </a:p>
          <a:p>
            <a:pPr marL="182867" indent="-182867">
              <a:lnSpc>
                <a:spcPts val="1200"/>
              </a:lnSpc>
              <a:buClrTx/>
              <a:buSzPct val="85000"/>
              <a:buFont typeface="Wingdings" pitchFamily="2" charset="2"/>
              <a:buChar char="Ø"/>
            </a:pPr>
            <a:r>
              <a:rPr lang="en-US" sz="1200" dirty="0" smtClean="0"/>
              <a:t>Point 3 - </a:t>
            </a:r>
            <a:r>
              <a:rPr lang="en-US" sz="1200" u="sng" dirty="0" smtClean="0"/>
              <a:t>"As a general matter, the popular conception of a “balance of nature” is misleading</a:t>
            </a:r>
            <a:r>
              <a:rPr lang="en-US" sz="1200" dirty="0" smtClean="0"/>
              <a:t>. Modern science is moving toward what Gregg Easterbrook has called “the action-packed balance of nature”: at any given time, forces are at work disturbing any particular trend toward equilibrium. From this perspective, efforts to avoid any and all extinctions make no sense." </a:t>
            </a:r>
          </a:p>
          <a:p>
            <a:pPr marL="182867" indent="-182867">
              <a:lnSpc>
                <a:spcPts val="1200"/>
              </a:lnSpc>
              <a:buClrTx/>
              <a:buSzPct val="85000"/>
              <a:buFont typeface="Wingdings" pitchFamily="2" charset="2"/>
              <a:buChar char="Ø"/>
            </a:pPr>
            <a:r>
              <a:rPr lang="en-US" sz="1200" dirty="0" smtClean="0"/>
              <a:t>Point 4 - "</a:t>
            </a:r>
            <a:r>
              <a:rPr lang="en-US" sz="1200" u="sng" dirty="0" smtClean="0"/>
              <a:t>Nature would laugh at the idea that a salmon population at any moment is perfectly optimized </a:t>
            </a:r>
            <a:r>
              <a:rPr lang="en-US" sz="1200" dirty="0" smtClean="0"/>
              <a:t>for the natural conditions at that moment, so that its genetic purity must be preserved at all costs. Species that exist now are survivors of all kinds of catastrophic changes in the environment, and may only loosely fit conditions at the moment. They have many, many genes whose purpose only becomes apparent as conditions change."</a:t>
            </a:r>
            <a:endParaRPr lang="en-US" sz="1200" dirty="0"/>
          </a:p>
        </p:txBody>
      </p:sp>
      <p:sp>
        <p:nvSpPr>
          <p:cNvPr id="4" name="Content Placeholder 3"/>
          <p:cNvSpPr>
            <a:spLocks noGrp="1"/>
          </p:cNvSpPr>
          <p:nvPr>
            <p:ph sz="half" idx="2"/>
          </p:nvPr>
        </p:nvSpPr>
        <p:spPr>
          <a:solidFill>
            <a:srgbClr val="CCFFCC"/>
          </a:solidFill>
        </p:spPr>
        <p:txBody>
          <a:bodyPr>
            <a:normAutofit fontScale="55000" lnSpcReduction="20000"/>
          </a:bodyPr>
          <a:lstStyle/>
          <a:p>
            <a:pPr marL="182867" indent="-182867">
              <a:lnSpc>
                <a:spcPts val="1200"/>
              </a:lnSpc>
              <a:spcBef>
                <a:spcPts val="0"/>
              </a:spcBef>
              <a:buNone/>
            </a:pPr>
            <a:r>
              <a:rPr lang="en-US" sz="2500" u="sng" dirty="0" smtClean="0"/>
              <a:t>Separating the green state fish fiction from the facts</a:t>
            </a:r>
          </a:p>
          <a:p>
            <a:pPr marL="182867" indent="-182867">
              <a:lnSpc>
                <a:spcPts val="1200"/>
              </a:lnSpc>
              <a:spcBef>
                <a:spcPts val="0"/>
              </a:spcBef>
              <a:buNone/>
            </a:pPr>
            <a:endParaRPr lang="en-US" sz="2500" dirty="0" smtClean="0"/>
          </a:p>
          <a:p>
            <a:pPr marL="182867" indent="-182867">
              <a:lnSpc>
                <a:spcPts val="1200"/>
              </a:lnSpc>
              <a:spcBef>
                <a:spcPts val="0"/>
              </a:spcBef>
              <a:buClrTx/>
              <a:buSzPct val="95000"/>
              <a:buFont typeface="+mj-lt"/>
              <a:buAutoNum type="arabicPeriod"/>
            </a:pPr>
            <a:r>
              <a:rPr lang="en-US" sz="2500" dirty="0" smtClean="0">
                <a:hlinkClick r:id="rId2"/>
              </a:rPr>
              <a:t>Dr. Robert N. Crittenden's work </a:t>
            </a:r>
            <a:endParaRPr lang="en-US" sz="2500" dirty="0" smtClean="0"/>
          </a:p>
          <a:p>
            <a:pPr marL="182867" indent="-182867">
              <a:lnSpc>
                <a:spcPts val="1200"/>
              </a:lnSpc>
              <a:spcBef>
                <a:spcPts val="0"/>
              </a:spcBef>
              <a:buClrTx/>
              <a:buSzPct val="95000"/>
              <a:buFont typeface="+mj-lt"/>
              <a:buAutoNum type="arabicPeriod"/>
            </a:pPr>
            <a:r>
              <a:rPr lang="en-US" sz="2500" dirty="0" smtClean="0">
                <a:hlinkClick r:id="rId3"/>
              </a:rPr>
              <a:t>"Salmon at Risk and Elite Planners"</a:t>
            </a:r>
            <a:r>
              <a:rPr lang="en-US" sz="2500" dirty="0" smtClean="0"/>
              <a:t> by Dr. Robert N. Crittenden </a:t>
            </a:r>
          </a:p>
          <a:p>
            <a:pPr marL="582889" lvl="2" indent="-182867">
              <a:lnSpc>
                <a:spcPts val="1200"/>
              </a:lnSpc>
              <a:spcBef>
                <a:spcPts val="0"/>
              </a:spcBef>
              <a:buClrTx/>
              <a:buSzPct val="95000"/>
              <a:buFont typeface="Courier New" pitchFamily="49" charset="0"/>
              <a:buChar char="o"/>
            </a:pPr>
            <a:r>
              <a:rPr lang="en-US" sz="2500" dirty="0" smtClean="0">
                <a:hlinkClick r:id="rId4"/>
              </a:rPr>
              <a:t>Read about the assault on Dr. Crittenden life in Olympia, Washington</a:t>
            </a:r>
            <a:endParaRPr lang="en-US" sz="2500" dirty="0" smtClean="0"/>
          </a:p>
          <a:p>
            <a:pPr marL="182867" indent="-182867">
              <a:lnSpc>
                <a:spcPts val="1200"/>
              </a:lnSpc>
              <a:spcBef>
                <a:spcPts val="0"/>
              </a:spcBef>
              <a:buClrTx/>
              <a:buSzPct val="95000"/>
              <a:buFont typeface="+mj-lt"/>
              <a:buAutoNum type="arabicPeriod"/>
            </a:pPr>
            <a:r>
              <a:rPr lang="en-US" sz="2500" dirty="0" smtClean="0"/>
              <a:t>"Salmon Without Rivers" by Jim Lichatowich </a:t>
            </a:r>
          </a:p>
          <a:p>
            <a:pPr marL="582889" lvl="2" indent="-182867">
              <a:lnSpc>
                <a:spcPts val="1200"/>
              </a:lnSpc>
              <a:spcBef>
                <a:spcPts val="0"/>
              </a:spcBef>
              <a:buClrTx/>
              <a:buSzPct val="95000"/>
              <a:buFont typeface="Courier New" pitchFamily="49" charset="0"/>
              <a:buChar char="o"/>
            </a:pPr>
            <a:r>
              <a:rPr lang="en-US" sz="2500" dirty="0" smtClean="0">
                <a:hlinkClick r:id="rId5"/>
              </a:rPr>
              <a:t>Jim's work</a:t>
            </a:r>
            <a:endParaRPr lang="en-US" sz="2500" dirty="0" smtClean="0"/>
          </a:p>
          <a:p>
            <a:pPr marL="582889" lvl="2" indent="-182867">
              <a:lnSpc>
                <a:spcPts val="1200"/>
              </a:lnSpc>
              <a:spcBef>
                <a:spcPts val="0"/>
              </a:spcBef>
              <a:buClrTx/>
              <a:buSzPct val="95000"/>
              <a:buFont typeface="Courier New" pitchFamily="49" charset="0"/>
              <a:buChar char="o"/>
            </a:pPr>
            <a:r>
              <a:rPr lang="en-US" sz="2500" dirty="0" smtClean="0">
                <a:hlinkClick r:id="rId6"/>
              </a:rPr>
              <a:t>Jim's Resume</a:t>
            </a:r>
            <a:endParaRPr lang="en-US" sz="2500" dirty="0" smtClean="0"/>
          </a:p>
          <a:p>
            <a:pPr marL="182867" indent="-182867">
              <a:lnSpc>
                <a:spcPts val="1200"/>
              </a:lnSpc>
              <a:spcBef>
                <a:spcPts val="0"/>
              </a:spcBef>
              <a:buClrTx/>
              <a:buSzPct val="95000"/>
              <a:buFont typeface="+mj-lt"/>
              <a:buAutoNum type="arabicPeriod"/>
            </a:pPr>
            <a:r>
              <a:rPr lang="en-US" sz="2500" dirty="0" smtClean="0">
                <a:hlinkClick r:id="rId7"/>
              </a:rPr>
              <a:t>"The Great Salmon Hoax" by James L. Buchel</a:t>
            </a:r>
            <a:endParaRPr lang="en-US" sz="2500" dirty="0" smtClean="0"/>
          </a:p>
          <a:p>
            <a:pPr marL="182867" indent="-182867">
              <a:lnSpc>
                <a:spcPts val="1200"/>
              </a:lnSpc>
              <a:spcBef>
                <a:spcPts val="0"/>
              </a:spcBef>
              <a:buClrTx/>
              <a:buSzPct val="95000"/>
              <a:buFont typeface="+mj-lt"/>
              <a:buAutoNum type="arabicPeriod"/>
            </a:pPr>
            <a:r>
              <a:rPr lang="en-US" sz="2500" dirty="0" smtClean="0"/>
              <a:t>"Guns, Germs and Steel" by Jared Diamond</a:t>
            </a:r>
          </a:p>
          <a:p>
            <a:pPr marL="182867" indent="-182867">
              <a:lnSpc>
                <a:spcPts val="1200"/>
              </a:lnSpc>
              <a:spcBef>
                <a:spcPts val="0"/>
              </a:spcBef>
              <a:buNone/>
            </a:pPr>
            <a:endParaRPr lang="en-US" sz="2500" dirty="0" smtClean="0"/>
          </a:p>
          <a:p>
            <a:pPr marL="182867" indent="-182867">
              <a:lnSpc>
                <a:spcPts val="1200"/>
              </a:lnSpc>
              <a:spcBef>
                <a:spcPts val="0"/>
              </a:spcBef>
              <a:buNone/>
            </a:pPr>
            <a:r>
              <a:rPr lang="en-US" sz="2500" dirty="0" smtClean="0">
                <a:hlinkClick r:id="rId8"/>
              </a:rPr>
              <a:t>Extracts from Salmon Without Rivers</a:t>
            </a:r>
            <a:endParaRPr lang="en-US" sz="2500" dirty="0" smtClean="0"/>
          </a:p>
          <a:p>
            <a:pPr marL="182867" indent="-182867">
              <a:lnSpc>
                <a:spcPts val="1200"/>
              </a:lnSpc>
              <a:spcBef>
                <a:spcPts val="0"/>
              </a:spcBef>
              <a:buNone/>
            </a:pPr>
            <a:r>
              <a:rPr lang="en-US" sz="2500" dirty="0" smtClean="0"/>
              <a:t> </a:t>
            </a:r>
          </a:p>
          <a:p>
            <a:pPr marL="182867" indent="-182867">
              <a:lnSpc>
                <a:spcPts val="1200"/>
              </a:lnSpc>
              <a:spcBef>
                <a:spcPts val="0"/>
              </a:spcBef>
              <a:buNone/>
            </a:pPr>
            <a:r>
              <a:rPr lang="en-US" sz="2500" dirty="0" smtClean="0"/>
              <a:t>CHAPTER 15:   ORGANIZING TO DEFEND COMMON SENSE IN RESOURCE MANAGEMENT </a:t>
            </a:r>
          </a:p>
          <a:p>
            <a:pPr marL="182867" indent="-182867">
              <a:lnSpc>
                <a:spcPts val="1200"/>
              </a:lnSpc>
              <a:spcBef>
                <a:spcPts val="0"/>
              </a:spcBef>
              <a:buNone/>
            </a:pPr>
            <a:r>
              <a:rPr lang="en-US" sz="2500" dirty="0" smtClean="0">
                <a:hlinkClick r:id="rId9"/>
              </a:rPr>
              <a:t>The Need to Educate the Urban Majority</a:t>
            </a:r>
            <a:endParaRPr lang="en-US" sz="2500" dirty="0" smtClean="0"/>
          </a:p>
          <a:p>
            <a:pPr marL="182867" indent="-182867">
              <a:lnSpc>
                <a:spcPts val="1200"/>
              </a:lnSpc>
              <a:spcBef>
                <a:spcPts val="0"/>
              </a:spcBef>
              <a:buNone/>
            </a:pPr>
            <a:r>
              <a:rPr lang="en-US" sz="2500" dirty="0" smtClean="0">
                <a:hlinkClick r:id="rId10"/>
              </a:rPr>
              <a:t>The Need for Rural Participation and Organization</a:t>
            </a:r>
            <a:endParaRPr lang="en-US" sz="2500" dirty="0" smtClean="0"/>
          </a:p>
          <a:p>
            <a:pPr marL="182867" indent="-182867">
              <a:lnSpc>
                <a:spcPts val="1200"/>
              </a:lnSpc>
              <a:spcBef>
                <a:spcPts val="0"/>
              </a:spcBef>
              <a:buNone/>
            </a:pPr>
            <a:r>
              <a:rPr lang="en-US" sz="2500" dirty="0" smtClean="0">
                <a:hlinkClick r:id="rId9"/>
              </a:rPr>
              <a:t>The Future of Government Decision making and a Potential Role for BPA</a:t>
            </a:r>
            <a:endParaRPr lang="en-US" sz="2500" dirty="0" smtClean="0"/>
          </a:p>
          <a:p>
            <a:pPr marL="182867" indent="-182867">
              <a:lnSpc>
                <a:spcPts val="1200"/>
              </a:lnSpc>
              <a:spcBef>
                <a:spcPts val="0"/>
              </a:spcBef>
            </a:pPr>
            <a:endParaRPr lang="en-US" sz="2500" dirty="0" smtClean="0"/>
          </a:p>
          <a:p>
            <a:pPr marL="182867" indent="-182867">
              <a:lnSpc>
                <a:spcPts val="1200"/>
              </a:lnSpc>
              <a:spcBef>
                <a:spcPts val="0"/>
              </a:spcBef>
              <a:buNone/>
            </a:pPr>
            <a:r>
              <a:rPr lang="en-US" sz="2500" dirty="0" smtClean="0"/>
              <a:t>CHAPTER 3:  NATURAL FACTORS KILLING SALMON</a:t>
            </a:r>
          </a:p>
          <a:p>
            <a:pPr marL="582889" lvl="1" indent="-182867">
              <a:lnSpc>
                <a:spcPts val="1200"/>
              </a:lnSpc>
              <a:spcBef>
                <a:spcPts val="0"/>
              </a:spcBef>
              <a:buNone/>
            </a:pPr>
            <a:r>
              <a:rPr lang="en-US" sz="2500" dirty="0" smtClean="0">
                <a:hlinkClick r:id="rId11"/>
              </a:rPr>
              <a:t>A Warmer Climate Depresses Salmon Populations</a:t>
            </a:r>
            <a:endParaRPr lang="en-US" sz="2500" dirty="0" smtClean="0"/>
          </a:p>
          <a:p>
            <a:pPr marL="582889" lvl="1" indent="-182867">
              <a:lnSpc>
                <a:spcPts val="1200"/>
              </a:lnSpc>
              <a:spcBef>
                <a:spcPts val="0"/>
              </a:spcBef>
              <a:buNone/>
            </a:pPr>
            <a:r>
              <a:rPr lang="en-US" sz="2500" dirty="0" smtClean="0">
                <a:hlinkClick r:id="rId12"/>
              </a:rPr>
              <a:t>Changes in Ocean Conditions</a:t>
            </a:r>
            <a:endParaRPr lang="en-US" sz="2500" dirty="0" smtClean="0"/>
          </a:p>
          <a:p>
            <a:pPr marL="582889" lvl="1" indent="-182867">
              <a:lnSpc>
                <a:spcPts val="1200"/>
              </a:lnSpc>
              <a:spcBef>
                <a:spcPts val="0"/>
              </a:spcBef>
              <a:buNone/>
            </a:pPr>
            <a:r>
              <a:rPr lang="en-US" sz="2500" dirty="0" smtClean="0">
                <a:hlinkClick r:id="rId13"/>
              </a:rPr>
              <a:t>The Rise of Competing Fish</a:t>
            </a:r>
            <a:endParaRPr lang="en-US" sz="2500" dirty="0" smtClean="0"/>
          </a:p>
          <a:p>
            <a:pPr marL="582889" lvl="1" indent="-182867">
              <a:lnSpc>
                <a:spcPts val="1200"/>
              </a:lnSpc>
              <a:spcBef>
                <a:spcPts val="0"/>
              </a:spcBef>
              <a:buNone/>
            </a:pPr>
            <a:r>
              <a:rPr lang="en-US" sz="2500" dirty="0" smtClean="0">
                <a:hlinkClick r:id="rId14"/>
              </a:rPr>
              <a:t>The Rise of Salmon Predators and Parasites</a:t>
            </a:r>
            <a:endParaRPr lang="en-US" sz="2500" dirty="0" smtClean="0"/>
          </a:p>
          <a:p>
            <a:pPr marL="582889" lvl="1" indent="-182867">
              <a:lnSpc>
                <a:spcPts val="1200"/>
              </a:lnSpc>
              <a:spcBef>
                <a:spcPts val="0"/>
              </a:spcBef>
              <a:buNone/>
            </a:pPr>
            <a:r>
              <a:rPr lang="en-US" sz="2500" dirty="0" smtClean="0">
                <a:hlinkClick r:id="rId15"/>
              </a:rPr>
              <a:t>Marine Mammal Populations Decimate Salmon</a:t>
            </a:r>
            <a:endParaRPr lang="en-US" sz="2500" dirty="0" smtClean="0"/>
          </a:p>
          <a:p>
            <a:pPr marL="582889" lvl="1" indent="-182867">
              <a:lnSpc>
                <a:spcPts val="1200"/>
              </a:lnSpc>
              <a:spcBef>
                <a:spcPts val="0"/>
              </a:spcBef>
              <a:buNone/>
            </a:pPr>
            <a:r>
              <a:rPr lang="en-US" sz="2500" dirty="0" smtClean="0">
                <a:hlinkClick r:id="rId16"/>
              </a:rPr>
              <a:t>The Overwhelming Dominance of Natural Cycles</a:t>
            </a:r>
            <a:endParaRPr lang="en-US" sz="2500" dirty="0" smtClean="0"/>
          </a:p>
          <a:p>
            <a:pPr marL="182867" indent="-182867">
              <a:lnSpc>
                <a:spcPts val="1200"/>
              </a:lnSpc>
              <a:spcBef>
                <a:spcPts val="0"/>
              </a:spcBef>
            </a:pPr>
            <a:endParaRPr lang="en-US" dirty="0"/>
          </a:p>
        </p:txBody>
      </p:sp>
      <p:sp>
        <p:nvSpPr>
          <p:cNvPr id="7" name="TextBox 6"/>
          <p:cNvSpPr txBox="1"/>
          <p:nvPr/>
        </p:nvSpPr>
        <p:spPr>
          <a:xfrm>
            <a:off x="609600" y="1143002"/>
            <a:ext cx="5867400" cy="307777"/>
          </a:xfrm>
          <a:prstGeom prst="rect">
            <a:avLst/>
          </a:prstGeom>
          <a:noFill/>
        </p:spPr>
        <p:txBody>
          <a:bodyPr wrap="square" lIns="91433" tIns="45717" rIns="91433" bIns="45717" rtlCol="0">
            <a:spAutoFit/>
          </a:bodyPr>
          <a:lstStyle/>
          <a:p>
            <a:r>
              <a:rPr lang="en-US" sz="1400" dirty="0" smtClean="0">
                <a:hlinkClick r:id="rId17"/>
              </a:rPr>
              <a:t>http://www.freedomforallseasons.org/FreedomFromFishMyths.dwt.asp</a:t>
            </a:r>
            <a:endParaRPr lang="en-US" dirty="0"/>
          </a:p>
        </p:txBody>
      </p:sp>
      <p:sp>
        <p:nvSpPr>
          <p:cNvPr id="8" name="Horizontal Scroll 7"/>
          <p:cNvSpPr/>
          <p:nvPr/>
        </p:nvSpPr>
        <p:spPr>
          <a:xfrm>
            <a:off x="5638800" y="1"/>
            <a:ext cx="3429000" cy="1185672"/>
          </a:xfrm>
          <a:prstGeom prst="horizontalScroll">
            <a:avLst/>
          </a:prstGeom>
          <a:solidFill>
            <a:srgbClr val="F5F7A1"/>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nSpc>
                <a:spcPts val="1300"/>
              </a:lnSpc>
            </a:pPr>
            <a:r>
              <a:rPr lang="en-US" sz="1100" dirty="0" smtClean="0">
                <a:solidFill>
                  <a:schemeClr val="tx1"/>
                </a:solidFill>
              </a:rPr>
              <a:t>“The ego, being a flimsy construction and being bound up in time and space, will have to fall apart.  The ego, in fact, continuously falls apart and has to be reinforced by vanity, greed, jealously and evil.</a:t>
            </a:r>
          </a:p>
          <a:p>
            <a:pPr>
              <a:lnSpc>
                <a:spcPts val="1300"/>
              </a:lnSpc>
            </a:pPr>
            <a:r>
              <a:rPr lang="en-US" sz="1100" dirty="0" smtClean="0">
                <a:solidFill>
                  <a:schemeClr val="tx1"/>
                </a:solidFill>
              </a:rPr>
              <a:t>Janwillem Van Der Wetering</a:t>
            </a:r>
            <a:endParaRPr lang="en-US" sz="11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4495800" cy="533400"/>
          </a:xfrm>
        </p:spPr>
        <p:txBody>
          <a:bodyPr>
            <a:normAutofit/>
          </a:bodyPr>
          <a:lstStyle/>
          <a:p>
            <a:r>
              <a:rPr lang="en-US" sz="1400" dirty="0" smtClean="0"/>
              <a:t>Buffering The fish is based largely on myth – </a:t>
            </a:r>
            <a:br>
              <a:rPr lang="en-US" sz="1400" dirty="0" smtClean="0"/>
            </a:br>
            <a:r>
              <a:rPr lang="en-US" sz="1400" dirty="0" smtClean="0"/>
              <a:t>Part 3 of 3</a:t>
            </a:r>
            <a:endParaRPr lang="en-US" sz="1400" dirty="0"/>
          </a:p>
        </p:txBody>
      </p:sp>
      <p:sp>
        <p:nvSpPr>
          <p:cNvPr id="3" name="Content Placeholder 2"/>
          <p:cNvSpPr>
            <a:spLocks noGrp="1"/>
          </p:cNvSpPr>
          <p:nvPr>
            <p:ph sz="half" idx="1"/>
          </p:nvPr>
        </p:nvSpPr>
        <p:spPr>
          <a:xfrm>
            <a:off x="304800" y="1752600"/>
            <a:ext cx="3581400" cy="1981200"/>
          </a:xfrm>
        </p:spPr>
        <p:txBody>
          <a:bodyPr>
            <a:normAutofit lnSpcReduction="10000"/>
          </a:bodyPr>
          <a:lstStyle/>
          <a:p>
            <a:endParaRPr lang="en-US" sz="1600" dirty="0" smtClean="0">
              <a:hlinkClick r:id="rId2"/>
            </a:endParaRPr>
          </a:p>
          <a:p>
            <a:endParaRPr lang="en-US" sz="1600" dirty="0" smtClean="0">
              <a:hlinkClick r:id="rId2"/>
            </a:endParaRPr>
          </a:p>
          <a:p>
            <a:pPr marL="182867" indent="-182867">
              <a:lnSpc>
                <a:spcPts val="1400"/>
              </a:lnSpc>
              <a:spcBef>
                <a:spcPts val="600"/>
              </a:spcBef>
              <a:buClrTx/>
              <a:buSzPct val="101000"/>
              <a:buFont typeface="Wingdings" pitchFamily="2" charset="2"/>
              <a:buChar char="q"/>
            </a:pPr>
            <a:r>
              <a:rPr lang="en-US" sz="1200" u="sng" dirty="0" smtClean="0"/>
              <a:t>Explosion of Salmon Population Fraser River </a:t>
            </a:r>
            <a:r>
              <a:rPr lang="en-US" sz="1200" dirty="0" smtClean="0">
                <a:hlinkClick r:id="rId2"/>
              </a:rPr>
              <a:t>http://channel.nationalgeographic.com/wild/stranger-than-nature/videos/explosion-of-salmon-population/embed</a:t>
            </a:r>
            <a:r>
              <a:rPr lang="en-US" sz="1600" dirty="0" smtClean="0">
                <a:hlinkClick r:id="rId2"/>
              </a:rPr>
              <a:t>/</a:t>
            </a:r>
            <a:endParaRPr lang="en-US" sz="1600" dirty="0" smtClean="0"/>
          </a:p>
          <a:p>
            <a:pPr marL="182867" indent="-182867">
              <a:lnSpc>
                <a:spcPts val="1400"/>
              </a:lnSpc>
              <a:spcBef>
                <a:spcPts val="600"/>
              </a:spcBef>
              <a:buClrTx/>
              <a:buSzPct val="101000"/>
              <a:buFont typeface="Wingdings" pitchFamily="2" charset="2"/>
              <a:buChar char="q"/>
            </a:pPr>
            <a:r>
              <a:rPr lang="en-US" sz="1200" dirty="0" smtClean="0">
                <a:hlinkClick r:id="rId3"/>
              </a:rPr>
              <a:t>The Problem with The Pacific Salmon Resurgence</a:t>
            </a:r>
            <a:r>
              <a:rPr lang="en-US" sz="1200" dirty="0" smtClean="0"/>
              <a:t> by Bruce Barcott Yale edu</a:t>
            </a:r>
          </a:p>
          <a:p>
            <a:pPr marL="182867" indent="-182867">
              <a:lnSpc>
                <a:spcPts val="1400"/>
              </a:lnSpc>
              <a:buFont typeface="Wingdings" pitchFamily="2" charset="2"/>
              <a:buChar char="q"/>
            </a:pPr>
            <a:endParaRPr lang="en-US" sz="1600" dirty="0" smtClean="0"/>
          </a:p>
          <a:p>
            <a:endParaRPr lang="en-US" sz="1600" dirty="0" smtClean="0"/>
          </a:p>
          <a:p>
            <a:endParaRPr lang="en-US" sz="1600" dirty="0"/>
          </a:p>
        </p:txBody>
      </p:sp>
      <p:sp>
        <p:nvSpPr>
          <p:cNvPr id="4" name="Content Placeholder 3"/>
          <p:cNvSpPr>
            <a:spLocks noGrp="1"/>
          </p:cNvSpPr>
          <p:nvPr>
            <p:ph sz="half" idx="2"/>
          </p:nvPr>
        </p:nvSpPr>
        <p:spPr>
          <a:xfrm>
            <a:off x="4114800" y="1219200"/>
            <a:ext cx="4876800" cy="5105400"/>
          </a:xfrm>
          <a:solidFill>
            <a:srgbClr val="CCFFCC"/>
          </a:solidFill>
        </p:spPr>
        <p:txBody>
          <a:bodyPr>
            <a:normAutofit lnSpcReduction="10000"/>
          </a:bodyPr>
          <a:lstStyle/>
          <a:p>
            <a:pPr>
              <a:buFont typeface="Wingdings" pitchFamily="2" charset="2"/>
              <a:buChar char="q"/>
            </a:pPr>
            <a:r>
              <a:rPr lang="en-US" sz="1200" b="1" dirty="0" smtClean="0"/>
              <a:t>Oceanographic Oscillations Affect The Abundance of Salmon</a:t>
            </a:r>
          </a:p>
          <a:p>
            <a:pPr>
              <a:buNone/>
            </a:pPr>
            <a:r>
              <a:rPr lang="en-US" sz="1200" b="1" dirty="0" smtClean="0"/>
              <a:t>“</a:t>
            </a:r>
            <a:r>
              <a:rPr lang="en-US" sz="1200" dirty="0" smtClean="0"/>
              <a:t>Population Dynamics In Slowly Varying Environments </a:t>
            </a:r>
          </a:p>
          <a:p>
            <a:pPr marL="182867" indent="-182867">
              <a:buNone/>
            </a:pPr>
            <a:r>
              <a:rPr lang="en-US" sz="1200" dirty="0" smtClean="0"/>
              <a:t>	</a:t>
            </a:r>
            <a:r>
              <a:rPr lang="en-US" sz="1200" u="sng" dirty="0" smtClean="0"/>
              <a:t>Oceanographic oscillations will affect the abundance of salmonids </a:t>
            </a:r>
            <a:r>
              <a:rPr lang="en-US" sz="1200" dirty="0" smtClean="0"/>
              <a:t>(Dunbar 1993) and it is important to understand these if we are to draw correct conclusions. An interesting historical example is provided by Dunbar and Thompson (1979) who studied the qualitative pattern of Atlantic salmon (Salmo salar L.) abundance in west Greenland waters: </a:t>
            </a:r>
          </a:p>
          <a:p>
            <a:pPr marL="182867" indent="-182867">
              <a:buNone/>
            </a:pPr>
            <a:endParaRPr lang="en-US" sz="1200" dirty="0" smtClean="0"/>
          </a:p>
          <a:p>
            <a:pPr lvl="1">
              <a:buNone/>
            </a:pPr>
            <a:r>
              <a:rPr lang="en-US" sz="1200" dirty="0" smtClean="0"/>
              <a:t>1576 - 1586 	Salmon </a:t>
            </a:r>
            <a:r>
              <a:rPr lang="en-US" sz="1200" u="sng" dirty="0" smtClean="0"/>
              <a:t>probably present </a:t>
            </a:r>
          </a:p>
          <a:p>
            <a:pPr lvl="1">
              <a:buNone/>
            </a:pPr>
            <a:r>
              <a:rPr lang="en-US" sz="1200" dirty="0" smtClean="0"/>
              <a:t>1605 - 1625 	Salmon probably </a:t>
            </a:r>
            <a:r>
              <a:rPr lang="en-US" sz="1200" u="sng" dirty="0" smtClean="0"/>
              <a:t>abundant </a:t>
            </a:r>
          </a:p>
          <a:p>
            <a:pPr lvl="1">
              <a:buNone/>
            </a:pPr>
            <a:r>
              <a:rPr lang="en-US" sz="1200" dirty="0" smtClean="0"/>
              <a:t>18th century 	Salmon </a:t>
            </a:r>
            <a:r>
              <a:rPr lang="en-US" sz="1200" u="sng" dirty="0" smtClean="0"/>
              <a:t>scarce </a:t>
            </a:r>
          </a:p>
          <a:p>
            <a:pPr lvl="1">
              <a:buNone/>
            </a:pPr>
            <a:r>
              <a:rPr lang="en-US" sz="1200" dirty="0" smtClean="0"/>
              <a:t>1806 - 1812 	Salmon present, </a:t>
            </a:r>
            <a:r>
              <a:rPr lang="en-US" sz="1200" u="sng" dirty="0" smtClean="0"/>
              <a:t>perhaps abundant </a:t>
            </a:r>
          </a:p>
          <a:p>
            <a:pPr lvl="1">
              <a:buNone/>
            </a:pPr>
            <a:r>
              <a:rPr lang="en-US" sz="1200" dirty="0" smtClean="0"/>
              <a:t>1820 - 1850 	Salmon </a:t>
            </a:r>
            <a:r>
              <a:rPr lang="en-US" sz="1200" u="sng" dirty="0" smtClean="0"/>
              <a:t>scarce</a:t>
            </a:r>
            <a:r>
              <a:rPr lang="en-US" sz="1200" dirty="0" smtClean="0"/>
              <a:t> </a:t>
            </a:r>
          </a:p>
          <a:p>
            <a:pPr lvl="1">
              <a:buNone/>
            </a:pPr>
            <a:r>
              <a:rPr lang="en-US" sz="1200" dirty="0" smtClean="0"/>
              <a:t>1890 - 1928 	Salmon scarce </a:t>
            </a:r>
          </a:p>
          <a:p>
            <a:pPr lvl="1">
              <a:buNone/>
            </a:pPr>
            <a:r>
              <a:rPr lang="en-US" sz="1200" dirty="0" smtClean="0"/>
              <a:t>1928 - 1931 	Salmon observed in </a:t>
            </a:r>
            <a:r>
              <a:rPr lang="en-US" sz="1200" u="sng" dirty="0" smtClean="0"/>
              <a:t>increasing numbers </a:t>
            </a:r>
          </a:p>
          <a:p>
            <a:pPr lvl="1">
              <a:buNone/>
            </a:pPr>
            <a:r>
              <a:rPr lang="en-US" sz="1200" dirty="0" smtClean="0"/>
              <a:t>1935 - 1958 	Salmon becoming </a:t>
            </a:r>
            <a:r>
              <a:rPr lang="en-US" sz="1200" u="sng" dirty="0" smtClean="0"/>
              <a:t>more abundant</a:t>
            </a:r>
          </a:p>
          <a:p>
            <a:pPr lvl="1">
              <a:buNone/>
            </a:pPr>
            <a:r>
              <a:rPr lang="en-US" sz="1200" dirty="0" smtClean="0"/>
              <a:t> 1958 - 1979 	Salmon </a:t>
            </a:r>
            <a:r>
              <a:rPr lang="en-US" sz="1200" u="sng" dirty="0" smtClean="0"/>
              <a:t>very abundant </a:t>
            </a:r>
          </a:p>
          <a:p>
            <a:pPr lvl="1">
              <a:buNone/>
            </a:pPr>
            <a:endParaRPr lang="en-US" sz="1200" dirty="0" smtClean="0"/>
          </a:p>
          <a:p>
            <a:pPr marL="182867" indent="-182867">
              <a:buNone/>
            </a:pPr>
            <a:r>
              <a:rPr lang="en-US" sz="1200" dirty="0" smtClean="0"/>
              <a:t>	Gaps in the sequence were caused by gaps in the literature used for the reconstruction, not in the presence or absence of salmon. </a:t>
            </a:r>
            <a:r>
              <a:rPr lang="en-US" sz="1200" u="sng" dirty="0" smtClean="0"/>
              <a:t>It is not known if this long-term variation was due to temperature fluctuations, the Great Salinity Anomaly (GSA), or other factors (Dunbar 1993) </a:t>
            </a:r>
            <a:r>
              <a:rPr lang="en-US" sz="1200" dirty="0" smtClean="0"/>
              <a:t>“</a:t>
            </a:r>
          </a:p>
          <a:p>
            <a:pPr marL="182867" indent="-182867">
              <a:buNone/>
            </a:pPr>
            <a:r>
              <a:rPr lang="en-US" sz="1200" dirty="0" smtClean="0"/>
              <a:t>Source:  NOAA  - </a:t>
            </a:r>
            <a:r>
              <a:rPr lang="en-US" sz="1000" dirty="0" smtClean="0">
                <a:hlinkClick r:id="rId4"/>
              </a:rPr>
              <a:t>http://www.nwfsc.noaa.gov/assets/25/3946_06162004_130044_tm56.pdf</a:t>
            </a:r>
            <a:endParaRPr lang="en-US" sz="1100" dirty="0" smtClean="0"/>
          </a:p>
          <a:p>
            <a:pPr marL="182867" indent="-182867">
              <a:buNone/>
            </a:pPr>
            <a:endParaRPr lang="en-US" sz="1200" dirty="0" smtClean="0"/>
          </a:p>
          <a:p>
            <a:pPr marL="182867" indent="-182867">
              <a:buNone/>
            </a:pPr>
            <a:endParaRPr lang="en-US" sz="1200" dirty="0"/>
          </a:p>
        </p:txBody>
      </p:sp>
      <p:sp>
        <p:nvSpPr>
          <p:cNvPr id="9" name="Horizontal Scroll 8"/>
          <p:cNvSpPr/>
          <p:nvPr/>
        </p:nvSpPr>
        <p:spPr>
          <a:xfrm>
            <a:off x="5257800" y="0"/>
            <a:ext cx="3657600" cy="1295400"/>
          </a:xfrm>
          <a:prstGeom prst="horizontalScroll">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“The common error of ordinary religious practice is to mistake the symbol for the reality, to look at the finger pointing the way and then to suck it for comfort rather than follow it.”</a:t>
            </a:r>
          </a:p>
          <a:p>
            <a:r>
              <a:rPr lang="en-US" sz="1200" dirty="0" smtClean="0">
                <a:solidFill>
                  <a:schemeClr val="tx1"/>
                </a:solidFill>
              </a:rPr>
              <a:t>Alan Watts</a:t>
            </a:r>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idx="4294967295"/>
          </p:nvPr>
        </p:nvSpPr>
        <p:spPr>
          <a:xfrm>
            <a:off x="0" y="0"/>
            <a:ext cx="6519864" cy="457200"/>
          </a:xfrm>
        </p:spPr>
        <p:txBody>
          <a:bodyPr>
            <a:normAutofit fontScale="90000"/>
          </a:bodyPr>
          <a:lstStyle/>
          <a:p>
            <a:r>
              <a:rPr lang="en-US" sz="1600" dirty="0" smtClean="0"/>
              <a:t> The Jones Farm taking - lopez island san juan county washington</a:t>
            </a:r>
            <a:endParaRPr lang="en-US" sz="1600" dirty="0"/>
          </a:p>
        </p:txBody>
      </p:sp>
      <p:pic>
        <p:nvPicPr>
          <p:cNvPr id="10" name="Content Placeholder 9" descr="Rotten Tomato.png"/>
          <p:cNvPicPr>
            <a:picLocks noGrp="1" noChangeAspect="1"/>
          </p:cNvPicPr>
          <p:nvPr>
            <p:ph sz="half" idx="4294967295"/>
          </p:nvPr>
        </p:nvPicPr>
        <p:blipFill>
          <a:blip r:embed="rId2" cstate="print"/>
          <a:stretch>
            <a:fillRect/>
          </a:stretch>
        </p:blipFill>
        <p:spPr>
          <a:xfrm>
            <a:off x="258976" y="1066800"/>
            <a:ext cx="2136561" cy="2514600"/>
          </a:xfrm>
        </p:spPr>
      </p:pic>
      <p:pic>
        <p:nvPicPr>
          <p:cNvPr id="14" name="Content Placeholder 13" descr="Jones-Farm-Lopez-Island-Clo.jpg">
            <a:hlinkClick r:id="rId3"/>
          </p:cNvPr>
          <p:cNvPicPr>
            <a:picLocks noGrp="1" noChangeAspect="1"/>
          </p:cNvPicPr>
          <p:nvPr>
            <p:ph sz="half" idx="4294967295"/>
          </p:nvPr>
        </p:nvPicPr>
        <p:blipFill>
          <a:blip r:embed="rId4" cstate="print"/>
          <a:stretch>
            <a:fillRect/>
          </a:stretch>
        </p:blipFill>
        <p:spPr>
          <a:xfrm>
            <a:off x="304800" y="3729523"/>
            <a:ext cx="3429000" cy="2663154"/>
          </a:xfrm>
        </p:spPr>
      </p:pic>
      <p:pic>
        <p:nvPicPr>
          <p:cNvPr id="2050" name="Picture 2" descr="http://sanjuanco.com/news/images/Uploads/Rose-2011Budget_349.JPG"/>
          <p:cNvPicPr>
            <a:picLocks noChangeAspect="1" noChangeArrowheads="1"/>
          </p:cNvPicPr>
          <p:nvPr/>
        </p:nvPicPr>
        <p:blipFill>
          <a:blip r:embed="rId5" cstate="print"/>
          <a:srcRect/>
          <a:stretch>
            <a:fillRect/>
          </a:stretch>
        </p:blipFill>
        <p:spPr bwMode="auto">
          <a:xfrm>
            <a:off x="2394858" y="838200"/>
            <a:ext cx="1596571" cy="2746912"/>
          </a:xfrm>
          <a:prstGeom prst="rect">
            <a:avLst/>
          </a:prstGeom>
          <a:noFill/>
        </p:spPr>
      </p:pic>
      <p:sp>
        <p:nvSpPr>
          <p:cNvPr id="18" name="Flowchart: Process 17"/>
          <p:cNvSpPr/>
          <p:nvPr/>
        </p:nvSpPr>
        <p:spPr>
          <a:xfrm>
            <a:off x="838200" y="5562600"/>
            <a:ext cx="2612571" cy="76200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100" dirty="0" smtClean="0">
                <a:solidFill>
                  <a:schemeClr val="tx1"/>
                </a:solidFill>
              </a:rPr>
              <a:t>Jones Family Farms</a:t>
            </a:r>
          </a:p>
          <a:p>
            <a:r>
              <a:rPr lang="en-US" sz="1100" dirty="0" smtClean="0">
                <a:solidFill>
                  <a:schemeClr val="tx1"/>
                </a:solidFill>
              </a:rPr>
              <a:t>Nick and Sara Jones</a:t>
            </a:r>
          </a:p>
          <a:p>
            <a:r>
              <a:rPr lang="en-US" sz="1100" dirty="0" smtClean="0">
                <a:solidFill>
                  <a:schemeClr val="tx1"/>
                </a:solidFill>
              </a:rPr>
              <a:t>1934 Mud Bay Rd, Lopez, WA. 98261</a:t>
            </a:r>
          </a:p>
          <a:p>
            <a:r>
              <a:rPr lang="en-US" sz="1100" dirty="0" smtClean="0">
                <a:solidFill>
                  <a:schemeClr val="tx1"/>
                </a:solidFill>
                <a:hlinkClick r:id="rId6"/>
              </a:rPr>
              <a:t>360-468-0533</a:t>
            </a:r>
            <a:r>
              <a:rPr lang="en-US" sz="1100" dirty="0" smtClean="0">
                <a:solidFill>
                  <a:schemeClr val="tx1"/>
                </a:solidFill>
              </a:rPr>
              <a:t>  </a:t>
            </a:r>
            <a:r>
              <a:rPr lang="en-US" sz="1100" dirty="0" smtClean="0">
                <a:solidFill>
                  <a:schemeClr val="tx1"/>
                </a:solidFill>
                <a:hlinkClick r:id="rId7"/>
              </a:rPr>
              <a:t>barlowbay@yahoo.com</a:t>
            </a:r>
            <a:endParaRPr lang="en-US" sz="1100" dirty="0">
              <a:solidFill>
                <a:schemeClr val="tx1"/>
              </a:solidFill>
            </a:endParaRPr>
          </a:p>
        </p:txBody>
      </p:sp>
      <p:sp>
        <p:nvSpPr>
          <p:cNvPr id="19" name="TextBox 18"/>
          <p:cNvSpPr txBox="1"/>
          <p:nvPr/>
        </p:nvSpPr>
        <p:spPr>
          <a:xfrm>
            <a:off x="4114800" y="2286001"/>
            <a:ext cx="4851400" cy="4093422"/>
          </a:xfrm>
          <a:prstGeom prst="rect">
            <a:avLst/>
          </a:prstGeom>
          <a:solidFill>
            <a:srgbClr val="CCFFCC"/>
          </a:solidFill>
        </p:spPr>
        <p:txBody>
          <a:bodyPr wrap="square" lIns="91433" tIns="45717" rIns="91433" bIns="45717" numCol="3" rtlCol="0">
            <a:spAutoFit/>
          </a:bodyPr>
          <a:lstStyle/>
          <a:p>
            <a:pPr>
              <a:lnSpc>
                <a:spcPts val="1200"/>
              </a:lnSpc>
            </a:pPr>
            <a:r>
              <a:rPr lang="en-US" sz="1100" b="1" dirty="0" smtClean="0">
                <a:latin typeface="Calibri" pitchFamily="34" charset="0"/>
              </a:rPr>
              <a:t>San Juan County forces Jones Farm-stand to close.</a:t>
            </a:r>
            <a:r>
              <a:rPr lang="en-US" sz="1100" dirty="0" smtClean="0">
                <a:latin typeface="Calibri" pitchFamily="34" charset="0"/>
              </a:rPr>
              <a:t> </a:t>
            </a:r>
          </a:p>
          <a:p>
            <a:pPr>
              <a:lnSpc>
                <a:spcPts val="1200"/>
              </a:lnSpc>
            </a:pPr>
            <a:endParaRPr lang="en-US" sz="1100" dirty="0" smtClean="0">
              <a:latin typeface="Calibri" pitchFamily="34" charset="0"/>
            </a:endParaRPr>
          </a:p>
          <a:p>
            <a:pPr>
              <a:lnSpc>
                <a:spcPts val="1200"/>
              </a:lnSpc>
            </a:pPr>
            <a:r>
              <a:rPr lang="en-US" sz="1100" dirty="0" smtClean="0">
                <a:latin typeface="Calibri" pitchFamily="34" charset="0"/>
              </a:rPr>
              <a:t>After two and a half years </a:t>
            </a:r>
          </a:p>
          <a:p>
            <a:pPr>
              <a:lnSpc>
                <a:spcPts val="1200"/>
              </a:lnSpc>
            </a:pPr>
            <a:r>
              <a:rPr lang="en-US" sz="1100" dirty="0" smtClean="0">
                <a:latin typeface="Calibri" pitchFamily="34" charset="0"/>
              </a:rPr>
              <a:t>of operation, the San Juan County CD&amp;P has determined that we are operating our farm-stand “without the benefit of a permit”.   This does not relate to our ongoing dispute with the county about the appropriate placement and operation of farm-stands on rural lands.  That is a use, issue, and is still not resolved.   Our current sin, </a:t>
            </a:r>
          </a:p>
          <a:p>
            <a:pPr>
              <a:lnSpc>
                <a:spcPts val="1200"/>
              </a:lnSpc>
            </a:pPr>
            <a:r>
              <a:rPr lang="en-US" sz="1100" dirty="0" smtClean="0">
                <a:latin typeface="Calibri" pitchFamily="34" charset="0"/>
              </a:rPr>
              <a:t>it appears, is to operate in innocence of commercial building codes.  According </a:t>
            </a:r>
          </a:p>
          <a:p>
            <a:pPr>
              <a:lnSpc>
                <a:spcPts val="1200"/>
              </a:lnSpc>
            </a:pPr>
            <a:r>
              <a:rPr lang="en-US" sz="1100" dirty="0" smtClean="0">
                <a:latin typeface="Calibri" pitchFamily="34" charset="0"/>
              </a:rPr>
              <a:t>to Chris Laws and John Geniuch, enforcement officer and building official, respectively, we are not exempt from commercial building code requirements, as we had believed up to this point and as previous planning department officials had informed us.  Our farm-stand is roughly 200 square feet, self-service, and sells a variety of frozen island </a:t>
            </a:r>
          </a:p>
          <a:p>
            <a:pPr>
              <a:lnSpc>
                <a:spcPts val="1200"/>
              </a:lnSpc>
            </a:pPr>
            <a:r>
              <a:rPr lang="en-US" sz="1100" dirty="0" smtClean="0">
                <a:latin typeface="Calibri" pitchFamily="34" charset="0"/>
              </a:rPr>
              <a:t>grow meats, frozen local seafoods, and fresh live Lopez Island Shellfish.   This 200 square foot building is apparently required to satisfy all the legal requirements of a full sized grocery store, restaurant, </a:t>
            </a:r>
          </a:p>
          <a:p>
            <a:pPr>
              <a:lnSpc>
                <a:spcPts val="1200"/>
              </a:lnSpc>
            </a:pPr>
            <a:r>
              <a:rPr lang="en-US" sz="1100" dirty="0" smtClean="0">
                <a:latin typeface="Calibri" pitchFamily="34" charset="0"/>
              </a:rPr>
              <a:t>or any other commercial enterprise.  We have been informed that we face prosecution if the issue is not “addressed” within 15 days of our notice.  San Juan County appears from preliminary research to be the only Washington county where commercial building codes are enforced on farm-stands.</a:t>
            </a:r>
          </a:p>
          <a:p>
            <a:pPr>
              <a:lnSpc>
                <a:spcPts val="1200"/>
              </a:lnSpc>
            </a:pPr>
            <a:r>
              <a:rPr lang="en-US" sz="1100" dirty="0" smtClean="0">
                <a:latin typeface="Calibri" pitchFamily="34" charset="0"/>
              </a:rPr>
              <a:t> Compliance would cost us tens of thousands of dollars, as well as consuming vast amounts of time.  However, neither Mr. Laws nor Mr. Geniuch is willing to tell us what exactly we need to do in order to comply before we submit a permit and commit to carrying out all required improvements.   Our elected officials inform us that they have no capacity to protect us from these officials.  We have neither the financial ability nor the desire to write a blank check to conform to pointless standards. </a:t>
            </a:r>
            <a:endParaRPr lang="en-US" sz="1100" dirty="0">
              <a:latin typeface="Calibri" pitchFamily="34" charset="0"/>
            </a:endParaRPr>
          </a:p>
        </p:txBody>
      </p:sp>
      <p:pic>
        <p:nvPicPr>
          <p:cNvPr id="13" name="Picture 12" descr="NGOsCoffmanPitch.jpg"/>
          <p:cNvPicPr>
            <a:picLocks noChangeAspect="1"/>
          </p:cNvPicPr>
          <p:nvPr/>
        </p:nvPicPr>
        <p:blipFill>
          <a:blip r:embed="rId8" cstate="print"/>
          <a:stretch>
            <a:fillRect/>
          </a:stretch>
        </p:blipFill>
        <p:spPr>
          <a:xfrm>
            <a:off x="4201125" y="381000"/>
            <a:ext cx="4942875" cy="1828800"/>
          </a:xfrm>
          <a:prstGeom prst="rect">
            <a:avLst/>
          </a:prstGeom>
        </p:spPr>
      </p:pic>
      <p:sp>
        <p:nvSpPr>
          <p:cNvPr id="16" name="TextBox 15"/>
          <p:cNvSpPr txBox="1"/>
          <p:nvPr/>
        </p:nvSpPr>
        <p:spPr>
          <a:xfrm>
            <a:off x="152402" y="559714"/>
            <a:ext cx="3135086" cy="440228"/>
          </a:xfrm>
          <a:prstGeom prst="rect">
            <a:avLst/>
          </a:prstGeom>
          <a:noFill/>
        </p:spPr>
        <p:txBody>
          <a:bodyPr wrap="square" lIns="91433" tIns="45717" rIns="91433" bIns="45717" rtlCol="0">
            <a:spAutoFit/>
          </a:bodyPr>
          <a:lstStyle/>
          <a:p>
            <a:r>
              <a:rPr lang="en-US" sz="1100" dirty="0" smtClean="0">
                <a:hlinkClick r:id="rId9"/>
              </a:rPr>
              <a:t>This is only one of thousands of takings daily in America - Link here for the rest of the stories.</a:t>
            </a:r>
            <a:endParaRPr lang="en-US" sz="1100" dirty="0"/>
          </a:p>
        </p:txBody>
      </p:sp>
    </p:spTree>
  </p:cSld>
  <p:clrMapOvr>
    <a:masterClrMapping/>
  </p:clrMapOvr>
  <p:transition spd="med" advTm="7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4724400" cy="612648"/>
          </a:xfrm>
        </p:spPr>
        <p:txBody>
          <a:bodyPr>
            <a:normAutofit/>
          </a:bodyPr>
          <a:lstStyle/>
          <a:p>
            <a:r>
              <a:rPr lang="en-US" sz="1400" dirty="0" smtClean="0"/>
              <a:t>What is that smell hovering over pungent sound</a:t>
            </a:r>
            <a:br>
              <a:rPr lang="en-US" sz="1400" dirty="0" smtClean="0"/>
            </a:br>
            <a:r>
              <a:rPr lang="en-US" sz="1400" dirty="0" smtClean="0"/>
              <a:t>state of WA Inc.?</a:t>
            </a:r>
            <a:endParaRPr lang="en-US" sz="1600" dirty="0"/>
          </a:p>
        </p:txBody>
      </p:sp>
      <p:sp>
        <p:nvSpPr>
          <p:cNvPr id="4" name="Content Placeholder 3"/>
          <p:cNvSpPr>
            <a:spLocks noGrp="1"/>
          </p:cNvSpPr>
          <p:nvPr>
            <p:ph sz="half" idx="2"/>
          </p:nvPr>
        </p:nvSpPr>
        <p:spPr>
          <a:xfrm>
            <a:off x="4648200" y="3505200"/>
            <a:ext cx="4267200" cy="2590800"/>
          </a:xfrm>
          <a:solidFill>
            <a:srgbClr val="F5F7A1"/>
          </a:solidFill>
        </p:spPr>
        <p:txBody>
          <a:bodyPr>
            <a:noAutofit/>
          </a:bodyPr>
          <a:lstStyle/>
          <a:p>
            <a:pPr marL="182867" indent="-91433">
              <a:spcBef>
                <a:spcPts val="600"/>
              </a:spcBef>
              <a:buNone/>
            </a:pPr>
            <a:r>
              <a:rPr lang="en-US" sz="1200" dirty="0" smtClean="0">
                <a:latin typeface="Calibri" pitchFamily="34" charset="0"/>
              </a:rPr>
              <a:t>“The approach of coupling field-arrayed concentration measurements and inverse Gaussian modeling proved to be a valid and reasonable approach for modeling gas-phase ammonia emissions from the examined three-barn, deep-pit swine finishing facility (3,750 total animals). The derived NH</a:t>
            </a:r>
            <a:r>
              <a:rPr lang="en-US" sz="1200" baseline="30000" dirty="0" smtClean="0">
                <a:latin typeface="Calibri" pitchFamily="34" charset="0"/>
              </a:rPr>
              <a:t>3 </a:t>
            </a:r>
            <a:r>
              <a:rPr lang="en-US" sz="1200" dirty="0" smtClean="0">
                <a:latin typeface="Calibri" pitchFamily="34" charset="0"/>
              </a:rPr>
              <a:t>emission rate of 17.22 ± 7.2 g/pig/day was slightly more than a factor of two greater than the referenced emission rate (Hoff et al., 2005), </a:t>
            </a:r>
            <a:r>
              <a:rPr lang="en-US" sz="1200" u="sng" dirty="0" smtClean="0">
                <a:latin typeface="Calibri" pitchFamily="34" charset="0"/>
              </a:rPr>
              <a:t>but within the range of statistical uncertainty. Due to the limitations discussed previously no statistical uncertainties can be calculated at this time</a:t>
            </a:r>
            <a:r>
              <a:rPr lang="en-US" sz="1200" dirty="0" smtClean="0">
                <a:latin typeface="Calibri" pitchFamily="34" charset="0"/>
              </a:rPr>
              <a:t>.” </a:t>
            </a:r>
            <a:br>
              <a:rPr lang="en-US" sz="1200" dirty="0" smtClean="0">
                <a:latin typeface="Calibri" pitchFamily="34" charset="0"/>
              </a:rPr>
            </a:br>
            <a:r>
              <a:rPr lang="en-US" sz="1200" dirty="0" smtClean="0">
                <a:latin typeface="Calibri" pitchFamily="34" charset="0"/>
              </a:rPr>
              <a:t> Source: </a:t>
            </a:r>
            <a:r>
              <a:rPr lang="en-US" sz="1100" dirty="0" smtClean="0"/>
              <a:t> </a:t>
            </a:r>
            <a:r>
              <a:rPr lang="en-US" sz="1100" b="1" dirty="0" smtClean="0"/>
              <a:t>Efficacy of Vegetative Environmental Buffers to Capture Emissions from Tunnel Ventilated Poultry Houses </a:t>
            </a:r>
            <a:r>
              <a:rPr lang="en-US" sz="1200" dirty="0" smtClean="0">
                <a:latin typeface="Calibri" pitchFamily="34" charset="0"/>
                <a:hlinkClick r:id="rId2"/>
              </a:rPr>
              <a:t>http://ncsu.edu/airworkshop/Posters-M.pdf</a:t>
            </a:r>
            <a:endParaRPr lang="en-US" sz="1200" dirty="0" smtClean="0">
              <a:latin typeface="Calibri" pitchFamily="34" charset="0"/>
            </a:endParaRPr>
          </a:p>
          <a:p>
            <a:pPr marL="182867" indent="-182867">
              <a:lnSpc>
                <a:spcPts val="1100"/>
              </a:lnSpc>
              <a:spcBef>
                <a:spcPts val="600"/>
              </a:spcBef>
              <a:buClrTx/>
              <a:buSzPct val="96000"/>
              <a:buFont typeface="Wingdings" pitchFamily="2" charset="2"/>
              <a:buChar char="v"/>
            </a:pPr>
            <a:endParaRPr lang="en-US" sz="1200" u="sng" dirty="0">
              <a:solidFill>
                <a:schemeClr val="tx1"/>
              </a:solidFill>
              <a:latin typeface="Calibri" pitchFamily="34" charset="0"/>
            </a:endParaRPr>
          </a:p>
        </p:txBody>
      </p:sp>
      <p:pic>
        <p:nvPicPr>
          <p:cNvPr id="95234" name="Picture 2"/>
          <p:cNvPicPr>
            <a:picLocks noGrp="1" noChangeAspect="1" noChangeArrowheads="1"/>
          </p:cNvPicPr>
          <p:nvPr>
            <p:ph sz="half" idx="1"/>
          </p:nvPr>
        </p:nvPicPr>
        <p:blipFill>
          <a:blip r:embed="rId3" cstate="print"/>
          <a:srcRect/>
          <a:stretch>
            <a:fillRect/>
          </a:stretch>
        </p:blipFill>
        <p:spPr bwMode="auto">
          <a:xfrm>
            <a:off x="5486400" y="1219201"/>
            <a:ext cx="2514600" cy="1702779"/>
          </a:xfrm>
          <a:prstGeom prst="rect">
            <a:avLst/>
          </a:prstGeom>
          <a:noFill/>
          <a:ln w="9525">
            <a:noFill/>
            <a:miter lim="800000"/>
            <a:headEnd/>
            <a:tailEnd/>
          </a:ln>
        </p:spPr>
      </p:pic>
      <p:sp>
        <p:nvSpPr>
          <p:cNvPr id="8" name="Rectangle 7"/>
          <p:cNvSpPr/>
          <p:nvPr/>
        </p:nvSpPr>
        <p:spPr>
          <a:xfrm>
            <a:off x="228600" y="1066800"/>
            <a:ext cx="1981200" cy="461659"/>
          </a:xfrm>
          <a:prstGeom prst="rect">
            <a:avLst/>
          </a:prstGeom>
        </p:spPr>
        <p:txBody>
          <a:bodyPr wrap="square" lIns="91433" tIns="45717" rIns="91433" bIns="45717">
            <a:spAutoFit/>
          </a:bodyPr>
          <a:lstStyle/>
          <a:p>
            <a:r>
              <a:rPr lang="en-US" sz="1200" b="1" dirty="0" smtClean="0">
                <a:latin typeface="Calibri" pitchFamily="34" charset="0"/>
              </a:rPr>
              <a:t>Particle and NH</a:t>
            </a:r>
            <a:r>
              <a:rPr lang="en-US" sz="1200" b="1" baseline="30000" dirty="0" smtClean="0">
                <a:latin typeface="Calibri" pitchFamily="34" charset="0"/>
              </a:rPr>
              <a:t>3 </a:t>
            </a:r>
            <a:r>
              <a:rPr lang="en-US" sz="1200" b="1" dirty="0" smtClean="0">
                <a:latin typeface="Calibri" pitchFamily="34" charset="0"/>
              </a:rPr>
              <a:t>samplers near pig barn </a:t>
            </a:r>
            <a:endParaRPr lang="en-US" sz="1200" dirty="0">
              <a:latin typeface="Calibri" pitchFamily="34" charset="0"/>
            </a:endParaRPr>
          </a:p>
        </p:txBody>
      </p:sp>
      <p:pic>
        <p:nvPicPr>
          <p:cNvPr id="95235" name="Picture 3"/>
          <p:cNvPicPr>
            <a:picLocks noChangeAspect="1" noChangeArrowheads="1"/>
          </p:cNvPicPr>
          <p:nvPr/>
        </p:nvPicPr>
        <p:blipFill>
          <a:blip r:embed="rId4" cstate="print"/>
          <a:srcRect/>
          <a:stretch>
            <a:fillRect/>
          </a:stretch>
        </p:blipFill>
        <p:spPr bwMode="auto">
          <a:xfrm>
            <a:off x="228600" y="1447800"/>
            <a:ext cx="2209800" cy="1480873"/>
          </a:xfrm>
          <a:prstGeom prst="rect">
            <a:avLst/>
          </a:prstGeom>
          <a:noFill/>
          <a:ln w="9525">
            <a:noFill/>
            <a:miter lim="800000"/>
            <a:headEnd/>
            <a:tailEnd/>
          </a:ln>
        </p:spPr>
      </p:pic>
      <p:sp>
        <p:nvSpPr>
          <p:cNvPr id="10" name="Rectangle 9"/>
          <p:cNvSpPr/>
          <p:nvPr/>
        </p:nvSpPr>
        <p:spPr>
          <a:xfrm>
            <a:off x="2590800" y="2667000"/>
            <a:ext cx="2590800" cy="276993"/>
          </a:xfrm>
          <a:prstGeom prst="rect">
            <a:avLst/>
          </a:prstGeom>
        </p:spPr>
        <p:txBody>
          <a:bodyPr wrap="square" lIns="91433" tIns="45717" rIns="91433" bIns="45717">
            <a:spAutoFit/>
          </a:bodyPr>
          <a:lstStyle/>
          <a:p>
            <a:r>
              <a:rPr lang="en-US" sz="1200" b="1" dirty="0" smtClean="0">
                <a:latin typeface="Calibri" pitchFamily="34" charset="0"/>
              </a:rPr>
              <a:t>The Nasal Ranger® Field Olfactometer  </a:t>
            </a:r>
            <a:endParaRPr lang="en-US" b="1" dirty="0" smtClean="0">
              <a:latin typeface="Calibri" pitchFamily="34" charset="0"/>
            </a:endParaRPr>
          </a:p>
        </p:txBody>
      </p:sp>
      <p:pic>
        <p:nvPicPr>
          <p:cNvPr id="95236" name="Picture 4"/>
          <p:cNvPicPr>
            <a:picLocks noChangeAspect="1" noChangeArrowheads="1"/>
          </p:cNvPicPr>
          <p:nvPr/>
        </p:nvPicPr>
        <p:blipFill>
          <a:blip r:embed="rId5" cstate="print"/>
          <a:srcRect/>
          <a:stretch>
            <a:fillRect/>
          </a:stretch>
        </p:blipFill>
        <p:spPr bwMode="auto">
          <a:xfrm>
            <a:off x="228600" y="3810000"/>
            <a:ext cx="2590800" cy="2590800"/>
          </a:xfrm>
          <a:prstGeom prst="rect">
            <a:avLst/>
          </a:prstGeom>
          <a:noFill/>
          <a:ln w="9525">
            <a:noFill/>
            <a:miter lim="800000"/>
            <a:headEnd/>
            <a:tailEnd/>
          </a:ln>
        </p:spPr>
      </p:pic>
      <p:sp>
        <p:nvSpPr>
          <p:cNvPr id="12" name="Rectangle 11"/>
          <p:cNvSpPr/>
          <p:nvPr/>
        </p:nvSpPr>
        <p:spPr>
          <a:xfrm>
            <a:off x="2895600" y="4419600"/>
            <a:ext cx="1447800" cy="1594391"/>
          </a:xfrm>
          <a:prstGeom prst="rect">
            <a:avLst/>
          </a:prstGeom>
        </p:spPr>
        <p:txBody>
          <a:bodyPr wrap="square" lIns="91433" tIns="45717" rIns="91433" bIns="45717">
            <a:spAutoFit/>
          </a:bodyPr>
          <a:lstStyle/>
          <a:p>
            <a:r>
              <a:rPr lang="en-US" sz="1200" b="1" dirty="0" smtClean="0"/>
              <a:t>Assessor (left) sniffing at a dynamic dilution olfactometer. AC’SCENT Olfactometer photo courtesy of St. Croix Sensory, Inc. </a:t>
            </a:r>
            <a:endParaRPr lang="en-US" sz="1200" dirty="0"/>
          </a:p>
        </p:txBody>
      </p:sp>
      <p:sp>
        <p:nvSpPr>
          <p:cNvPr id="16" name="TextBox 15"/>
          <p:cNvSpPr txBox="1"/>
          <p:nvPr/>
        </p:nvSpPr>
        <p:spPr>
          <a:xfrm>
            <a:off x="152400" y="2971800"/>
            <a:ext cx="3352800" cy="1024057"/>
          </a:xfrm>
          <a:prstGeom prst="rect">
            <a:avLst/>
          </a:prstGeom>
          <a:solidFill>
            <a:schemeClr val="bg1">
              <a:lumMod val="95000"/>
            </a:schemeClr>
          </a:solidFill>
        </p:spPr>
        <p:txBody>
          <a:bodyPr wrap="square" lIns="91433" tIns="45717" rIns="91433" bIns="45717" rtlCol="0">
            <a:spAutoFit/>
          </a:bodyPr>
          <a:lstStyle/>
          <a:p>
            <a:pPr>
              <a:lnSpc>
                <a:spcPts val="900"/>
              </a:lnSpc>
            </a:pPr>
            <a:r>
              <a:rPr lang="en-US" sz="1100" b="1" dirty="0" smtClean="0">
                <a:latin typeface="Calibri" pitchFamily="34" charset="0"/>
              </a:rPr>
              <a:t>King County WA Councilmember on the left &amp; Olympia Representative on the right sniffing each others turf for the proper annual buffering parameters to levy upon the property owners. Note neither one can smell or see the difference anyway so UNESCO was brought in to design a machine to simulate the Best Available Buffers To Take from all property owners for their best good (BATS)</a:t>
            </a:r>
            <a:endParaRPr lang="en-US" sz="1100" b="1" dirty="0">
              <a:latin typeface="Calibri" pitchFamily="34" charset="0"/>
            </a:endParaRPr>
          </a:p>
        </p:txBody>
      </p:sp>
      <p:sp>
        <p:nvSpPr>
          <p:cNvPr id="17" name="Oval Callout 16"/>
          <p:cNvSpPr/>
          <p:nvPr/>
        </p:nvSpPr>
        <p:spPr>
          <a:xfrm>
            <a:off x="2438400" y="1143000"/>
            <a:ext cx="2667000" cy="1447800"/>
          </a:xfrm>
          <a:prstGeom prst="wedgeEllipseCallout">
            <a:avLst>
              <a:gd name="adj1" fmla="val -49865"/>
              <a:gd name="adj2" fmla="val 50356"/>
            </a:avLst>
          </a:prstGeom>
          <a:solidFill>
            <a:srgbClr val="F5F7A1"/>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nSpc>
                <a:spcPts val="1100"/>
              </a:lnSpc>
            </a:pPr>
            <a:r>
              <a:rPr lang="en-US" sz="1200" dirty="0" smtClean="0">
                <a:solidFill>
                  <a:schemeClr val="tx1"/>
                </a:solidFill>
              </a:rPr>
              <a:t>WA King County Muni. Corp. DDES , no advanced degrees in soft science/engineering specialty, uncredentialed and beyond biased employee sniffing for proper buffering</a:t>
            </a:r>
            <a:endParaRPr lang="en-US" sz="1100" dirty="0">
              <a:solidFill>
                <a:schemeClr val="tx1"/>
              </a:solidFill>
            </a:endParaRPr>
          </a:p>
        </p:txBody>
      </p:sp>
      <p:sp>
        <p:nvSpPr>
          <p:cNvPr id="18" name="TextBox 17"/>
          <p:cNvSpPr txBox="1"/>
          <p:nvPr/>
        </p:nvSpPr>
        <p:spPr>
          <a:xfrm>
            <a:off x="5791200" y="3048001"/>
            <a:ext cx="1752600" cy="281531"/>
          </a:xfrm>
          <a:prstGeom prst="rect">
            <a:avLst/>
          </a:prstGeom>
          <a:noFill/>
        </p:spPr>
        <p:txBody>
          <a:bodyPr wrap="square" lIns="91433" tIns="45717" rIns="91433" bIns="45717" rtlCol="0">
            <a:spAutoFit/>
          </a:bodyPr>
          <a:lstStyle/>
          <a:p>
            <a:r>
              <a:rPr lang="en-US" sz="1200" dirty="0" smtClean="0"/>
              <a:t>State sterilized pig farm </a:t>
            </a:r>
            <a:endParaRPr lang="en-US" sz="1200" dirty="0"/>
          </a:p>
        </p:txBody>
      </p:sp>
      <p:sp>
        <p:nvSpPr>
          <p:cNvPr id="15" name="Horizontal Scroll 14"/>
          <p:cNvSpPr/>
          <p:nvPr/>
        </p:nvSpPr>
        <p:spPr>
          <a:xfrm>
            <a:off x="5029200" y="0"/>
            <a:ext cx="3810000" cy="1066800"/>
          </a:xfrm>
          <a:prstGeom prst="horizontalScroll">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“At the moment you are most in awe of all there is about life that you don’t understand, you are closer to understanding it all than at any other time.”</a:t>
            </a:r>
          </a:p>
          <a:p>
            <a:r>
              <a:rPr lang="en-US" sz="1200" dirty="0" smtClean="0">
                <a:solidFill>
                  <a:schemeClr val="tx1"/>
                </a:solidFill>
              </a:rPr>
              <a:t>Jane Wagner</a:t>
            </a:r>
            <a:endParaRPr lang="en-US" sz="1200" dirty="0">
              <a:solidFill>
                <a:schemeClr val="tx1"/>
              </a:solidFill>
            </a:endParaRPr>
          </a:p>
        </p:txBody>
      </p:sp>
      <p:sp>
        <p:nvSpPr>
          <p:cNvPr id="19" name="TextBox 18"/>
          <p:cNvSpPr txBox="1"/>
          <p:nvPr/>
        </p:nvSpPr>
        <p:spPr>
          <a:xfrm>
            <a:off x="1066800" y="5181600"/>
            <a:ext cx="838200" cy="1492710"/>
          </a:xfrm>
          <a:prstGeom prst="rect">
            <a:avLst/>
          </a:prstGeom>
          <a:noFill/>
        </p:spPr>
        <p:txBody>
          <a:bodyPr wrap="square" lIns="91433" tIns="45717" rIns="91433" bIns="45717" rtlCol="0">
            <a:spAutoFit/>
          </a:bodyPr>
          <a:lstStyle/>
          <a:p>
            <a:pPr algn="ctr"/>
            <a:r>
              <a:rPr lang="en-US" sz="1100" dirty="0" smtClean="0">
                <a:latin typeface="Calibri" pitchFamily="34" charset="0"/>
              </a:rPr>
              <a:t>BATS</a:t>
            </a:r>
          </a:p>
          <a:p>
            <a:pPr algn="ctr"/>
            <a:r>
              <a:rPr lang="en-US" sz="1100" dirty="0" smtClean="0">
                <a:latin typeface="Calibri" pitchFamily="34" charset="0"/>
              </a:rPr>
              <a:t>DONATED</a:t>
            </a:r>
          </a:p>
          <a:p>
            <a:pPr algn="ctr"/>
            <a:r>
              <a:rPr lang="en-US" sz="1100" dirty="0" smtClean="0">
                <a:latin typeface="Calibri" pitchFamily="34" charset="0"/>
              </a:rPr>
              <a:t>TO YOUR</a:t>
            </a:r>
          </a:p>
          <a:p>
            <a:pPr algn="ctr"/>
            <a:r>
              <a:rPr lang="en-US" sz="1100" dirty="0" smtClean="0">
                <a:latin typeface="Calibri" pitchFamily="34" charset="0"/>
              </a:rPr>
              <a:t>LOCAL MUNI</a:t>
            </a:r>
          </a:p>
          <a:p>
            <a:pPr algn="ctr"/>
            <a:r>
              <a:rPr lang="en-US" sz="1100" dirty="0" smtClean="0">
                <a:latin typeface="Calibri" pitchFamily="34" charset="0"/>
              </a:rPr>
              <a:t>BY</a:t>
            </a:r>
          </a:p>
          <a:p>
            <a:pPr algn="ctr"/>
            <a:r>
              <a:rPr lang="en-US" sz="1100" dirty="0" smtClean="0">
                <a:latin typeface="Calibri" pitchFamily="34" charset="0"/>
              </a:rPr>
              <a:t>UNESCO</a:t>
            </a:r>
          </a:p>
          <a:p>
            <a:pPr algn="ctr"/>
            <a:endParaRPr lang="en-US" sz="1100" dirty="0">
              <a:latin typeface="Calibri" pitchFamily="34" charset="0"/>
            </a:endParaRPr>
          </a:p>
        </p:txBody>
      </p:sp>
    </p:spTree>
  </p:cSld>
  <p:clrMapOvr>
    <a:masterClrMapping/>
  </p:clrMapOvr>
  <p:transition spd="med" advTm="7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152400"/>
            <a:ext cx="4953000" cy="457200"/>
          </a:xfrm>
        </p:spPr>
        <p:txBody>
          <a:bodyPr>
            <a:normAutofit fontScale="90000"/>
          </a:bodyPr>
          <a:lstStyle/>
          <a:p>
            <a:r>
              <a:rPr lang="en-US" sz="1800" dirty="0" smtClean="0"/>
              <a:t>GMA Goals – bundled batches of buffers </a:t>
            </a:r>
            <a:br>
              <a:rPr lang="en-US" sz="1800" dirty="0" smtClean="0"/>
            </a:br>
            <a:r>
              <a:rPr lang="en-US" sz="1800" dirty="0" smtClean="0"/>
              <a:t>for  you banishment by bloated barbarians</a:t>
            </a:r>
            <a:endParaRPr lang="en-US" sz="1800" dirty="0"/>
          </a:p>
        </p:txBody>
      </p:sp>
      <p:pic>
        <p:nvPicPr>
          <p:cNvPr id="7" name="Content Placeholder 6" descr="GMA---The-Reason-Why-It-Fai.png"/>
          <p:cNvPicPr>
            <a:picLocks noGrp="1" noChangeAspect="1"/>
          </p:cNvPicPr>
          <p:nvPr>
            <p:ph sz="half" idx="4294967295"/>
          </p:nvPr>
        </p:nvPicPr>
        <p:blipFill>
          <a:blip r:embed="rId2" cstate="print"/>
          <a:stretch>
            <a:fillRect/>
          </a:stretch>
        </p:blipFill>
        <p:spPr>
          <a:xfrm>
            <a:off x="228600" y="685802"/>
            <a:ext cx="8686800" cy="5798413"/>
          </a:xfrm>
        </p:spPr>
      </p:pic>
      <p:sp>
        <p:nvSpPr>
          <p:cNvPr id="8" name="Horizontal Scroll 7"/>
          <p:cNvSpPr/>
          <p:nvPr/>
        </p:nvSpPr>
        <p:spPr>
          <a:xfrm>
            <a:off x="6096000" y="0"/>
            <a:ext cx="2895600" cy="990600"/>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“The bird of paradise alights only upon the hand that does not grasp.”</a:t>
            </a:r>
          </a:p>
          <a:p>
            <a:r>
              <a:rPr lang="en-US" sz="1200" dirty="0" smtClean="0">
                <a:solidFill>
                  <a:schemeClr val="tx1"/>
                </a:solidFill>
              </a:rPr>
              <a:t>John Berry</a:t>
            </a:r>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04800"/>
            <a:ext cx="3965448" cy="688848"/>
          </a:xfrm>
        </p:spPr>
        <p:txBody>
          <a:bodyPr>
            <a:normAutofit/>
          </a:bodyPr>
          <a:lstStyle/>
          <a:p>
            <a:r>
              <a:rPr lang="en-US" sz="1800" dirty="0" smtClean="0"/>
              <a:t>The Black Art of Planning –</a:t>
            </a:r>
            <a:br>
              <a:rPr lang="en-US" sz="1800" dirty="0" smtClean="0"/>
            </a:br>
            <a:r>
              <a:rPr lang="en-US" sz="1800" dirty="0" smtClean="0"/>
              <a:t>buffered, bloated and beguiling</a:t>
            </a:r>
            <a:endParaRPr lang="en-US" sz="1800" dirty="0"/>
          </a:p>
        </p:txBody>
      </p:sp>
      <p:sp>
        <p:nvSpPr>
          <p:cNvPr id="3" name="Content Placeholder 2"/>
          <p:cNvSpPr>
            <a:spLocks noGrp="1"/>
          </p:cNvSpPr>
          <p:nvPr>
            <p:ph sz="half" idx="1"/>
          </p:nvPr>
        </p:nvSpPr>
        <p:spPr>
          <a:xfrm>
            <a:off x="304800" y="1219200"/>
            <a:ext cx="4191000" cy="5029200"/>
          </a:xfrm>
        </p:spPr>
        <p:txBody>
          <a:bodyPr>
            <a:normAutofit/>
          </a:bodyPr>
          <a:lstStyle/>
          <a:p>
            <a:pPr marL="182867" indent="-182867">
              <a:lnSpc>
                <a:spcPts val="1200"/>
              </a:lnSpc>
              <a:spcBef>
                <a:spcPts val="1200"/>
              </a:spcBef>
              <a:buClrTx/>
              <a:buSzPct val="96000"/>
              <a:buFont typeface="Wingdings" pitchFamily="2" charset="2"/>
              <a:buChar char="Ø"/>
            </a:pPr>
            <a:r>
              <a:rPr lang="en-US" sz="1200" dirty="0" smtClean="0"/>
              <a:t>Randal O'Toole is the Godfather of the “Antiplanner” and author of "The Vanishing Automobile and Other Urban Myths", 545 pages among other material he has published.  Here is an extract from his website that says it all about planning.</a:t>
            </a:r>
          </a:p>
          <a:p>
            <a:pPr marL="182867" indent="-182867">
              <a:lnSpc>
                <a:spcPts val="1200"/>
              </a:lnSpc>
              <a:spcBef>
                <a:spcPts val="1200"/>
              </a:spcBef>
              <a:buClrTx/>
              <a:buSzPct val="96000"/>
              <a:buFont typeface="Wingdings" pitchFamily="2" charset="2"/>
              <a:buChar char="Ø"/>
            </a:pPr>
            <a:r>
              <a:rPr lang="en-US" sz="1200" dirty="0" smtClean="0"/>
              <a:t>"In the past thirty years, the Thoreau Institute has critiqued well over one hundred forest plans, park plans, transportation plans, and urban plans. </a:t>
            </a:r>
            <a:r>
              <a:rPr lang="en-US" sz="1200" u="sng" dirty="0" smtClean="0"/>
              <a:t>We have consistently found that the plans are flawed, and when implemented they produce disastrous results.</a:t>
            </a:r>
            <a:endParaRPr lang="en-US" sz="1200" dirty="0" smtClean="0"/>
          </a:p>
          <a:p>
            <a:pPr marL="182867" indent="-182867">
              <a:lnSpc>
                <a:spcPts val="1200"/>
              </a:lnSpc>
              <a:spcBef>
                <a:spcPts val="1200"/>
              </a:spcBef>
              <a:buClrTx/>
              <a:buSzPct val="96000"/>
              <a:buFont typeface="Wingdings" pitchFamily="2" charset="2"/>
              <a:buChar char="Ø"/>
            </a:pPr>
            <a:r>
              <a:rPr lang="en-US" sz="1200" u="sng" dirty="0" smtClean="0"/>
              <a:t>The problem is with the idea of planning itself.</a:t>
            </a:r>
            <a:r>
              <a:rPr lang="en-US" sz="1200" dirty="0" smtClean="0"/>
              <a:t> Our new web log, </a:t>
            </a:r>
            <a:r>
              <a:rPr lang="en-US" sz="1200" u="sng" dirty="0" smtClean="0">
                <a:hlinkClick r:id="rId2"/>
              </a:rPr>
              <a:t>The Antiplanner</a:t>
            </a:r>
            <a:r>
              <a:rPr lang="en-US" sz="1200" dirty="0" smtClean="0"/>
              <a:t>, promotes the repeal of federal and state planning laws </a:t>
            </a:r>
            <a:r>
              <a:rPr lang="en-US" sz="1200" u="sng" dirty="0" smtClean="0"/>
              <a:t>and the closure of state and local planning departments. </a:t>
            </a:r>
            <a:r>
              <a:rPr lang="en-US" sz="1200" dirty="0" smtClean="0"/>
              <a:t>The blog will show why planning fails, document planning disasters, comment on planning news, and present the latest research on public lands, urban areas, and transportation.</a:t>
            </a:r>
          </a:p>
          <a:p>
            <a:pPr marL="182867" indent="-182867">
              <a:lnSpc>
                <a:spcPts val="1200"/>
              </a:lnSpc>
              <a:spcBef>
                <a:spcPts val="1200"/>
              </a:spcBef>
              <a:buClrTx/>
              <a:buSzPct val="96000"/>
              <a:buFont typeface="Wingdings" pitchFamily="2" charset="2"/>
              <a:buChar char="Ø"/>
            </a:pPr>
            <a:r>
              <a:rPr lang="en-US" sz="1200" u="sng" dirty="0" smtClean="0">
                <a:hlinkClick r:id="rId2"/>
              </a:rPr>
              <a:t>Source of above material - http://ti.org/antiplanner</a:t>
            </a:r>
            <a:endParaRPr lang="en-US" sz="1200" u="sng" dirty="0" smtClean="0"/>
          </a:p>
          <a:p>
            <a:pPr marL="182867" indent="-182867">
              <a:lnSpc>
                <a:spcPts val="1200"/>
              </a:lnSpc>
              <a:spcBef>
                <a:spcPts val="1200"/>
              </a:spcBef>
              <a:buClrTx/>
              <a:buSzPct val="96000"/>
              <a:buFont typeface="Wingdings" pitchFamily="2" charset="2"/>
              <a:buChar char="Ø"/>
            </a:pPr>
            <a:r>
              <a:rPr lang="en-US" sz="1200" dirty="0" smtClean="0">
                <a:solidFill>
                  <a:srgbClr val="000000"/>
                </a:solidFill>
                <a:latin typeface="+mj-lt"/>
                <a:hlinkClick r:id="rId3" action="ppaction://hlinkfile"/>
              </a:rPr>
              <a:t>Tom DeWeese -- The American Planning Association and Its Faulty Handbook</a:t>
            </a:r>
            <a:endParaRPr lang="en-US" sz="1200" dirty="0" smtClean="0">
              <a:solidFill>
                <a:srgbClr val="000000"/>
              </a:solidFill>
              <a:latin typeface="+mj-lt"/>
            </a:endParaRPr>
          </a:p>
          <a:p>
            <a:pPr marL="182867" indent="-182867">
              <a:lnSpc>
                <a:spcPts val="1200"/>
              </a:lnSpc>
              <a:spcBef>
                <a:spcPts val="1200"/>
              </a:spcBef>
              <a:buClrTx/>
              <a:buSzPct val="100000"/>
              <a:buFont typeface="Wingdings" pitchFamily="2" charset="2"/>
              <a:buChar char="Ø"/>
            </a:pPr>
            <a:r>
              <a:rPr lang="en-US" sz="1200" dirty="0" smtClean="0">
                <a:hlinkClick r:id="rId4"/>
              </a:rPr>
              <a:t>Lies and Doublespeak of American Planning Association And How to Fight</a:t>
            </a:r>
            <a:r>
              <a:rPr lang="en-US" sz="1200" dirty="0" smtClean="0"/>
              <a:t> – Tom DeWeese</a:t>
            </a:r>
          </a:p>
          <a:p>
            <a:pPr marL="182867" indent="-182867">
              <a:lnSpc>
                <a:spcPts val="1200"/>
              </a:lnSpc>
              <a:spcBef>
                <a:spcPts val="1200"/>
              </a:spcBef>
              <a:buClrTx/>
              <a:buSzPct val="100000"/>
              <a:buFont typeface="Wingdings" pitchFamily="2" charset="2"/>
              <a:buChar char="Ø"/>
            </a:pPr>
            <a:r>
              <a:rPr lang="en-US" sz="1200" dirty="0" smtClean="0">
                <a:hlinkClick r:id="rId5"/>
              </a:rPr>
              <a:t>Regional planning brings regional governance </a:t>
            </a:r>
            <a:r>
              <a:rPr lang="en-US" sz="1200" dirty="0" smtClean="0"/>
              <a:t>– Henry Lamb</a:t>
            </a:r>
          </a:p>
          <a:p>
            <a:pPr marL="182867" indent="-182867">
              <a:lnSpc>
                <a:spcPts val="1400"/>
              </a:lnSpc>
              <a:spcBef>
                <a:spcPts val="0"/>
              </a:spcBef>
              <a:buClrTx/>
              <a:buSzPct val="96000"/>
              <a:buFont typeface="Wingdings" pitchFamily="2" charset="2"/>
              <a:buChar char="Ø"/>
            </a:pPr>
            <a:endParaRPr lang="en-US" sz="1200" dirty="0" smtClean="0">
              <a:solidFill>
                <a:srgbClr val="000000"/>
              </a:solidFill>
              <a:latin typeface="Verdana"/>
            </a:endParaRPr>
          </a:p>
          <a:p>
            <a:pPr marL="182867" indent="-182867">
              <a:lnSpc>
                <a:spcPts val="1400"/>
              </a:lnSpc>
              <a:spcBef>
                <a:spcPts val="0"/>
              </a:spcBef>
              <a:buClrTx/>
              <a:buSzPct val="96000"/>
              <a:buFont typeface="Wingdings" pitchFamily="2" charset="2"/>
              <a:buChar char="Ø"/>
            </a:pPr>
            <a:endParaRPr lang="en-US" sz="1200" dirty="0" smtClean="0"/>
          </a:p>
          <a:p>
            <a:pPr>
              <a:buClrTx/>
              <a:buSzPct val="96000"/>
              <a:buFont typeface="Wingdings" pitchFamily="2" charset="2"/>
              <a:buChar char="Ø"/>
            </a:pPr>
            <a:endParaRPr lang="en-US" sz="1400" dirty="0"/>
          </a:p>
        </p:txBody>
      </p:sp>
      <p:pic>
        <p:nvPicPr>
          <p:cNvPr id="7" name="Content Placeholder 6" descr="coll-mandatory.gif"/>
          <p:cNvPicPr>
            <a:picLocks noGrp="1" noChangeAspect="1"/>
          </p:cNvPicPr>
          <p:nvPr>
            <p:ph sz="half" idx="2"/>
          </p:nvPr>
        </p:nvPicPr>
        <p:blipFill>
          <a:blip r:embed="rId6" cstate="print"/>
          <a:stretch>
            <a:fillRect/>
          </a:stretch>
        </p:blipFill>
        <p:spPr>
          <a:xfrm>
            <a:off x="5105403" y="1219201"/>
            <a:ext cx="3603625" cy="3760304"/>
          </a:xfrm>
        </p:spPr>
      </p:pic>
      <p:sp>
        <p:nvSpPr>
          <p:cNvPr id="8" name="TextBox 7"/>
          <p:cNvSpPr txBox="1"/>
          <p:nvPr/>
        </p:nvSpPr>
        <p:spPr>
          <a:xfrm>
            <a:off x="4648200" y="5105401"/>
            <a:ext cx="4343400" cy="1259313"/>
          </a:xfrm>
          <a:prstGeom prst="rect">
            <a:avLst/>
          </a:prstGeom>
          <a:solidFill>
            <a:schemeClr val="accent1">
              <a:lumMod val="20000"/>
              <a:lumOff val="80000"/>
            </a:schemeClr>
          </a:solidFill>
        </p:spPr>
        <p:txBody>
          <a:bodyPr wrap="square" lIns="91433" tIns="45717" rIns="91433" bIns="45717" rtlCol="0">
            <a:spAutoFit/>
          </a:bodyPr>
          <a:lstStyle/>
          <a:p>
            <a:pPr>
              <a:lnSpc>
                <a:spcPts val="1300"/>
              </a:lnSpc>
              <a:buFont typeface="Wingdings" pitchFamily="2" charset="2"/>
              <a:buChar char="Ø"/>
            </a:pPr>
            <a:r>
              <a:rPr lang="en-US" sz="1600" dirty="0" smtClean="0"/>
              <a:t> </a:t>
            </a:r>
            <a:r>
              <a:rPr lang="en-US" sz="1200" dirty="0" smtClean="0"/>
              <a:t>It should be obvious that the act of planning is done by the bottom of the labor pool directed by the bottom feeders, i.e. politicians, lawyers and NGO’s  with more passion and bias than independent credible credentials in the areas they are planning, i.e. manipulating. This is a feel good business to make those taking property not liable for stealing private and public property debased on false beliefs and lies for power and profit.</a:t>
            </a:r>
            <a:r>
              <a:rPr lang="en-US" sz="1200" u="sng" dirty="0" smtClean="0"/>
              <a:t>  </a:t>
            </a:r>
            <a:endParaRPr lang="en-US" sz="1600" u="sng" dirty="0"/>
          </a:p>
        </p:txBody>
      </p:sp>
      <p:sp>
        <p:nvSpPr>
          <p:cNvPr id="9" name="Horizontal Scroll 8"/>
          <p:cNvSpPr/>
          <p:nvPr/>
        </p:nvSpPr>
        <p:spPr>
          <a:xfrm>
            <a:off x="5257800" y="304800"/>
            <a:ext cx="3048000" cy="914400"/>
          </a:xfrm>
          <a:prstGeom prst="horizont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a:t>
            </a:r>
            <a:r>
              <a:rPr lang="en-US" sz="1400" dirty="0" smtClean="0">
                <a:solidFill>
                  <a:schemeClr val="tx1"/>
                </a:solidFill>
              </a:rPr>
              <a:t>To know what we do not know is the beginning of wisdom”</a:t>
            </a:r>
          </a:p>
          <a:p>
            <a:r>
              <a:rPr lang="en-US" sz="1400" dirty="0" smtClean="0">
                <a:solidFill>
                  <a:schemeClr val="tx1"/>
                </a:solidFill>
              </a:rPr>
              <a:t>Maha Sthavira Sangarakshita</a:t>
            </a:r>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3962400" cy="685800"/>
          </a:xfrm>
        </p:spPr>
        <p:txBody>
          <a:bodyPr>
            <a:normAutofit fontScale="90000"/>
          </a:bodyPr>
          <a:lstStyle/>
          <a:p>
            <a:r>
              <a:rPr lang="en-US" sz="1400" dirty="0" smtClean="0"/>
              <a:t>National Association of Counties – if it </a:t>
            </a:r>
            <a:br>
              <a:rPr lang="en-US" sz="1400" dirty="0" smtClean="0"/>
            </a:br>
            <a:r>
              <a:rPr lang="en-US" sz="1400" dirty="0" smtClean="0"/>
              <a:t>walks like a duck and quacks likes a Duck </a:t>
            </a:r>
            <a:br>
              <a:rPr lang="en-US" sz="1400" dirty="0" smtClean="0"/>
            </a:br>
            <a:r>
              <a:rPr lang="en-US" sz="1400" dirty="0" smtClean="0"/>
              <a:t>It is the un again in your life</a:t>
            </a:r>
            <a:endParaRPr lang="en-US" sz="1400" dirty="0"/>
          </a:p>
        </p:txBody>
      </p:sp>
      <p:sp>
        <p:nvSpPr>
          <p:cNvPr id="3" name="Content Placeholder 2"/>
          <p:cNvSpPr>
            <a:spLocks noGrp="1"/>
          </p:cNvSpPr>
          <p:nvPr>
            <p:ph sz="half" idx="1"/>
          </p:nvPr>
        </p:nvSpPr>
        <p:spPr>
          <a:xfrm>
            <a:off x="152400" y="1066800"/>
            <a:ext cx="3962400" cy="838200"/>
          </a:xfrm>
          <a:solidFill>
            <a:schemeClr val="bg1"/>
          </a:solidFill>
        </p:spPr>
        <p:txBody>
          <a:bodyPr>
            <a:normAutofit fontScale="92500"/>
          </a:bodyPr>
          <a:lstStyle/>
          <a:p>
            <a:pPr marL="0" indent="0">
              <a:lnSpc>
                <a:spcPts val="1400"/>
              </a:lnSpc>
              <a:spcBef>
                <a:spcPts val="600"/>
              </a:spcBef>
              <a:buClrTx/>
              <a:buSzPct val="90000"/>
              <a:buNone/>
            </a:pPr>
            <a:r>
              <a:rPr lang="en-US" sz="1300" b="1" dirty="0" smtClean="0"/>
              <a:t>Polygarchy</a:t>
            </a:r>
            <a:r>
              <a:rPr lang="en-US" sz="1200" dirty="0" smtClean="0"/>
              <a:t>– a term sometimes used to denote a government of many or several; a government where the sovereignty is shared by several persons; a collegiate or divided executive. </a:t>
            </a:r>
            <a:br>
              <a:rPr lang="en-US" sz="1200" dirty="0" smtClean="0"/>
            </a:br>
            <a:r>
              <a:rPr lang="en-US" sz="1200" dirty="0" smtClean="0"/>
              <a:t>Black’s Law Dictionary 5</a:t>
            </a:r>
            <a:r>
              <a:rPr lang="en-US" sz="1200" baseline="30000" dirty="0" smtClean="0"/>
              <a:t>th</a:t>
            </a:r>
            <a:r>
              <a:rPr lang="en-US" sz="1200" dirty="0" smtClean="0"/>
              <a:t> Edition </a:t>
            </a:r>
            <a:endParaRPr lang="en-US" sz="1200" dirty="0"/>
          </a:p>
        </p:txBody>
      </p:sp>
      <p:pic>
        <p:nvPicPr>
          <p:cNvPr id="7" name="Content Placeholder 6" descr="Hegemony-Defined-(Web).png"/>
          <p:cNvPicPr>
            <a:picLocks noGrp="1" noChangeAspect="1"/>
          </p:cNvPicPr>
          <p:nvPr>
            <p:ph sz="half" idx="2"/>
          </p:nvPr>
        </p:nvPicPr>
        <p:blipFill>
          <a:blip r:embed="rId2" cstate="print"/>
          <a:stretch>
            <a:fillRect/>
          </a:stretch>
        </p:blipFill>
        <p:spPr>
          <a:xfrm>
            <a:off x="457200" y="4267201"/>
            <a:ext cx="3352800" cy="2161310"/>
          </a:xfrm>
        </p:spPr>
      </p:pic>
      <p:sp>
        <p:nvSpPr>
          <p:cNvPr id="11" name="TextBox 10"/>
          <p:cNvSpPr txBox="1"/>
          <p:nvPr/>
        </p:nvSpPr>
        <p:spPr>
          <a:xfrm>
            <a:off x="228600" y="1905000"/>
            <a:ext cx="4038600" cy="2323707"/>
          </a:xfrm>
          <a:prstGeom prst="rect">
            <a:avLst/>
          </a:prstGeom>
          <a:noFill/>
        </p:spPr>
        <p:txBody>
          <a:bodyPr wrap="square" lIns="91433" tIns="45717" rIns="91433" bIns="45717" rtlCol="0">
            <a:spAutoFit/>
          </a:bodyPr>
          <a:lstStyle/>
          <a:p>
            <a:pPr marL="182867" indent="-182867">
              <a:lnSpc>
                <a:spcPts val="1200"/>
              </a:lnSpc>
              <a:spcBef>
                <a:spcPts val="600"/>
              </a:spcBef>
              <a:buFont typeface="+mj-lt"/>
              <a:buAutoNum type="arabicParenR"/>
            </a:pPr>
            <a:r>
              <a:rPr lang="en-US" sz="1200" dirty="0" smtClean="0">
                <a:latin typeface="Calibri" pitchFamily="34" charset="0"/>
                <a:hlinkClick r:id="rId3"/>
              </a:rPr>
              <a:t>Get your County out of National Association of Counties</a:t>
            </a:r>
            <a:r>
              <a:rPr lang="en-US" sz="1200" dirty="0" smtClean="0">
                <a:latin typeface="Calibri" pitchFamily="34" charset="0"/>
              </a:rPr>
              <a:t> – they are lock stepping to the global to local direction whether they admit it or not, e.g. Montana MACo denies it.</a:t>
            </a:r>
          </a:p>
          <a:p>
            <a:pPr marL="182867" indent="-182867">
              <a:lnSpc>
                <a:spcPts val="1200"/>
              </a:lnSpc>
              <a:spcBef>
                <a:spcPts val="600"/>
              </a:spcBef>
              <a:buFont typeface="+mj-lt"/>
              <a:buAutoNum type="arabicParenR"/>
            </a:pPr>
            <a:r>
              <a:rPr lang="en-US" sz="1200" dirty="0" smtClean="0">
                <a:latin typeface="Calibri" pitchFamily="34" charset="0"/>
              </a:rPr>
              <a:t> </a:t>
            </a:r>
            <a:r>
              <a:rPr lang="en-US" sz="1200" dirty="0" smtClean="0">
                <a:latin typeface="Calibri" pitchFamily="34" charset="0"/>
                <a:hlinkClick r:id="rId4"/>
              </a:rPr>
              <a:t>NACo  is involved with sustainable development</a:t>
            </a:r>
            <a:endParaRPr lang="en-US" sz="1200" dirty="0" smtClean="0">
              <a:latin typeface="Calibri" pitchFamily="34" charset="0"/>
            </a:endParaRPr>
          </a:p>
          <a:p>
            <a:pPr marL="182867" indent="-182867">
              <a:lnSpc>
                <a:spcPts val="1200"/>
              </a:lnSpc>
              <a:spcBef>
                <a:spcPts val="600"/>
              </a:spcBef>
              <a:buFont typeface="+mj-lt"/>
              <a:buAutoNum type="arabicParenR"/>
            </a:pPr>
            <a:r>
              <a:rPr lang="en-US" sz="1200" dirty="0" smtClean="0">
                <a:latin typeface="Calibri" pitchFamily="34" charset="0"/>
                <a:hlinkClick r:id="rId5"/>
              </a:rPr>
              <a:t>NACo Affiliates </a:t>
            </a:r>
            <a:r>
              <a:rPr lang="en-US" sz="1200" dirty="0" smtClean="0">
                <a:latin typeface="Calibri" pitchFamily="34" charset="0"/>
              </a:rPr>
              <a:t>– I count 25 other national and international interlocking public/NGO self serving groups</a:t>
            </a:r>
          </a:p>
          <a:p>
            <a:pPr marL="182867" indent="-182867">
              <a:lnSpc>
                <a:spcPts val="1200"/>
              </a:lnSpc>
              <a:spcBef>
                <a:spcPts val="600"/>
              </a:spcBef>
              <a:buFont typeface="+mj-lt"/>
              <a:buAutoNum type="arabicParenR"/>
            </a:pPr>
            <a:r>
              <a:rPr lang="en-US" sz="1200" dirty="0" smtClean="0">
                <a:latin typeface="Calibri" pitchFamily="34" charset="0"/>
                <a:hlinkClick r:id="rId6"/>
              </a:rPr>
              <a:t>53 State Associations connected with NACo </a:t>
            </a:r>
            <a:endParaRPr lang="en-US" sz="1200" dirty="0" smtClean="0">
              <a:latin typeface="Calibri" pitchFamily="34" charset="0"/>
            </a:endParaRPr>
          </a:p>
          <a:p>
            <a:pPr marL="182867" indent="-182867">
              <a:lnSpc>
                <a:spcPts val="1200"/>
              </a:lnSpc>
              <a:spcBef>
                <a:spcPts val="600"/>
              </a:spcBef>
              <a:buFont typeface="+mj-lt"/>
              <a:buAutoNum type="arabicParenR"/>
            </a:pPr>
            <a:r>
              <a:rPr lang="en-US" sz="1200" dirty="0" smtClean="0">
                <a:latin typeface="Calibri" pitchFamily="34" charset="0"/>
                <a:hlinkClick r:id="rId7"/>
              </a:rPr>
              <a:t>6  Other Affiliated Associations </a:t>
            </a:r>
            <a:r>
              <a:rPr lang="en-US" sz="1200" dirty="0" smtClean="0">
                <a:latin typeface="Calibri" pitchFamily="34" charset="0"/>
              </a:rPr>
              <a:t>– you may not be surprised</a:t>
            </a:r>
          </a:p>
          <a:p>
            <a:pPr marL="182867" indent="-182867">
              <a:lnSpc>
                <a:spcPts val="1200"/>
              </a:lnSpc>
              <a:spcBef>
                <a:spcPts val="600"/>
              </a:spcBef>
              <a:buFont typeface="+mj-lt"/>
              <a:buAutoNum type="arabicParenR"/>
            </a:pPr>
            <a:r>
              <a:rPr lang="en-US" sz="1200" dirty="0" smtClean="0">
                <a:latin typeface="Calibri" pitchFamily="34" charset="0"/>
              </a:rPr>
              <a:t> </a:t>
            </a:r>
            <a:r>
              <a:rPr lang="en-US" sz="1200" dirty="0" smtClean="0">
                <a:latin typeface="Calibri" pitchFamily="34" charset="0"/>
                <a:hlinkClick r:id="rId8"/>
              </a:rPr>
              <a:t>Link here to understand the agenda behind the word “</a:t>
            </a:r>
            <a:r>
              <a:rPr lang="en-US" sz="1600" b="1" dirty="0" smtClean="0">
                <a:latin typeface="Calibri" pitchFamily="34" charset="0"/>
                <a:hlinkClick r:id="rId8"/>
              </a:rPr>
              <a:t>vision</a:t>
            </a:r>
            <a:r>
              <a:rPr lang="en-US" sz="1200" dirty="0" smtClean="0">
                <a:latin typeface="Calibri" pitchFamily="34" charset="0"/>
                <a:hlinkClick r:id="rId8"/>
              </a:rPr>
              <a:t>” used 130 times in the NACo Platform and Resolutions 2011-12 planning document.</a:t>
            </a:r>
            <a:endParaRPr lang="en-US" dirty="0">
              <a:latin typeface="Calibri" pitchFamily="34" charset="0"/>
            </a:endParaRPr>
          </a:p>
        </p:txBody>
      </p:sp>
      <p:graphicFrame>
        <p:nvGraphicFramePr>
          <p:cNvPr id="13" name="Table 12"/>
          <p:cNvGraphicFramePr>
            <a:graphicFrameLocks noGrp="1"/>
          </p:cNvGraphicFramePr>
          <p:nvPr/>
        </p:nvGraphicFramePr>
        <p:xfrm>
          <a:off x="4495800" y="1676400"/>
          <a:ext cx="4038600" cy="4724408"/>
        </p:xfrm>
        <a:graphic>
          <a:graphicData uri="http://schemas.openxmlformats.org/drawingml/2006/table">
            <a:tbl>
              <a:tblPr/>
              <a:tblGrid>
                <a:gridCol w="1187273"/>
                <a:gridCol w="701146"/>
                <a:gridCol w="1449035"/>
                <a:gridCol w="701146"/>
              </a:tblGrid>
              <a:tr h="318475">
                <a:tc>
                  <a:txBody>
                    <a:bodyPr/>
                    <a:lstStyle/>
                    <a:p>
                      <a:pPr algn="ctr"/>
                      <a:r>
                        <a:rPr lang="en-US" sz="1200" b="1" dirty="0" smtClean="0">
                          <a:solidFill>
                            <a:srgbClr val="000000"/>
                          </a:solidFill>
                          <a:latin typeface="Times New Roman"/>
                        </a:rPr>
                        <a:t>Word</a:t>
                      </a:r>
                      <a:r>
                        <a:rPr lang="en-US" sz="1200" dirty="0" smtClean="0">
                          <a:solidFill>
                            <a:srgbClr val="943634"/>
                          </a:solidFill>
                          <a:latin typeface="Calibri"/>
                        </a:rPr>
                        <a:t> </a:t>
                      </a:r>
                      <a:endParaRPr lang="en-US" sz="1200" dirty="0">
                        <a:solidFill>
                          <a:srgbClr val="943634"/>
                        </a:solidFill>
                        <a:latin typeface="Calibri"/>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rgbClr val="000000"/>
                          </a:solidFill>
                          <a:latin typeface="Times New Roman"/>
                          <a:ea typeface="Calibri"/>
                          <a:cs typeface="Times New Roman"/>
                        </a:rPr>
                        <a:t>Count</a:t>
                      </a:r>
                      <a:endParaRPr lang="en-US" sz="12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rgbClr val="000000"/>
                          </a:solidFill>
                          <a:latin typeface="Times New Roman"/>
                          <a:ea typeface="Calibri"/>
                          <a:cs typeface="Times New Roman"/>
                        </a:rPr>
                        <a:t>Word</a:t>
                      </a:r>
                      <a:endParaRPr lang="en-US" sz="12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rgbClr val="000000"/>
                          </a:solidFill>
                          <a:latin typeface="Times New Roman"/>
                          <a:ea typeface="Calibri"/>
                          <a:cs typeface="Times New Roman"/>
                        </a:rPr>
                        <a:t>Count</a:t>
                      </a:r>
                      <a:endParaRPr lang="en-US" sz="12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63645">
                <a:tc>
                  <a:txBody>
                    <a:bodyPr/>
                    <a:lstStyle/>
                    <a:p>
                      <a:pPr marL="0" marR="0">
                        <a:spcBef>
                          <a:spcPts val="0"/>
                        </a:spcBef>
                        <a:spcAft>
                          <a:spcPts val="0"/>
                        </a:spcAft>
                      </a:pPr>
                      <a:r>
                        <a:rPr lang="en-US" sz="900" dirty="0">
                          <a:solidFill>
                            <a:srgbClr val="000000"/>
                          </a:solidFill>
                          <a:latin typeface="Times New Roman"/>
                          <a:ea typeface="Calibri"/>
                          <a:cs typeface="Times New Roman"/>
                        </a:rPr>
                        <a:t>Act(s)</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1303</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spcBef>
                          <a:spcPts val="0"/>
                        </a:spcBef>
                        <a:spcAft>
                          <a:spcPts val="0"/>
                        </a:spcAft>
                      </a:pPr>
                      <a:r>
                        <a:rPr lang="en-US" sz="900" b="1" dirty="0">
                          <a:solidFill>
                            <a:srgbClr val="000000"/>
                          </a:solidFill>
                          <a:latin typeface="Times New Roman"/>
                          <a:ea typeface="Calibri"/>
                          <a:cs typeface="Times New Roman"/>
                        </a:rPr>
                        <a:t>Election(s)</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55</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r>
              <a:tr h="230010">
                <a:tc>
                  <a:txBody>
                    <a:bodyPr/>
                    <a:lstStyle/>
                    <a:p>
                      <a:pPr marL="0" marR="0">
                        <a:spcBef>
                          <a:spcPts val="0"/>
                        </a:spcBef>
                        <a:spcAft>
                          <a:spcPts val="0"/>
                        </a:spcAft>
                      </a:pPr>
                      <a:r>
                        <a:rPr lang="en-US" sz="900" dirty="0">
                          <a:solidFill>
                            <a:srgbClr val="000000"/>
                          </a:solidFill>
                          <a:latin typeface="Times New Roman"/>
                          <a:ea typeface="Calibri"/>
                          <a:cs typeface="Times New Roman"/>
                        </a:rPr>
                        <a:t>Plan/Plans/Planning</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638</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b="1" dirty="0">
                          <a:solidFill>
                            <a:srgbClr val="000000"/>
                          </a:solidFill>
                          <a:latin typeface="Times New Roman"/>
                          <a:ea typeface="Calibri"/>
                          <a:cs typeface="Times New Roman"/>
                        </a:rPr>
                        <a:t>Law Enforcement</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51</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63645">
                <a:tc>
                  <a:txBody>
                    <a:bodyPr/>
                    <a:lstStyle/>
                    <a:p>
                      <a:pPr marL="0" marR="0">
                        <a:spcBef>
                          <a:spcPts val="0"/>
                        </a:spcBef>
                        <a:spcAft>
                          <a:spcPts val="0"/>
                        </a:spcAft>
                      </a:pPr>
                      <a:r>
                        <a:rPr lang="en-US" sz="900" dirty="0">
                          <a:solidFill>
                            <a:srgbClr val="000000"/>
                          </a:solidFill>
                          <a:latin typeface="Times New Roman"/>
                          <a:ea typeface="Calibri"/>
                          <a:cs typeface="Times New Roman"/>
                        </a:rPr>
                        <a:t>Cost(s)</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443</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spcBef>
                          <a:spcPts val="0"/>
                        </a:spcBef>
                        <a:spcAft>
                          <a:spcPts val="0"/>
                        </a:spcAft>
                      </a:pPr>
                      <a:r>
                        <a:rPr lang="en-US" sz="900" dirty="0">
                          <a:solidFill>
                            <a:srgbClr val="000000"/>
                          </a:solidFill>
                          <a:latin typeface="Times New Roman"/>
                          <a:ea typeface="Calibri"/>
                          <a:cs typeface="Times New Roman"/>
                        </a:rPr>
                        <a:t>Military</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dirty="0">
                          <a:solidFill>
                            <a:srgbClr val="000000"/>
                          </a:solidFill>
                          <a:latin typeface="Times New Roman"/>
                          <a:ea typeface="Calibri"/>
                          <a:cs typeface="Times New Roman"/>
                        </a:rPr>
                        <a:t>46</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r>
              <a:tr h="230010">
                <a:tc>
                  <a:txBody>
                    <a:bodyPr/>
                    <a:lstStyle/>
                    <a:p>
                      <a:pPr marL="0" marR="0">
                        <a:spcBef>
                          <a:spcPts val="0"/>
                        </a:spcBef>
                        <a:spcAft>
                          <a:spcPts val="0"/>
                        </a:spcAft>
                      </a:pPr>
                      <a:r>
                        <a:rPr lang="en-US" sz="900" dirty="0">
                          <a:solidFill>
                            <a:srgbClr val="000000"/>
                          </a:solidFill>
                          <a:latin typeface="Times New Roman"/>
                          <a:ea typeface="Calibri"/>
                          <a:cs typeface="Times New Roman"/>
                        </a:rPr>
                        <a:t>Tax(es)</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416</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dirty="0">
                          <a:solidFill>
                            <a:srgbClr val="000000"/>
                          </a:solidFill>
                          <a:latin typeface="Times New Roman"/>
                          <a:ea typeface="Calibri"/>
                          <a:cs typeface="Times New Roman"/>
                        </a:rPr>
                        <a:t>Comply(ies)/Compliance</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41</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63645">
                <a:tc>
                  <a:txBody>
                    <a:bodyPr/>
                    <a:lstStyle/>
                    <a:p>
                      <a:pPr marL="0" marR="0">
                        <a:spcBef>
                          <a:spcPts val="0"/>
                        </a:spcBef>
                        <a:spcAft>
                          <a:spcPts val="0"/>
                        </a:spcAft>
                      </a:pPr>
                      <a:r>
                        <a:rPr lang="en-US" sz="900" dirty="0">
                          <a:solidFill>
                            <a:srgbClr val="000000"/>
                          </a:solidFill>
                          <a:latin typeface="Times New Roman"/>
                          <a:ea typeface="Calibri"/>
                          <a:cs typeface="Times New Roman"/>
                        </a:rPr>
                        <a:t>Funding</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401</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spcBef>
                          <a:spcPts val="0"/>
                        </a:spcBef>
                        <a:spcAft>
                          <a:spcPts val="0"/>
                        </a:spcAft>
                      </a:pPr>
                      <a:r>
                        <a:rPr lang="en-US" sz="900" b="1" dirty="0">
                          <a:solidFill>
                            <a:srgbClr val="000000"/>
                          </a:solidFill>
                          <a:latin typeface="Times New Roman"/>
                          <a:ea typeface="Calibri"/>
                          <a:cs typeface="Times New Roman"/>
                        </a:rPr>
                        <a:t>Sustainable </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37</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r>
              <a:tr h="230010">
                <a:tc>
                  <a:txBody>
                    <a:bodyPr/>
                    <a:lstStyle/>
                    <a:p>
                      <a:pPr marL="0" marR="0">
                        <a:spcBef>
                          <a:spcPts val="0"/>
                        </a:spcBef>
                        <a:spcAft>
                          <a:spcPts val="0"/>
                        </a:spcAft>
                      </a:pPr>
                      <a:r>
                        <a:rPr lang="en-US" sz="900" dirty="0">
                          <a:solidFill>
                            <a:srgbClr val="000000"/>
                          </a:solidFill>
                          <a:latin typeface="Times New Roman"/>
                          <a:ea typeface="Calibri"/>
                          <a:cs typeface="Times New Roman"/>
                        </a:rPr>
                        <a:t>Policy(ies)</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391</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dirty="0">
                          <a:solidFill>
                            <a:srgbClr val="000000"/>
                          </a:solidFill>
                          <a:latin typeface="Times New Roman"/>
                          <a:ea typeface="Calibri"/>
                          <a:cs typeface="Times New Roman"/>
                        </a:rPr>
                        <a:t>Homeland Security</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36</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63645">
                <a:tc>
                  <a:txBody>
                    <a:bodyPr/>
                    <a:lstStyle/>
                    <a:p>
                      <a:pPr marL="0" marR="0">
                        <a:spcBef>
                          <a:spcPts val="0"/>
                        </a:spcBef>
                        <a:spcAft>
                          <a:spcPts val="0"/>
                        </a:spcAft>
                      </a:pPr>
                      <a:r>
                        <a:rPr lang="en-US" sz="900" dirty="0">
                          <a:solidFill>
                            <a:srgbClr val="000000"/>
                          </a:solidFill>
                          <a:latin typeface="Times New Roman"/>
                          <a:ea typeface="Calibri"/>
                          <a:cs typeface="Times New Roman"/>
                        </a:rPr>
                        <a:t>Grant(s)</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343</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spcBef>
                          <a:spcPts val="0"/>
                        </a:spcBef>
                        <a:spcAft>
                          <a:spcPts val="0"/>
                        </a:spcAft>
                      </a:pPr>
                      <a:r>
                        <a:rPr lang="en-US" sz="900" b="1" dirty="0">
                          <a:solidFill>
                            <a:srgbClr val="000000"/>
                          </a:solidFill>
                          <a:latin typeface="Times New Roman"/>
                          <a:ea typeface="Calibri"/>
                          <a:cs typeface="Times New Roman"/>
                        </a:rPr>
                        <a:t>Green</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34</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r>
              <a:tr h="163645">
                <a:tc>
                  <a:txBody>
                    <a:bodyPr/>
                    <a:lstStyle/>
                    <a:p>
                      <a:pPr marL="0" marR="0">
                        <a:spcBef>
                          <a:spcPts val="0"/>
                        </a:spcBef>
                        <a:spcAft>
                          <a:spcPts val="0"/>
                        </a:spcAft>
                      </a:pPr>
                      <a:r>
                        <a:rPr lang="en-US" sz="900" dirty="0">
                          <a:solidFill>
                            <a:srgbClr val="000000"/>
                          </a:solidFill>
                          <a:latin typeface="Times New Roman"/>
                          <a:ea typeface="Calibri"/>
                          <a:cs typeface="Times New Roman"/>
                        </a:rPr>
                        <a:t>EPA</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298</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dirty="0">
                          <a:solidFill>
                            <a:srgbClr val="000000"/>
                          </a:solidFill>
                          <a:latin typeface="Times New Roman"/>
                          <a:ea typeface="Calibri"/>
                          <a:cs typeface="Times New Roman"/>
                        </a:rPr>
                        <a:t>Codes</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25</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63645">
                <a:tc>
                  <a:txBody>
                    <a:bodyPr/>
                    <a:lstStyle/>
                    <a:p>
                      <a:pPr marL="0" marR="0">
                        <a:spcBef>
                          <a:spcPts val="0"/>
                        </a:spcBef>
                        <a:spcAft>
                          <a:spcPts val="0"/>
                        </a:spcAft>
                      </a:pPr>
                      <a:r>
                        <a:rPr lang="en-US" sz="900" dirty="0">
                          <a:solidFill>
                            <a:srgbClr val="000000"/>
                          </a:solidFill>
                          <a:latin typeface="Times New Roman"/>
                          <a:ea typeface="Calibri"/>
                          <a:cs typeface="Times New Roman"/>
                        </a:rPr>
                        <a:t>Water</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216</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spcBef>
                          <a:spcPts val="0"/>
                        </a:spcBef>
                        <a:spcAft>
                          <a:spcPts val="0"/>
                        </a:spcAft>
                      </a:pPr>
                      <a:r>
                        <a:rPr lang="en-US" sz="900" b="1" dirty="0">
                          <a:solidFill>
                            <a:srgbClr val="000000"/>
                          </a:solidFill>
                          <a:latin typeface="Times New Roman"/>
                          <a:ea typeface="Calibri"/>
                          <a:cs typeface="Times New Roman"/>
                        </a:rPr>
                        <a:t>Police</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22</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r>
              <a:tr h="163645">
                <a:tc>
                  <a:txBody>
                    <a:bodyPr/>
                    <a:lstStyle/>
                    <a:p>
                      <a:pPr marL="0" marR="0">
                        <a:spcBef>
                          <a:spcPts val="0"/>
                        </a:spcBef>
                        <a:spcAft>
                          <a:spcPts val="0"/>
                        </a:spcAft>
                      </a:pPr>
                      <a:r>
                        <a:rPr lang="en-US" sz="900" dirty="0">
                          <a:solidFill>
                            <a:srgbClr val="000000"/>
                          </a:solidFill>
                          <a:latin typeface="Times New Roman"/>
                          <a:ea typeface="Calibri"/>
                          <a:cs typeface="Times New Roman"/>
                        </a:rPr>
                        <a:t>Regulation(s)</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198</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dirty="0">
                          <a:solidFill>
                            <a:srgbClr val="000000"/>
                          </a:solidFill>
                          <a:latin typeface="Times New Roman"/>
                          <a:ea typeface="Calibri"/>
                          <a:cs typeface="Times New Roman"/>
                        </a:rPr>
                        <a:t>International</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22</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63645">
                <a:tc>
                  <a:txBody>
                    <a:bodyPr/>
                    <a:lstStyle/>
                    <a:p>
                      <a:pPr marL="0" marR="0">
                        <a:spcBef>
                          <a:spcPts val="0"/>
                        </a:spcBef>
                        <a:spcAft>
                          <a:spcPts val="0"/>
                        </a:spcAft>
                      </a:pPr>
                      <a:r>
                        <a:rPr lang="en-US" sz="900" dirty="0">
                          <a:solidFill>
                            <a:srgbClr val="000000"/>
                          </a:solidFill>
                          <a:latin typeface="Times New Roman"/>
                          <a:ea typeface="Calibri"/>
                          <a:cs typeface="Times New Roman"/>
                        </a:rPr>
                        <a:t>Energy</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172</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spcBef>
                          <a:spcPts val="0"/>
                        </a:spcBef>
                        <a:spcAft>
                          <a:spcPts val="0"/>
                        </a:spcAft>
                      </a:pPr>
                      <a:r>
                        <a:rPr lang="en-US" sz="900" b="1" dirty="0">
                          <a:solidFill>
                            <a:srgbClr val="000000"/>
                          </a:solidFill>
                          <a:latin typeface="Times New Roman"/>
                          <a:ea typeface="Calibri"/>
                          <a:cs typeface="Times New Roman"/>
                        </a:rPr>
                        <a:t>Deficit</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19</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r>
              <a:tr h="163645">
                <a:tc>
                  <a:txBody>
                    <a:bodyPr/>
                    <a:lstStyle/>
                    <a:p>
                      <a:pPr marL="0" marR="0">
                        <a:spcBef>
                          <a:spcPts val="0"/>
                        </a:spcBef>
                        <a:spcAft>
                          <a:spcPts val="0"/>
                        </a:spcAft>
                      </a:pPr>
                      <a:r>
                        <a:rPr lang="en-US" sz="900" dirty="0">
                          <a:solidFill>
                            <a:srgbClr val="000000"/>
                          </a:solidFill>
                          <a:latin typeface="Times New Roman"/>
                          <a:ea typeface="Calibri"/>
                          <a:cs typeface="Times New Roman"/>
                        </a:rPr>
                        <a:t>Safety</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147</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dirty="0">
                          <a:solidFill>
                            <a:srgbClr val="000000"/>
                          </a:solidFill>
                          <a:latin typeface="Times New Roman"/>
                          <a:ea typeface="Calibri"/>
                          <a:cs typeface="Times New Roman"/>
                        </a:rPr>
                        <a:t>Judge(s)</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17</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18475">
                <a:tc>
                  <a:txBody>
                    <a:bodyPr/>
                    <a:lstStyle/>
                    <a:p>
                      <a:pPr marL="0" marR="0">
                        <a:spcBef>
                          <a:spcPts val="0"/>
                        </a:spcBef>
                        <a:spcAft>
                          <a:spcPts val="0"/>
                        </a:spcAft>
                      </a:pPr>
                      <a:r>
                        <a:rPr lang="en-US" sz="1200" b="1" dirty="0">
                          <a:solidFill>
                            <a:srgbClr val="000000"/>
                          </a:solidFill>
                          <a:latin typeface="Times New Roman"/>
                          <a:ea typeface="Calibri"/>
                          <a:cs typeface="Times New Roman"/>
                        </a:rPr>
                        <a:t>Vision(s</a:t>
                      </a:r>
                      <a:r>
                        <a:rPr lang="en-US" sz="1200" b="1" dirty="0" smtClean="0">
                          <a:solidFill>
                            <a:srgbClr val="000000"/>
                          </a:solidFill>
                          <a:latin typeface="Times New Roman"/>
                          <a:ea typeface="Calibri"/>
                          <a:cs typeface="Times New Roman"/>
                        </a:rPr>
                        <a:t>) (6)</a:t>
                      </a:r>
                      <a:endParaRPr lang="en-US" sz="1200" b="1"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1100" b="1" dirty="0">
                          <a:solidFill>
                            <a:srgbClr val="000000"/>
                          </a:solidFill>
                          <a:latin typeface="Times New Roman"/>
                          <a:ea typeface="Calibri"/>
                          <a:cs typeface="Times New Roman"/>
                        </a:rPr>
                        <a:t>130</a:t>
                      </a:r>
                      <a:endParaRPr lang="en-US" sz="1100" b="1"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spcBef>
                          <a:spcPts val="0"/>
                        </a:spcBef>
                        <a:spcAft>
                          <a:spcPts val="0"/>
                        </a:spcAft>
                      </a:pPr>
                      <a:r>
                        <a:rPr lang="en-US" sz="900" b="1" dirty="0">
                          <a:solidFill>
                            <a:srgbClr val="000000"/>
                          </a:solidFill>
                          <a:latin typeface="Times New Roman"/>
                          <a:ea typeface="Calibri"/>
                          <a:cs typeface="Times New Roman"/>
                        </a:rPr>
                        <a:t>Global</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12</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r>
              <a:tr h="163645">
                <a:tc>
                  <a:txBody>
                    <a:bodyPr/>
                    <a:lstStyle/>
                    <a:p>
                      <a:pPr marL="0" marR="0">
                        <a:spcBef>
                          <a:spcPts val="0"/>
                        </a:spcBef>
                        <a:spcAft>
                          <a:spcPts val="0"/>
                        </a:spcAft>
                      </a:pPr>
                      <a:r>
                        <a:rPr lang="en-US" sz="900" dirty="0">
                          <a:solidFill>
                            <a:srgbClr val="000000"/>
                          </a:solidFill>
                          <a:latin typeface="Times New Roman"/>
                          <a:ea typeface="Calibri"/>
                          <a:cs typeface="Times New Roman"/>
                        </a:rPr>
                        <a:t>Court(s)</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124</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dirty="0">
                          <a:solidFill>
                            <a:srgbClr val="000000"/>
                          </a:solidFill>
                          <a:latin typeface="Times New Roman"/>
                          <a:ea typeface="Calibri"/>
                          <a:cs typeface="Times New Roman"/>
                        </a:rPr>
                        <a:t>Ordinance(s)</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10</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30010">
                <a:tc>
                  <a:txBody>
                    <a:bodyPr/>
                    <a:lstStyle/>
                    <a:p>
                      <a:pPr marL="0" marR="0">
                        <a:spcBef>
                          <a:spcPts val="0"/>
                        </a:spcBef>
                        <a:spcAft>
                          <a:spcPts val="0"/>
                        </a:spcAft>
                      </a:pPr>
                      <a:r>
                        <a:rPr lang="en-US" sz="900" dirty="0">
                          <a:solidFill>
                            <a:srgbClr val="000000"/>
                          </a:solidFill>
                          <a:latin typeface="Times New Roman"/>
                          <a:ea typeface="Calibri"/>
                          <a:cs typeface="Times New Roman"/>
                        </a:rPr>
                        <a:t>Report(s)/Reporting</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124</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spcBef>
                          <a:spcPts val="0"/>
                        </a:spcBef>
                        <a:spcAft>
                          <a:spcPts val="0"/>
                        </a:spcAft>
                      </a:pPr>
                      <a:r>
                        <a:rPr lang="en-US" sz="900" b="1" dirty="0">
                          <a:solidFill>
                            <a:srgbClr val="000000"/>
                          </a:solidFill>
                          <a:latin typeface="Times New Roman"/>
                          <a:ea typeface="Calibri"/>
                          <a:cs typeface="Times New Roman"/>
                        </a:rPr>
                        <a:t>Treaty(ies)</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10</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r>
              <a:tr h="163645">
                <a:tc>
                  <a:txBody>
                    <a:bodyPr/>
                    <a:lstStyle/>
                    <a:p>
                      <a:pPr marL="0" marR="0">
                        <a:spcBef>
                          <a:spcPts val="0"/>
                        </a:spcBef>
                        <a:spcAft>
                          <a:spcPts val="0"/>
                        </a:spcAft>
                      </a:pPr>
                      <a:r>
                        <a:rPr lang="en-US" sz="900" dirty="0">
                          <a:solidFill>
                            <a:srgbClr val="000000"/>
                          </a:solidFill>
                          <a:latin typeface="Times New Roman"/>
                          <a:ea typeface="Calibri"/>
                          <a:cs typeface="Times New Roman"/>
                        </a:rPr>
                        <a:t>Revenue</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117</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dirty="0">
                          <a:solidFill>
                            <a:srgbClr val="000000"/>
                          </a:solidFill>
                          <a:latin typeface="Times New Roman"/>
                          <a:ea typeface="Calibri"/>
                          <a:cs typeface="Times New Roman"/>
                        </a:rPr>
                        <a:t>Penalty(ies)</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8</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6358">
                <a:tc>
                  <a:txBody>
                    <a:bodyPr/>
                    <a:lstStyle/>
                    <a:p>
                      <a:pPr marL="0" marR="0">
                        <a:spcBef>
                          <a:spcPts val="0"/>
                        </a:spcBef>
                        <a:spcAft>
                          <a:spcPts val="0"/>
                        </a:spcAft>
                      </a:pPr>
                      <a:r>
                        <a:rPr lang="en-US" sz="900" dirty="0">
                          <a:solidFill>
                            <a:srgbClr val="000000"/>
                          </a:solidFill>
                          <a:latin typeface="Times New Roman"/>
                          <a:ea typeface="Calibri"/>
                          <a:cs typeface="Times New Roman"/>
                        </a:rPr>
                        <a:t>Security</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113</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spcBef>
                          <a:spcPts val="0"/>
                        </a:spcBef>
                        <a:spcAft>
                          <a:spcPts val="0"/>
                        </a:spcAft>
                      </a:pPr>
                      <a:r>
                        <a:rPr lang="en-US" sz="900" b="1" dirty="0">
                          <a:solidFill>
                            <a:srgbClr val="000000"/>
                          </a:solidFill>
                          <a:latin typeface="Times New Roman"/>
                          <a:ea typeface="Calibri"/>
                          <a:cs typeface="Times New Roman"/>
                        </a:rPr>
                        <a:t>United Nations</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8</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r>
              <a:tr h="163645">
                <a:tc>
                  <a:txBody>
                    <a:bodyPr/>
                    <a:lstStyle/>
                    <a:p>
                      <a:pPr marL="0" marR="0">
                        <a:spcBef>
                          <a:spcPts val="0"/>
                        </a:spcBef>
                        <a:spcAft>
                          <a:spcPts val="0"/>
                        </a:spcAft>
                      </a:pPr>
                      <a:r>
                        <a:rPr lang="en-US" sz="900" dirty="0">
                          <a:solidFill>
                            <a:srgbClr val="000000"/>
                          </a:solidFill>
                          <a:latin typeface="Times New Roman"/>
                          <a:ea typeface="Calibri"/>
                          <a:cs typeface="Times New Roman"/>
                        </a:rPr>
                        <a:t>Budget(s)</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87</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dirty="0">
                          <a:solidFill>
                            <a:srgbClr val="000000"/>
                          </a:solidFill>
                          <a:latin typeface="Times New Roman"/>
                          <a:ea typeface="Calibri"/>
                          <a:cs typeface="Times New Roman"/>
                        </a:rPr>
                        <a:t>Smart Growth </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7</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63645">
                <a:tc>
                  <a:txBody>
                    <a:bodyPr/>
                    <a:lstStyle/>
                    <a:p>
                      <a:pPr marL="0" marR="0">
                        <a:spcBef>
                          <a:spcPts val="0"/>
                        </a:spcBef>
                        <a:spcAft>
                          <a:spcPts val="0"/>
                        </a:spcAft>
                      </a:pPr>
                      <a:r>
                        <a:rPr lang="en-US" sz="900" dirty="0">
                          <a:solidFill>
                            <a:srgbClr val="000000"/>
                          </a:solidFill>
                          <a:latin typeface="Times New Roman"/>
                          <a:ea typeface="Calibri"/>
                          <a:cs typeface="Times New Roman"/>
                        </a:rPr>
                        <a:t>Conservation</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80</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spcBef>
                          <a:spcPts val="0"/>
                        </a:spcBef>
                        <a:spcAft>
                          <a:spcPts val="0"/>
                        </a:spcAft>
                      </a:pPr>
                      <a:r>
                        <a:rPr lang="en-US" sz="900" b="1" dirty="0">
                          <a:solidFill>
                            <a:srgbClr val="000000"/>
                          </a:solidFill>
                          <a:latin typeface="Times New Roman"/>
                          <a:ea typeface="Calibri"/>
                          <a:cs typeface="Times New Roman"/>
                        </a:rPr>
                        <a:t>Attorney</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7</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r>
              <a:tr h="230010">
                <a:tc>
                  <a:txBody>
                    <a:bodyPr/>
                    <a:lstStyle/>
                    <a:p>
                      <a:pPr marL="0" marR="0">
                        <a:spcBef>
                          <a:spcPts val="0"/>
                        </a:spcBef>
                        <a:spcAft>
                          <a:spcPts val="0"/>
                        </a:spcAft>
                      </a:pPr>
                      <a:r>
                        <a:rPr lang="en-US" sz="900" dirty="0">
                          <a:solidFill>
                            <a:srgbClr val="000000"/>
                          </a:solidFill>
                          <a:latin typeface="Times New Roman"/>
                          <a:ea typeface="Calibri"/>
                          <a:cs typeface="Times New Roman"/>
                        </a:rPr>
                        <a:t>Assessed</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71</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dirty="0">
                          <a:solidFill>
                            <a:srgbClr val="000000"/>
                          </a:solidFill>
                          <a:latin typeface="Times New Roman"/>
                          <a:ea typeface="Calibri"/>
                          <a:cs typeface="Times New Roman"/>
                        </a:rPr>
                        <a:t>Property Right(s)</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7</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30010">
                <a:tc>
                  <a:txBody>
                    <a:bodyPr/>
                    <a:lstStyle/>
                    <a:p>
                      <a:pPr marL="0" marR="0">
                        <a:spcBef>
                          <a:spcPts val="0"/>
                        </a:spcBef>
                        <a:spcAft>
                          <a:spcPts val="0"/>
                        </a:spcAft>
                      </a:pPr>
                      <a:r>
                        <a:rPr lang="en-US" sz="900" dirty="0">
                          <a:solidFill>
                            <a:srgbClr val="000000"/>
                          </a:solidFill>
                          <a:latin typeface="Times New Roman"/>
                          <a:ea typeface="Calibri"/>
                          <a:cs typeface="Times New Roman"/>
                        </a:rPr>
                        <a:t>Agency</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66</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spcBef>
                          <a:spcPts val="0"/>
                        </a:spcBef>
                        <a:spcAft>
                          <a:spcPts val="0"/>
                        </a:spcAft>
                      </a:pPr>
                      <a:r>
                        <a:rPr lang="en-US" sz="900" b="1" dirty="0">
                          <a:solidFill>
                            <a:srgbClr val="000000"/>
                          </a:solidFill>
                          <a:latin typeface="Times New Roman"/>
                          <a:ea typeface="Calibri"/>
                          <a:cs typeface="Times New Roman"/>
                        </a:rPr>
                        <a:t>Alternative Energy</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4</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r>
              <a:tr h="230010">
                <a:tc>
                  <a:txBody>
                    <a:bodyPr/>
                    <a:lstStyle/>
                    <a:p>
                      <a:pPr marL="0" marR="0">
                        <a:spcBef>
                          <a:spcPts val="0"/>
                        </a:spcBef>
                        <a:spcAft>
                          <a:spcPts val="0"/>
                        </a:spcAft>
                      </a:pPr>
                      <a:r>
                        <a:rPr lang="en-US" sz="900" dirty="0">
                          <a:solidFill>
                            <a:srgbClr val="000000"/>
                          </a:solidFill>
                          <a:latin typeface="Times New Roman"/>
                          <a:ea typeface="Calibri"/>
                          <a:cs typeface="Times New Roman"/>
                        </a:rPr>
                        <a:t>Land Use</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58</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dirty="0">
                          <a:solidFill>
                            <a:srgbClr val="000000"/>
                          </a:solidFill>
                          <a:latin typeface="Times New Roman"/>
                          <a:ea typeface="Calibri"/>
                          <a:cs typeface="Times New Roman"/>
                        </a:rPr>
                        <a:t>Global Warming</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2</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63645">
                <a:tc>
                  <a:txBody>
                    <a:bodyPr/>
                    <a:lstStyle/>
                    <a:p>
                      <a:pPr marL="0" marR="0">
                        <a:spcBef>
                          <a:spcPts val="0"/>
                        </a:spcBef>
                        <a:spcAft>
                          <a:spcPts val="0"/>
                        </a:spcAft>
                      </a:pPr>
                      <a:r>
                        <a:rPr lang="en-US" sz="900" dirty="0">
                          <a:solidFill>
                            <a:srgbClr val="000000"/>
                          </a:solidFill>
                          <a:latin typeface="Times New Roman"/>
                          <a:ea typeface="Calibri"/>
                          <a:cs typeface="Times New Roman"/>
                        </a:rPr>
                        <a:t>Election(s)</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55</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spcBef>
                          <a:spcPts val="0"/>
                        </a:spcBef>
                        <a:spcAft>
                          <a:spcPts val="0"/>
                        </a:spcAft>
                      </a:pPr>
                      <a:r>
                        <a:rPr lang="en-US" sz="900" b="1" dirty="0">
                          <a:solidFill>
                            <a:srgbClr val="000000"/>
                          </a:solidFill>
                          <a:latin typeface="Times New Roman"/>
                          <a:ea typeface="Calibri"/>
                          <a:cs typeface="Times New Roman"/>
                        </a:rPr>
                        <a:t> Light Rail</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c>
                  <a:txBody>
                    <a:bodyPr/>
                    <a:lstStyle/>
                    <a:p>
                      <a:pPr marL="0" marR="0" algn="ctr">
                        <a:spcBef>
                          <a:spcPts val="0"/>
                        </a:spcBef>
                        <a:spcAft>
                          <a:spcPts val="0"/>
                        </a:spcAft>
                      </a:pPr>
                      <a:r>
                        <a:rPr lang="en-US" sz="900" b="1" dirty="0">
                          <a:solidFill>
                            <a:srgbClr val="000000"/>
                          </a:solidFill>
                          <a:latin typeface="Times New Roman"/>
                          <a:ea typeface="Calibri"/>
                          <a:cs typeface="Times New Roman"/>
                        </a:rPr>
                        <a:t>2</a:t>
                      </a:r>
                      <a:endParaRPr lang="en-US" sz="900" dirty="0">
                        <a:solidFill>
                          <a:srgbClr val="943634"/>
                        </a:solidFill>
                        <a:latin typeface="Calibri"/>
                        <a:ea typeface="Calibri"/>
                        <a:cs typeface="Times New Roman"/>
                      </a:endParaRPr>
                    </a:p>
                  </a:txBody>
                  <a:tcPr marL="51119" marR="5111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D3D2"/>
                    </a:solidFill>
                  </a:tcPr>
                </a:tc>
              </a:tr>
            </a:tbl>
          </a:graphicData>
        </a:graphic>
      </p:graphicFrame>
      <p:sp>
        <p:nvSpPr>
          <p:cNvPr id="4097" name="Text Box 1"/>
          <p:cNvSpPr txBox="1">
            <a:spLocks noChangeArrowheads="1"/>
          </p:cNvSpPr>
          <p:nvPr/>
        </p:nvSpPr>
        <p:spPr bwMode="auto">
          <a:xfrm>
            <a:off x="320677" y="-609599"/>
            <a:ext cx="4067175" cy="325437"/>
          </a:xfrm>
          <a:prstGeom prst="rect">
            <a:avLst/>
          </a:prstGeom>
          <a:solidFill>
            <a:srgbClr val="FFFFFF"/>
          </a:solidFill>
          <a:ln w="9525">
            <a:solidFill>
              <a:srgbClr val="000000"/>
            </a:solidFill>
            <a:miter lim="800000"/>
            <a:headEnd/>
            <a:tailEnd/>
          </a:ln>
        </p:spPr>
        <p:txBody>
          <a:bodyPr vert="horz" wrap="square" lIns="91433" tIns="45717" rIns="91433" bIns="45717" numCol="1" anchor="t" anchorCtr="0" compatLnSpc="1">
            <a:prstTxWarp prst="textNoShape">
              <a:avLst/>
            </a:prstTxWarp>
          </a:bodyPr>
          <a:lstStyle/>
          <a:p>
            <a:pPr fontAlgn="base">
              <a:spcBef>
                <a:spcPct val="0"/>
              </a:spcBef>
              <a:spcAft>
                <a:spcPct val="0"/>
              </a:spcAft>
            </a:pPr>
            <a:endParaRPr lang="en-US" dirty="0" smtClean="0">
              <a:latin typeface="Arial" pitchFamily="34" charset="0"/>
            </a:endParaRPr>
          </a:p>
        </p:txBody>
      </p:sp>
      <p:sp>
        <p:nvSpPr>
          <p:cNvPr id="15" name="TextBox 14"/>
          <p:cNvSpPr txBox="1"/>
          <p:nvPr/>
        </p:nvSpPr>
        <p:spPr>
          <a:xfrm>
            <a:off x="4191000" y="76200"/>
            <a:ext cx="4800600" cy="1477321"/>
          </a:xfrm>
          <a:prstGeom prst="rect">
            <a:avLst/>
          </a:prstGeom>
          <a:solidFill>
            <a:srgbClr val="CCFFCC"/>
          </a:solidFill>
        </p:spPr>
        <p:txBody>
          <a:bodyPr wrap="square" lIns="91433" tIns="45717" rIns="91433" bIns="45717" rtlCol="0">
            <a:spAutoFit/>
          </a:bodyPr>
          <a:lstStyle/>
          <a:p>
            <a:pPr>
              <a:lnSpc>
                <a:spcPts val="1200"/>
              </a:lnSpc>
            </a:pPr>
            <a:r>
              <a:rPr lang="en-US" sz="1200" b="1" dirty="0" smtClean="0">
                <a:latin typeface="Calibri" pitchFamily="34" charset="0"/>
                <a:hlinkClick r:id="rId9"/>
              </a:rPr>
              <a:t>NACo  Platform and Resolutions 2011-2012</a:t>
            </a:r>
            <a:endParaRPr lang="en-US" sz="1200" b="1" dirty="0" smtClean="0">
              <a:latin typeface="Calibri" pitchFamily="34" charset="0"/>
            </a:endParaRPr>
          </a:p>
          <a:p>
            <a:pPr marL="182867" lvl="1" indent="-182867">
              <a:lnSpc>
                <a:spcPts val="1200"/>
              </a:lnSpc>
              <a:buFont typeface="Wingdings" pitchFamily="2" charset="2"/>
              <a:buChar char="§"/>
            </a:pPr>
            <a:r>
              <a:rPr lang="en-US" sz="1200" dirty="0" smtClean="0">
                <a:latin typeface="Calibri" pitchFamily="34" charset="0"/>
              </a:rPr>
              <a:t> NACo 260 page document outlining  agenda</a:t>
            </a:r>
          </a:p>
          <a:p>
            <a:pPr marL="182867" lvl="1" indent="-182867">
              <a:lnSpc>
                <a:spcPts val="1200"/>
              </a:lnSpc>
              <a:buFont typeface="Wingdings" pitchFamily="2" charset="2"/>
              <a:buChar char="§"/>
            </a:pPr>
            <a:r>
              <a:rPr lang="en-US" sz="1200" dirty="0" smtClean="0">
                <a:latin typeface="Calibri" pitchFamily="34" charset="0"/>
              </a:rPr>
              <a:t>Key word search of this document uses many of the UN Agenda 21 buzz words, see below.</a:t>
            </a:r>
          </a:p>
          <a:p>
            <a:pPr marL="182867" lvl="1" indent="-182867">
              <a:lnSpc>
                <a:spcPts val="1200"/>
              </a:lnSpc>
              <a:buFont typeface="Wingdings" pitchFamily="2" charset="2"/>
              <a:buChar char="§"/>
            </a:pPr>
            <a:r>
              <a:rPr lang="en-US" sz="1200" dirty="0" smtClean="0">
                <a:latin typeface="Calibri" pitchFamily="34" charset="0"/>
              </a:rPr>
              <a:t> NACO is debased on hidden takings of property &amp; water without public debate and vote using  back room political agendas to muster funding at any moral or fundamental laws of the land cost, i.e. acts, planning, taxes, policies, regulations,  “safety”,  “vision”, courts, “conservation”, cereal agencies. </a:t>
            </a:r>
          </a:p>
        </p:txBody>
      </p:sp>
      <p:sp>
        <p:nvSpPr>
          <p:cNvPr id="17" name="Oval Callout 16"/>
          <p:cNvSpPr/>
          <p:nvPr/>
        </p:nvSpPr>
        <p:spPr>
          <a:xfrm>
            <a:off x="4343400" y="4419600"/>
            <a:ext cx="2057400" cy="304800"/>
          </a:xfrm>
          <a:prstGeom prst="wedgeEllipseCallout">
            <a:avLst>
              <a:gd name="adj1" fmla="val -108288"/>
              <a:gd name="adj2" fmla="val -124597"/>
            </a:avLst>
          </a:prstGeom>
          <a:no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dirty="0"/>
          </a:p>
        </p:txBody>
      </p:sp>
    </p:spTree>
  </p:cSld>
  <p:clrMapOvr>
    <a:masterClrMapping/>
  </p:clrMapOvr>
  <p:transition spd="med" advTm="7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5029200" cy="685800"/>
          </a:xfrm>
        </p:spPr>
        <p:txBody>
          <a:bodyPr>
            <a:normAutofit fontScale="90000"/>
          </a:bodyPr>
          <a:lstStyle/>
          <a:p>
            <a:r>
              <a:rPr lang="en-US" sz="1600" dirty="0" smtClean="0"/>
              <a:t/>
            </a:r>
            <a:br>
              <a:rPr lang="en-US" sz="1600" dirty="0" smtClean="0"/>
            </a:br>
            <a:r>
              <a:rPr lang="en-US" sz="1600" dirty="0" smtClean="0"/>
              <a:t>The High Cost of arrogance and  ignorance – </a:t>
            </a:r>
            <a:br>
              <a:rPr lang="en-US" sz="1600" dirty="0" smtClean="0"/>
            </a:br>
            <a:r>
              <a:rPr lang="en-US" sz="1600" dirty="0" smtClean="0"/>
              <a:t>how planners baffle social, environmental, and financial buffers </a:t>
            </a:r>
            <a:r>
              <a:rPr lang="en-US" sz="1800" dirty="0" smtClean="0"/>
              <a:t/>
            </a:r>
            <a:br>
              <a:rPr lang="en-US" sz="1800" dirty="0" smtClean="0"/>
            </a:br>
            <a:endParaRPr lang="en-US" sz="1800" dirty="0"/>
          </a:p>
        </p:txBody>
      </p:sp>
      <p:pic>
        <p:nvPicPr>
          <p:cNvPr id="7" name="Content Placeholder 6" descr="The-High-Cost-of-Regulation.png"/>
          <p:cNvPicPr>
            <a:picLocks noGrp="1" noChangeAspect="1"/>
          </p:cNvPicPr>
          <p:nvPr>
            <p:ph sz="half" idx="1"/>
          </p:nvPr>
        </p:nvPicPr>
        <p:blipFill>
          <a:blip r:embed="rId2" cstate="print"/>
          <a:stretch>
            <a:fillRect/>
          </a:stretch>
        </p:blipFill>
        <p:spPr>
          <a:xfrm>
            <a:off x="152400" y="1447800"/>
            <a:ext cx="4419600" cy="3505200"/>
          </a:xfrm>
        </p:spPr>
      </p:pic>
      <p:sp>
        <p:nvSpPr>
          <p:cNvPr id="4" name="Content Placeholder 3"/>
          <p:cNvSpPr>
            <a:spLocks noGrp="1"/>
          </p:cNvSpPr>
          <p:nvPr>
            <p:ph sz="half" idx="2"/>
          </p:nvPr>
        </p:nvSpPr>
        <p:spPr/>
        <p:txBody>
          <a:bodyPr>
            <a:normAutofit/>
          </a:bodyPr>
          <a:lstStyle/>
          <a:p>
            <a:pPr>
              <a:buClrTx/>
              <a:buSzPct val="95000"/>
              <a:buFont typeface="Wingdings" pitchFamily="2" charset="2"/>
              <a:buChar char="Ø"/>
            </a:pPr>
            <a:r>
              <a:rPr lang="en-US" sz="1200" dirty="0" smtClean="0"/>
              <a:t>The ruling classes including our current form of democracy have no independent unbiased scientific or engineering skills.  They rule from the most debased professions on this planet, i.e. politics, planning, law and banking. </a:t>
            </a:r>
          </a:p>
          <a:p>
            <a:pPr>
              <a:buClrTx/>
              <a:buSzPct val="95000"/>
              <a:buFont typeface="Wingdings" pitchFamily="2" charset="2"/>
              <a:buChar char="Ø"/>
            </a:pPr>
            <a:r>
              <a:rPr lang="en-US" sz="1200" dirty="0" smtClean="0"/>
              <a:t>The political, legal, banking and planning ruling class never empowers the individual sovereign state Citizen because they much prefer to empower themselves to keep all property and small business owners powerless.  Few know the difference.</a:t>
            </a:r>
          </a:p>
          <a:p>
            <a:pPr>
              <a:buClrTx/>
              <a:buSzPct val="97000"/>
              <a:buFont typeface="Wingdings" pitchFamily="2" charset="2"/>
              <a:buChar char="Ø"/>
            </a:pPr>
            <a:r>
              <a:rPr lang="en-US" sz="1200" dirty="0" smtClean="0"/>
              <a:t>Do you want fancy urban and rural areas with very "pristine" shorelines? The good news is you can have them.</a:t>
            </a:r>
          </a:p>
          <a:p>
            <a:pPr>
              <a:buClrTx/>
              <a:buSzPct val="97000"/>
              <a:buFont typeface="Wingdings" pitchFamily="2" charset="2"/>
              <a:buChar char="Ø"/>
            </a:pPr>
            <a:r>
              <a:rPr lang="en-US" sz="1200" dirty="0" smtClean="0"/>
              <a:t>We have a "great system" worked out to take anything you need for the common good of all. The bad news is the price you pay from this package of lies will cost you the sanctuary of your home(s) and property and ruin enough of your life to force you to take that too.</a:t>
            </a:r>
          </a:p>
          <a:p>
            <a:pPr>
              <a:buClrTx/>
              <a:buSzPct val="97000"/>
              <a:buFont typeface="Wingdings" pitchFamily="2" charset="2"/>
              <a:buChar char="Ø"/>
            </a:pPr>
            <a:r>
              <a:rPr lang="en-US" sz="1200" dirty="0" smtClean="0"/>
              <a:t>Spain is waking up a little bit after foreclosed property owners are committing suicide - </a:t>
            </a:r>
            <a:r>
              <a:rPr lang="en-US" sz="1200" u="sng" dirty="0" smtClean="0">
                <a:hlinkClick r:id="rId3"/>
              </a:rPr>
              <a:t>http://www.thomhartmann.com/blog/2012/11/spain-has-had-enough-bankster-assisted-suicide</a:t>
            </a:r>
            <a:endParaRPr lang="en-US" sz="1200" u="sng" dirty="0" smtClean="0"/>
          </a:p>
          <a:p>
            <a:endParaRPr lang="en-US" sz="1200" dirty="0" smtClean="0"/>
          </a:p>
          <a:p>
            <a:pPr>
              <a:buClrTx/>
              <a:buSzPct val="95000"/>
              <a:buFont typeface="Wingdings" pitchFamily="2" charset="2"/>
              <a:buChar char="Ø"/>
            </a:pPr>
            <a:endParaRPr lang="en-US" sz="1200" dirty="0" smtClean="0"/>
          </a:p>
          <a:p>
            <a:pPr>
              <a:buClrTx/>
              <a:buSzPct val="95000"/>
              <a:buFont typeface="Wingdings" pitchFamily="2" charset="2"/>
              <a:buChar char="Ø"/>
            </a:pPr>
            <a:endParaRPr lang="en-US" sz="1200" dirty="0" smtClean="0"/>
          </a:p>
          <a:p>
            <a:pPr>
              <a:buFont typeface="Wingdings" pitchFamily="2" charset="2"/>
              <a:buChar char="Ø"/>
            </a:pPr>
            <a:endParaRPr lang="en-US" sz="1200" dirty="0" smtClean="0"/>
          </a:p>
          <a:p>
            <a:pPr>
              <a:buClrTx/>
              <a:buSzPct val="95000"/>
              <a:buFont typeface="Wingdings" pitchFamily="2" charset="2"/>
              <a:buChar char="Ø"/>
            </a:pPr>
            <a:endParaRPr lang="en-US" sz="1200" dirty="0"/>
          </a:p>
        </p:txBody>
      </p:sp>
      <p:sp>
        <p:nvSpPr>
          <p:cNvPr id="8" name="Horizontal Scroll 7"/>
          <p:cNvSpPr/>
          <p:nvPr/>
        </p:nvSpPr>
        <p:spPr>
          <a:xfrm>
            <a:off x="685800" y="5410201"/>
            <a:ext cx="3810000" cy="1033272"/>
          </a:xfrm>
          <a:prstGeom prst="horizontalScroll">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"When someone wants something you have, you are made the enemy, so they can justify taking it."  </a:t>
            </a:r>
          </a:p>
          <a:p>
            <a:r>
              <a:rPr lang="en-US" sz="1200" dirty="0" smtClean="0">
                <a:solidFill>
                  <a:schemeClr val="tx1"/>
                </a:solidFill>
                <a:latin typeface="Calibri" pitchFamily="34" charset="0"/>
              </a:rPr>
              <a:t>Source Unknown</a:t>
            </a:r>
            <a:endParaRPr lang="en-US" sz="1200" dirty="0">
              <a:solidFill>
                <a:schemeClr val="tx1"/>
              </a:solidFill>
              <a:latin typeface="Calibri" pitchFamily="34" charset="0"/>
            </a:endParaRPr>
          </a:p>
        </p:txBody>
      </p:sp>
      <p:sp>
        <p:nvSpPr>
          <p:cNvPr id="9" name="Horizontal Scroll 8"/>
          <p:cNvSpPr/>
          <p:nvPr/>
        </p:nvSpPr>
        <p:spPr>
          <a:xfrm>
            <a:off x="5029200" y="76200"/>
            <a:ext cx="3886200" cy="838200"/>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"To pretend to know when you do not know is disease." </a:t>
            </a:r>
          </a:p>
          <a:p>
            <a:r>
              <a:rPr lang="en-US" sz="1200" dirty="0" smtClean="0">
                <a:solidFill>
                  <a:schemeClr val="tx1"/>
                </a:solidFill>
              </a:rPr>
              <a:t>Lao-Tzu</a:t>
            </a:r>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52400"/>
            <a:ext cx="5257800" cy="533400"/>
          </a:xfrm>
        </p:spPr>
        <p:txBody>
          <a:bodyPr>
            <a:normAutofit fontScale="90000"/>
          </a:bodyPr>
          <a:lstStyle/>
          <a:p>
            <a:r>
              <a:rPr lang="en-US" sz="1400" dirty="0" smtClean="0"/>
              <a:t>The High Cost of arrogance and ignorance, </a:t>
            </a:r>
            <a:br>
              <a:rPr lang="en-US" sz="1400" dirty="0" smtClean="0"/>
            </a:br>
            <a:r>
              <a:rPr lang="en-US" sz="1400" dirty="0" smtClean="0"/>
              <a:t>e.g. social, environmental, financial planning (Continued)</a:t>
            </a:r>
            <a:endParaRPr lang="en-US" sz="1400" dirty="0"/>
          </a:p>
        </p:txBody>
      </p:sp>
      <p:sp>
        <p:nvSpPr>
          <p:cNvPr id="4" name="Content Placeholder 3"/>
          <p:cNvSpPr>
            <a:spLocks noGrp="1"/>
          </p:cNvSpPr>
          <p:nvPr>
            <p:ph sz="half" idx="4294967295"/>
          </p:nvPr>
        </p:nvSpPr>
        <p:spPr>
          <a:xfrm>
            <a:off x="6553200" y="228600"/>
            <a:ext cx="2514600" cy="6096000"/>
          </a:xfrm>
          <a:solidFill>
            <a:srgbClr val="FFCCCC"/>
          </a:solidFill>
        </p:spPr>
        <p:txBody>
          <a:bodyPr>
            <a:noAutofit/>
          </a:bodyPr>
          <a:lstStyle/>
          <a:p>
            <a:pPr marL="0" lvl="1" indent="0">
              <a:lnSpc>
                <a:spcPts val="1200"/>
              </a:lnSpc>
              <a:spcBef>
                <a:spcPts val="0"/>
              </a:spcBef>
              <a:buNone/>
            </a:pPr>
            <a:r>
              <a:rPr lang="en-US" sz="1200" u="sng" dirty="0" smtClean="0">
                <a:latin typeface="Calibri" pitchFamily="34" charset="0"/>
              </a:rPr>
              <a:t>Here's the price paid by home owners for extremism . </a:t>
            </a:r>
          </a:p>
          <a:p>
            <a:pPr marL="0" lvl="1" indent="0">
              <a:lnSpc>
                <a:spcPts val="1200"/>
              </a:lnSpc>
              <a:spcBef>
                <a:spcPts val="0"/>
              </a:spcBef>
              <a:buNone/>
            </a:pPr>
            <a:endParaRPr lang="en-US" sz="1200" u="sng" dirty="0" smtClean="0">
              <a:latin typeface="Calibri" pitchFamily="34" charset="0"/>
            </a:endParaRPr>
          </a:p>
          <a:p>
            <a:pPr marL="0" lvl="1" indent="0">
              <a:lnSpc>
                <a:spcPts val="1200"/>
              </a:lnSpc>
              <a:spcBef>
                <a:spcPts val="0"/>
              </a:spcBef>
              <a:buNone/>
            </a:pPr>
            <a:r>
              <a:rPr lang="en-US" sz="1200" dirty="0" smtClean="0">
                <a:latin typeface="Calibri" pitchFamily="34" charset="0"/>
              </a:rPr>
              <a:t>For a $450,000 house and property you will pay $3,489,841 for the rest of your life.  65.7% of this cost is needless, fraudulent and goes against all the highest fundamental laws of the land.  When you put a gun to a property owners head, you have just shot your children or your grandchildren in the head and uncountable millions who will have their homes foreclosed, forced into bankruptcy, divorce, plus millions more forced to go back to their parents home, if they are lucky enough to have parents and parents who are still alive who have a home to take them.  A neighbor have been forced to take in several generations just to keep the family alive. Another one of my neighbors has left because the King County Municipal Corporations property taxes were a third of his SS income; he went to Idaho and does not pay state or federal income tax because he is under the minimum and pays only a fraction of the property tax.  Three other neighbors are planning to leave, including us.  That makes 4 families out of 10.  Two more are gone and renting out their homes because they cannot stand it here.  That makes 6 out of 10 that I know of on this old 65 acre diary farm subdivided in early 1970’s.  </a:t>
            </a:r>
            <a:endParaRPr lang="en-US" sz="1200" dirty="0">
              <a:latin typeface="Calibri" pitchFamily="34" charset="0"/>
            </a:endParaRPr>
          </a:p>
        </p:txBody>
      </p:sp>
      <p:pic>
        <p:nvPicPr>
          <p:cNvPr id="7" name="Content Placeholder 6" descr="BOD Lifetime-Cost-To-Own-a-Home.png"/>
          <p:cNvPicPr>
            <a:picLocks noGrp="1" noChangeAspect="1"/>
          </p:cNvPicPr>
          <p:nvPr>
            <p:ph sz="half" idx="4294967295"/>
          </p:nvPr>
        </p:nvPicPr>
        <p:blipFill>
          <a:blip r:embed="rId2" cstate="print"/>
          <a:stretch>
            <a:fillRect/>
          </a:stretch>
        </p:blipFill>
        <p:spPr>
          <a:xfrm>
            <a:off x="152400" y="762000"/>
            <a:ext cx="6324600" cy="5580529"/>
          </a:xfrm>
        </p:spPr>
      </p:pic>
    </p:spTree>
  </p:cSld>
  <p:clrMapOvr>
    <a:masterClrMapping/>
  </p:clrMapOvr>
  <p:transition spd="med" advTm="7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28600"/>
            <a:ext cx="3432048" cy="841248"/>
          </a:xfrm>
        </p:spPr>
        <p:txBody>
          <a:bodyPr>
            <a:normAutofit/>
          </a:bodyPr>
          <a:lstStyle/>
          <a:p>
            <a:r>
              <a:rPr lang="en-US" sz="2000" dirty="0" smtClean="0"/>
              <a:t>Definitions (continued)</a:t>
            </a:r>
            <a:endParaRPr lang="en-US" sz="2000" dirty="0"/>
          </a:p>
        </p:txBody>
      </p:sp>
      <p:sp>
        <p:nvSpPr>
          <p:cNvPr id="6" name="TextBox 5"/>
          <p:cNvSpPr txBox="1"/>
          <p:nvPr/>
        </p:nvSpPr>
        <p:spPr>
          <a:xfrm>
            <a:off x="685800" y="1143002"/>
            <a:ext cx="7772400" cy="5524583"/>
          </a:xfrm>
          <a:prstGeom prst="rect">
            <a:avLst/>
          </a:prstGeom>
          <a:noFill/>
        </p:spPr>
        <p:txBody>
          <a:bodyPr wrap="square" lIns="91433" tIns="45717" rIns="91433" bIns="45717" rtlCol="0">
            <a:spAutoFit/>
          </a:bodyPr>
          <a:lstStyle/>
          <a:p>
            <a:pPr lvl="0" fontAlgn="base">
              <a:spcBef>
                <a:spcPct val="0"/>
              </a:spcBef>
              <a:spcAft>
                <a:spcPct val="0"/>
              </a:spcAft>
            </a:pPr>
            <a:r>
              <a:rPr lang="en-US" sz="1100" b="1" dirty="0" smtClean="0">
                <a:latin typeface="Arial" pitchFamily="34" charset="0"/>
                <a:ea typeface="Calibri" pitchFamily="34" charset="0"/>
                <a:cs typeface="Times New Roman" pitchFamily="18" charset="0"/>
              </a:rPr>
              <a:t>Agenda 21 Terminology Translation by </a:t>
            </a:r>
            <a:r>
              <a:rPr lang="en-US" sz="1200" b="1" dirty="0" smtClean="0"/>
              <a:t>Robb Cadwell </a:t>
            </a:r>
            <a:endParaRPr lang="en-US" sz="1100" b="1" dirty="0" smtClean="0">
              <a:latin typeface="Arial" pitchFamily="34" charset="0"/>
              <a:ea typeface="Calibri" pitchFamily="34" charset="0"/>
              <a:cs typeface="Times New Roman" pitchFamily="18" charset="0"/>
            </a:endParaRPr>
          </a:p>
          <a:p>
            <a:pPr lvl="0" fontAlgn="base">
              <a:spcBef>
                <a:spcPct val="0"/>
              </a:spcBef>
              <a:spcAft>
                <a:spcPct val="0"/>
              </a:spcAft>
            </a:pPr>
            <a:endParaRPr lang="en-US" sz="1100" dirty="0" smtClean="0">
              <a:latin typeface="Arial" pitchFamily="34" charset="0"/>
            </a:endParaRPr>
          </a:p>
          <a:p>
            <a:pPr marL="274301" indent="-274301" eaLnBrk="0" fontAlgn="base" hangingPunct="0">
              <a:spcBef>
                <a:spcPct val="0"/>
              </a:spcBef>
              <a:spcAft>
                <a:spcPct val="0"/>
              </a:spcAft>
              <a:buFont typeface="+mj-lt"/>
              <a:buAutoNum type="arabicPeriod"/>
            </a:pPr>
            <a:r>
              <a:rPr lang="en-US" sz="1100" dirty="0" smtClean="0">
                <a:latin typeface="Arial" pitchFamily="34" charset="0"/>
                <a:ea typeface="Calibri" pitchFamily="34" charset="0"/>
                <a:cs typeface="Times New Roman" pitchFamily="18" charset="0"/>
              </a:rPr>
              <a:t>Vision: My ideas and people who think as I do.</a:t>
            </a:r>
            <a:endParaRPr lang="en-US" sz="1100" dirty="0" smtClean="0">
              <a:latin typeface="Arial" pitchFamily="34" charset="0"/>
            </a:endParaRPr>
          </a:p>
          <a:p>
            <a:pPr marL="274301" indent="-274301" eaLnBrk="0" fontAlgn="base" hangingPunct="0">
              <a:spcBef>
                <a:spcPct val="0"/>
              </a:spcBef>
              <a:spcAft>
                <a:spcPct val="0"/>
              </a:spcAft>
              <a:buFont typeface="+mj-lt"/>
              <a:buAutoNum type="arabicPeriod"/>
            </a:pPr>
            <a:r>
              <a:rPr lang="en-US" sz="1100" dirty="0" smtClean="0">
                <a:latin typeface="Arial" pitchFamily="34" charset="0"/>
                <a:ea typeface="Calibri" pitchFamily="34" charset="0"/>
                <a:cs typeface="Times New Roman" pitchFamily="18" charset="0"/>
              </a:rPr>
              <a:t>Sustainable: If this type of thing went on for a long time I wouldn’t agitate against it.</a:t>
            </a:r>
            <a:endParaRPr lang="en-US" sz="1100" dirty="0" smtClean="0">
              <a:latin typeface="Arial" pitchFamily="34" charset="0"/>
            </a:endParaRPr>
          </a:p>
          <a:p>
            <a:pPr marL="274301" indent="-274301" eaLnBrk="0" fontAlgn="base" hangingPunct="0">
              <a:spcBef>
                <a:spcPct val="0"/>
              </a:spcBef>
              <a:spcAft>
                <a:spcPct val="0"/>
              </a:spcAft>
              <a:buFont typeface="+mj-lt"/>
              <a:buAutoNum type="arabicPeriod"/>
            </a:pPr>
            <a:r>
              <a:rPr lang="en-US" sz="1100" dirty="0" smtClean="0">
                <a:latin typeface="Arial" pitchFamily="34" charset="0"/>
                <a:ea typeface="Calibri" pitchFamily="34" charset="0"/>
                <a:cs typeface="Times New Roman" pitchFamily="18" charset="0"/>
              </a:rPr>
              <a:t>Inter-disciplinary: If I don’t agree with the science I’ll get someone on board who will, preferably a sociologist from Berkley who is good at public relations.</a:t>
            </a:r>
            <a:endParaRPr lang="en-US" sz="1100" dirty="0" smtClean="0">
              <a:latin typeface="Arial" pitchFamily="34" charset="0"/>
            </a:endParaRPr>
          </a:p>
          <a:p>
            <a:pPr marL="274301" indent="-274301" eaLnBrk="0" fontAlgn="base" hangingPunct="0">
              <a:spcBef>
                <a:spcPct val="0"/>
              </a:spcBef>
              <a:spcAft>
                <a:spcPct val="0"/>
              </a:spcAft>
              <a:buFont typeface="+mj-lt"/>
              <a:buAutoNum type="arabicPeriod"/>
            </a:pPr>
            <a:r>
              <a:rPr lang="en-US" sz="1100" dirty="0" smtClean="0">
                <a:latin typeface="Arial" pitchFamily="34" charset="0"/>
                <a:ea typeface="Calibri" pitchFamily="34" charset="0"/>
                <a:cs typeface="Times New Roman" pitchFamily="18" charset="0"/>
              </a:rPr>
              <a:t>Common Good: I know what’s best for you.</a:t>
            </a:r>
            <a:endParaRPr lang="en-US" sz="1100" dirty="0" smtClean="0">
              <a:latin typeface="Arial" pitchFamily="34" charset="0"/>
            </a:endParaRPr>
          </a:p>
          <a:p>
            <a:pPr marL="274301" indent="-274301" eaLnBrk="0" fontAlgn="base" hangingPunct="0">
              <a:spcBef>
                <a:spcPct val="0"/>
              </a:spcBef>
              <a:spcAft>
                <a:spcPct val="0"/>
              </a:spcAft>
              <a:buFont typeface="+mj-lt"/>
              <a:buAutoNum type="arabicPeriod"/>
            </a:pPr>
            <a:r>
              <a:rPr lang="en-US" sz="1100" dirty="0" smtClean="0">
                <a:latin typeface="Arial" pitchFamily="34" charset="0"/>
                <a:ea typeface="Calibri" pitchFamily="34" charset="0"/>
                <a:cs typeface="Times New Roman" pitchFamily="18" charset="0"/>
              </a:rPr>
              <a:t>Best Management Practices: Don’t blame me because things went wrong, I covered my butt with a long paper trail.</a:t>
            </a:r>
            <a:endParaRPr lang="en-US" sz="1100" dirty="0" smtClean="0">
              <a:latin typeface="Arial" pitchFamily="34" charset="0"/>
            </a:endParaRPr>
          </a:p>
          <a:p>
            <a:pPr marL="274301" indent="-274301" eaLnBrk="0" fontAlgn="base" hangingPunct="0">
              <a:spcBef>
                <a:spcPct val="0"/>
              </a:spcBef>
              <a:spcAft>
                <a:spcPct val="0"/>
              </a:spcAft>
              <a:buFont typeface="+mj-lt"/>
              <a:buAutoNum type="arabicPeriod"/>
            </a:pPr>
            <a:r>
              <a:rPr lang="en-US" sz="1100" dirty="0" smtClean="0">
                <a:latin typeface="Arial" pitchFamily="34" charset="0"/>
                <a:ea typeface="Calibri" pitchFamily="34" charset="0"/>
                <a:cs typeface="Times New Roman" pitchFamily="18" charset="0"/>
              </a:rPr>
              <a:t>Restoration: I want things to look just like they do on modern Hollywood westerns.</a:t>
            </a:r>
            <a:endParaRPr lang="en-US" sz="1100" dirty="0" smtClean="0">
              <a:latin typeface="Arial" pitchFamily="34" charset="0"/>
            </a:endParaRPr>
          </a:p>
          <a:p>
            <a:pPr marL="274301" indent="-274301" eaLnBrk="0" fontAlgn="base" hangingPunct="0">
              <a:spcBef>
                <a:spcPct val="0"/>
              </a:spcBef>
              <a:spcAft>
                <a:spcPct val="0"/>
              </a:spcAft>
              <a:buFont typeface="+mj-lt"/>
              <a:buAutoNum type="arabicPeriod"/>
            </a:pPr>
            <a:r>
              <a:rPr lang="en-US" sz="1100" dirty="0" smtClean="0">
                <a:latin typeface="Arial" pitchFamily="34" charset="0"/>
                <a:ea typeface="Calibri" pitchFamily="34" charset="0"/>
                <a:cs typeface="Times New Roman" pitchFamily="18" charset="0"/>
              </a:rPr>
              <a:t>Public/Private partnerships: My friends are going to get a piece of this thing and if you go along you can too.</a:t>
            </a:r>
            <a:endParaRPr lang="en-US" sz="1100" dirty="0" smtClean="0">
              <a:latin typeface="Arial" pitchFamily="34" charset="0"/>
            </a:endParaRPr>
          </a:p>
          <a:p>
            <a:pPr marL="274301" indent="-274301" eaLnBrk="0" fontAlgn="base" hangingPunct="0">
              <a:spcBef>
                <a:spcPct val="0"/>
              </a:spcBef>
              <a:spcAft>
                <a:spcPct val="0"/>
              </a:spcAft>
              <a:buFont typeface="+mj-lt"/>
              <a:buAutoNum type="arabicPeriod"/>
            </a:pPr>
            <a:r>
              <a:rPr lang="en-US" sz="1100" dirty="0" smtClean="0">
                <a:latin typeface="Arial" pitchFamily="34" charset="0"/>
                <a:ea typeface="Calibri" pitchFamily="34" charset="0"/>
                <a:cs typeface="Times New Roman" pitchFamily="18" charset="0"/>
              </a:rPr>
              <a:t>Watershed: Catch and release fly fishermen.</a:t>
            </a:r>
            <a:endParaRPr lang="en-US" sz="1100" dirty="0" smtClean="0">
              <a:latin typeface="Arial" pitchFamily="34" charset="0"/>
            </a:endParaRPr>
          </a:p>
          <a:p>
            <a:pPr marL="274301" indent="-274301" eaLnBrk="0" fontAlgn="base" hangingPunct="0">
              <a:spcBef>
                <a:spcPct val="0"/>
              </a:spcBef>
              <a:spcAft>
                <a:spcPct val="0"/>
              </a:spcAft>
              <a:buFont typeface="+mj-lt"/>
              <a:buAutoNum type="arabicPeriod"/>
            </a:pPr>
            <a:r>
              <a:rPr lang="en-US" sz="1100" dirty="0" smtClean="0">
                <a:latin typeface="Arial" pitchFamily="34" charset="0"/>
                <a:ea typeface="Calibri" pitchFamily="34" charset="0"/>
                <a:cs typeface="Times New Roman" pitchFamily="18" charset="0"/>
              </a:rPr>
              <a:t>Preserve: Preserved for bird watchers only.</a:t>
            </a:r>
            <a:endParaRPr lang="en-US" sz="1100" dirty="0" smtClean="0">
              <a:latin typeface="Arial" pitchFamily="34" charset="0"/>
            </a:endParaRPr>
          </a:p>
          <a:p>
            <a:pPr marL="274301" indent="-274301" eaLnBrk="0" fontAlgn="base" hangingPunct="0">
              <a:spcBef>
                <a:spcPct val="0"/>
              </a:spcBef>
              <a:spcAft>
                <a:spcPct val="0"/>
              </a:spcAft>
              <a:buFont typeface="+mj-lt"/>
              <a:buAutoNum type="arabicPeriod"/>
            </a:pPr>
            <a:r>
              <a:rPr lang="en-US" sz="1100" dirty="0" smtClean="0">
                <a:latin typeface="Arial" pitchFamily="34" charset="0"/>
                <a:ea typeface="Calibri" pitchFamily="34" charset="0"/>
                <a:cs typeface="Times New Roman" pitchFamily="18" charset="0"/>
              </a:rPr>
              <a:t>Endangered species: Not a vegetable or mineral, amended to include any plant except those sold in Whole Foods.</a:t>
            </a:r>
            <a:endParaRPr lang="en-US" sz="1100" dirty="0" smtClean="0">
              <a:latin typeface="Arial" pitchFamily="34" charset="0"/>
            </a:endParaRPr>
          </a:p>
          <a:p>
            <a:pPr marL="274301" indent="-274301" eaLnBrk="0" fontAlgn="base" hangingPunct="0">
              <a:spcBef>
                <a:spcPct val="0"/>
              </a:spcBef>
              <a:spcAft>
                <a:spcPct val="0"/>
              </a:spcAft>
              <a:buFont typeface="+mj-lt"/>
              <a:buAutoNum type="arabicPeriod"/>
            </a:pPr>
            <a:r>
              <a:rPr lang="en-US" sz="1100" dirty="0" smtClean="0">
                <a:latin typeface="Arial" pitchFamily="34" charset="0"/>
                <a:ea typeface="Calibri" pitchFamily="34" charset="0"/>
                <a:cs typeface="Times New Roman" pitchFamily="18" charset="0"/>
              </a:rPr>
              <a:t>Historic Preservation: I want cute looking houses to drive past and I’m going to make you keep your house cute by law.</a:t>
            </a:r>
            <a:endParaRPr lang="en-US" sz="1100" dirty="0" smtClean="0">
              <a:latin typeface="Arial" pitchFamily="34" charset="0"/>
            </a:endParaRPr>
          </a:p>
          <a:p>
            <a:pPr marL="274301" indent="-274301" eaLnBrk="0" fontAlgn="base" hangingPunct="0">
              <a:spcBef>
                <a:spcPct val="0"/>
              </a:spcBef>
              <a:spcAft>
                <a:spcPct val="0"/>
              </a:spcAft>
              <a:buFont typeface="+mj-lt"/>
              <a:buAutoNum type="arabicPeriod"/>
            </a:pPr>
            <a:r>
              <a:rPr lang="en-US" sz="1100" dirty="0" smtClean="0">
                <a:latin typeface="Arial" pitchFamily="34" charset="0"/>
                <a:ea typeface="Calibri" pitchFamily="34" charset="0"/>
                <a:cs typeface="Times New Roman" pitchFamily="18" charset="0"/>
              </a:rPr>
              <a:t>Benefit of all: I know what’s best for you in the long run even if you don’t.</a:t>
            </a:r>
            <a:endParaRPr lang="en-US" sz="1100" dirty="0" smtClean="0">
              <a:latin typeface="Arial" pitchFamily="34" charset="0"/>
            </a:endParaRPr>
          </a:p>
          <a:p>
            <a:pPr marL="274301" indent="-274301" eaLnBrk="0" fontAlgn="base" hangingPunct="0">
              <a:spcBef>
                <a:spcPct val="0"/>
              </a:spcBef>
              <a:spcAft>
                <a:spcPct val="0"/>
              </a:spcAft>
              <a:buFont typeface="+mj-lt"/>
              <a:buAutoNum type="arabicPeriod"/>
            </a:pPr>
            <a:r>
              <a:rPr lang="en-US" sz="1100" dirty="0" smtClean="0">
                <a:latin typeface="Arial" pitchFamily="34" charset="0"/>
                <a:ea typeface="Calibri" pitchFamily="34" charset="0"/>
                <a:cs typeface="Times New Roman" pitchFamily="18" charset="0"/>
              </a:rPr>
              <a:t>Consensus: We might pretend to listen to you, but at the end of the day we’ll simply outlast you at the meeting and vote later after you’ve gone home.</a:t>
            </a:r>
            <a:endParaRPr lang="en-US" sz="1100" dirty="0" smtClean="0">
              <a:latin typeface="Arial" pitchFamily="34" charset="0"/>
            </a:endParaRPr>
          </a:p>
          <a:p>
            <a:pPr marL="274301" indent="-274301" eaLnBrk="0" fontAlgn="base" hangingPunct="0">
              <a:spcBef>
                <a:spcPct val="0"/>
              </a:spcBef>
              <a:spcAft>
                <a:spcPct val="0"/>
              </a:spcAft>
              <a:buFont typeface="+mj-lt"/>
              <a:buAutoNum type="arabicPeriod"/>
            </a:pPr>
            <a:r>
              <a:rPr lang="en-US" sz="1100" dirty="0" smtClean="0">
                <a:latin typeface="Arial" pitchFamily="34" charset="0"/>
                <a:ea typeface="Calibri" pitchFamily="34" charset="0"/>
                <a:cs typeface="Times New Roman" pitchFamily="18" charset="0"/>
              </a:rPr>
              <a:t>Traffic Calming: We’re going to put in traffic circles so you and your doggone horse trailers don’t drive in my neighborhood. Can also mean raised beds with annuals. </a:t>
            </a:r>
            <a:endParaRPr lang="en-US" sz="1100" dirty="0" smtClean="0">
              <a:latin typeface="Arial" pitchFamily="34" charset="0"/>
            </a:endParaRPr>
          </a:p>
          <a:p>
            <a:pPr marL="274301" indent="-274301" eaLnBrk="0" fontAlgn="base" hangingPunct="0">
              <a:spcBef>
                <a:spcPct val="0"/>
              </a:spcBef>
              <a:spcAft>
                <a:spcPct val="0"/>
              </a:spcAft>
              <a:buFont typeface="+mj-lt"/>
              <a:buAutoNum type="arabicPeriod"/>
            </a:pPr>
            <a:r>
              <a:rPr lang="en-US" sz="1100" dirty="0" smtClean="0">
                <a:latin typeface="Arial" pitchFamily="34" charset="0"/>
                <a:ea typeface="Calibri" pitchFamily="34" charset="0"/>
                <a:cs typeface="Times New Roman" pitchFamily="18" charset="0"/>
              </a:rPr>
              <a:t>Landscape: Used with words like “wide” or “level” meaning someone wants to impose something over hundreds of square miles. Something pretty enough to be photographed. A telltale that the user has origins in the burgs of one coast or another where landscaping is what you pay people much poorer than yourself to do to your yard.</a:t>
            </a:r>
            <a:endParaRPr lang="en-US" sz="1100" dirty="0" smtClean="0">
              <a:latin typeface="Arial" pitchFamily="34" charset="0"/>
            </a:endParaRPr>
          </a:p>
          <a:p>
            <a:pPr marL="274301" indent="-274301" eaLnBrk="0" fontAlgn="base" hangingPunct="0">
              <a:spcBef>
                <a:spcPct val="0"/>
              </a:spcBef>
              <a:spcAft>
                <a:spcPct val="0"/>
              </a:spcAft>
              <a:buFont typeface="+mj-lt"/>
              <a:buAutoNum type="arabicPeriod"/>
            </a:pPr>
            <a:r>
              <a:rPr lang="en-US" sz="1100" dirty="0" smtClean="0">
                <a:latin typeface="Arial" pitchFamily="34" charset="0"/>
                <a:ea typeface="Calibri" pitchFamily="34" charset="0"/>
                <a:cs typeface="Times New Roman" pitchFamily="18" charset="0"/>
              </a:rPr>
              <a:t>Facilitator: Someone to calm the crazies without committing to anything.</a:t>
            </a:r>
            <a:endParaRPr lang="en-US" sz="1100" dirty="0" smtClean="0">
              <a:latin typeface="Arial" pitchFamily="34" charset="0"/>
            </a:endParaRPr>
          </a:p>
          <a:p>
            <a:pPr marL="274301" indent="-274301" eaLnBrk="0" fontAlgn="base" hangingPunct="0">
              <a:spcBef>
                <a:spcPct val="0"/>
              </a:spcBef>
              <a:spcAft>
                <a:spcPct val="0"/>
              </a:spcAft>
              <a:buFont typeface="+mj-lt"/>
              <a:buAutoNum type="arabicPeriod"/>
            </a:pPr>
            <a:r>
              <a:rPr lang="en-US" sz="1100" dirty="0" smtClean="0">
                <a:latin typeface="Arial" pitchFamily="34" charset="0"/>
                <a:ea typeface="Calibri" pitchFamily="34" charset="0"/>
                <a:cs typeface="Times New Roman" pitchFamily="18" charset="0"/>
              </a:rPr>
              <a:t>Affordable Housing: We don’t want trailers so we’ll build some condos school teachers can afford but please, no poor people.</a:t>
            </a:r>
            <a:endParaRPr lang="en-US" sz="1100" dirty="0" smtClean="0">
              <a:latin typeface="Arial" pitchFamily="34" charset="0"/>
            </a:endParaRPr>
          </a:p>
          <a:p>
            <a:pPr marL="274301" indent="-274301" eaLnBrk="0" fontAlgn="base" hangingPunct="0">
              <a:spcBef>
                <a:spcPct val="0"/>
              </a:spcBef>
              <a:spcAft>
                <a:spcPct val="0"/>
              </a:spcAft>
              <a:buFont typeface="+mj-lt"/>
              <a:buAutoNum type="arabicPeriod"/>
            </a:pPr>
            <a:r>
              <a:rPr lang="en-US" sz="1100" dirty="0" smtClean="0">
                <a:latin typeface="Arial" pitchFamily="34" charset="0"/>
                <a:ea typeface="Calibri" pitchFamily="34" charset="0"/>
                <a:cs typeface="Times New Roman" pitchFamily="18" charset="0"/>
              </a:rPr>
              <a:t>Smart Growth: Sprawl with bike paths.</a:t>
            </a:r>
            <a:endParaRPr lang="en-US" sz="1100" dirty="0" smtClean="0">
              <a:latin typeface="Arial" pitchFamily="34" charset="0"/>
            </a:endParaRPr>
          </a:p>
          <a:p>
            <a:pPr marL="274301" indent="-274301" eaLnBrk="0" fontAlgn="base" hangingPunct="0">
              <a:spcBef>
                <a:spcPct val="0"/>
              </a:spcBef>
              <a:spcAft>
                <a:spcPct val="0"/>
              </a:spcAft>
              <a:buFont typeface="+mj-lt"/>
              <a:buAutoNum type="arabicPeriod"/>
            </a:pPr>
            <a:r>
              <a:rPr lang="en-US" sz="1100" dirty="0" smtClean="0">
                <a:latin typeface="Arial" pitchFamily="34" charset="0"/>
                <a:ea typeface="Calibri" pitchFamily="34" charset="0"/>
                <a:cs typeface="Times New Roman" pitchFamily="18" charset="0"/>
              </a:rPr>
              <a:t>Livable Communities: Cul de sacs with bike paths all the way to Starbucks. </a:t>
            </a:r>
            <a:endParaRPr lang="en-US" sz="1100" dirty="0" smtClean="0">
              <a:latin typeface="Arial" pitchFamily="34" charset="0"/>
            </a:endParaRPr>
          </a:p>
          <a:p>
            <a:pPr marL="274301" indent="-274301" eaLnBrk="0" fontAlgn="base" hangingPunct="0">
              <a:spcBef>
                <a:spcPct val="0"/>
              </a:spcBef>
              <a:spcAft>
                <a:spcPct val="0"/>
              </a:spcAft>
              <a:buFont typeface="+mj-lt"/>
              <a:buAutoNum type="arabicPeriod"/>
            </a:pPr>
            <a:r>
              <a:rPr lang="en-US" sz="1100" dirty="0" smtClean="0">
                <a:latin typeface="Arial" pitchFamily="34" charset="0"/>
                <a:ea typeface="Calibri" pitchFamily="34" charset="0"/>
                <a:cs typeface="Times New Roman" pitchFamily="18" charset="0"/>
              </a:rPr>
              <a:t>Stakeholder: blood sucking vampire that can only be put to rest with a wooden stake through the heart. If someone calls you a stakeholder consider yourself officially “undead”.</a:t>
            </a:r>
            <a:endParaRPr lang="en-US" sz="1100" dirty="0" smtClean="0">
              <a:latin typeface="Arial" pitchFamily="34" charset="0"/>
            </a:endParaRPr>
          </a:p>
          <a:p>
            <a:pPr marL="274301" indent="-274301" eaLnBrk="0" fontAlgn="base" hangingPunct="0">
              <a:spcBef>
                <a:spcPct val="0"/>
              </a:spcBef>
              <a:spcAft>
                <a:spcPct val="0"/>
              </a:spcAft>
              <a:buFont typeface="+mj-lt"/>
              <a:buAutoNum type="arabicPeriod"/>
            </a:pPr>
            <a:r>
              <a:rPr lang="en-US" sz="1100" dirty="0" smtClean="0">
                <a:latin typeface="Arial" pitchFamily="34" charset="0"/>
                <a:ea typeface="Calibri" pitchFamily="34" charset="0"/>
                <a:cs typeface="Times New Roman" pitchFamily="18" charset="0"/>
              </a:rPr>
              <a:t>Smart Growth: My ideas are smart, yours are dumb.</a:t>
            </a:r>
            <a:endParaRPr lang="en-US" sz="1100" dirty="0" smtClean="0">
              <a:latin typeface="Arial" pitchFamily="34" charset="0"/>
            </a:endParaRPr>
          </a:p>
          <a:p>
            <a:pPr lvl="0" eaLnBrk="0" fontAlgn="base" hangingPunct="0">
              <a:spcBef>
                <a:spcPct val="0"/>
              </a:spcBef>
              <a:spcAft>
                <a:spcPct val="0"/>
              </a:spcAft>
            </a:pPr>
            <a:r>
              <a:rPr lang="en-US" sz="1100" dirty="0" smtClean="0">
                <a:latin typeface="Arial" pitchFamily="34" charset="0"/>
                <a:ea typeface="Calibri" pitchFamily="34" charset="0"/>
                <a:cs typeface="Times New Roman" pitchFamily="18" charset="0"/>
                <a:hlinkClick r:id="rId2"/>
              </a:rPr>
              <a:t>http://www.hcn.org/issues/44.2/fearful-of-Agenda-21-an-alleged-united-nations-plot-activists-derail-land-use-planning</a:t>
            </a:r>
            <a:endParaRPr lang="en-US" sz="1100" dirty="0"/>
          </a:p>
        </p:txBody>
      </p:sp>
    </p:spTree>
  </p:cSld>
  <p:clrMapOvr>
    <a:masterClrMapping/>
  </p:clrMapOvr>
  <p:transition spd="med" advTm="7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9228" y="228600"/>
            <a:ext cx="6861175" cy="609600"/>
          </a:xfrm>
        </p:spPr>
        <p:txBody>
          <a:bodyPr>
            <a:normAutofit fontScale="90000"/>
          </a:bodyPr>
          <a:lstStyle/>
          <a:p>
            <a:r>
              <a:rPr lang="en-US" sz="1600" dirty="0" smtClean="0"/>
              <a:t>Political Defecation vs. Human Waste – </a:t>
            </a:r>
            <a:br>
              <a:rPr lang="en-US" sz="1600" dirty="0" smtClean="0"/>
            </a:br>
            <a:r>
              <a:rPr lang="en-US" sz="1600" dirty="0" smtClean="0"/>
              <a:t>how the state and its municipal corporations cook the books. (Continued) </a:t>
            </a:r>
            <a:br>
              <a:rPr lang="en-US" sz="1600" dirty="0" smtClean="0"/>
            </a:br>
            <a:endParaRPr lang="en-US" sz="1600" dirty="0"/>
          </a:p>
        </p:txBody>
      </p:sp>
      <p:pic>
        <p:nvPicPr>
          <p:cNvPr id="7" name="Content Placeholder 6" descr="GeoPolitical-DeFacto-Laws--.png"/>
          <p:cNvPicPr>
            <a:picLocks noGrp="1" noChangeAspect="1"/>
          </p:cNvPicPr>
          <p:nvPr>
            <p:ph sz="half" idx="4294967295"/>
          </p:nvPr>
        </p:nvPicPr>
        <p:blipFill>
          <a:blip r:embed="rId2" cstate="print"/>
          <a:stretch>
            <a:fillRect/>
          </a:stretch>
        </p:blipFill>
        <p:spPr>
          <a:xfrm>
            <a:off x="228600" y="838202"/>
            <a:ext cx="8610600" cy="5594345"/>
          </a:xfrm>
        </p:spPr>
      </p:pic>
      <p:sp>
        <p:nvSpPr>
          <p:cNvPr id="8" name="TextBox 7"/>
          <p:cNvSpPr txBox="1"/>
          <p:nvPr/>
        </p:nvSpPr>
        <p:spPr>
          <a:xfrm>
            <a:off x="7772400" y="6096000"/>
            <a:ext cx="914400" cy="382521"/>
          </a:xfrm>
          <a:prstGeom prst="rect">
            <a:avLst/>
          </a:prstGeom>
          <a:noFill/>
        </p:spPr>
        <p:txBody>
          <a:bodyPr wrap="square" lIns="91433" tIns="45717" rIns="91433" bIns="45717" rtlCol="0">
            <a:spAutoFit/>
          </a:bodyPr>
          <a:lstStyle/>
          <a:p>
            <a:endParaRPr lang="en-US" dirty="0"/>
          </a:p>
        </p:txBody>
      </p:sp>
    </p:spTree>
  </p:cSld>
  <p:clrMapOvr>
    <a:masterClrMapping/>
  </p:clrMapOvr>
  <p:transition spd="med" advTm="7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5715000" cy="609600"/>
          </a:xfrm>
        </p:spPr>
        <p:txBody>
          <a:bodyPr>
            <a:normAutofit fontScale="90000"/>
          </a:bodyPr>
          <a:lstStyle/>
          <a:p>
            <a:r>
              <a:rPr lang="en-US" sz="1600" dirty="0" smtClean="0"/>
              <a:t/>
            </a:r>
            <a:br>
              <a:rPr lang="en-US" sz="1600" dirty="0" smtClean="0"/>
            </a:br>
            <a:r>
              <a:rPr lang="en-US" sz="1600" dirty="0" smtClean="0"/>
              <a:t>Political Defecation vs. Human Waste – </a:t>
            </a:r>
            <a:br>
              <a:rPr lang="en-US" sz="1600" dirty="0" smtClean="0"/>
            </a:br>
            <a:r>
              <a:rPr lang="en-US" sz="1600" dirty="0" smtClean="0"/>
              <a:t>how the state and its municipal corporations cook the books. (Continued) </a:t>
            </a:r>
            <a:br>
              <a:rPr lang="en-US" sz="1600" dirty="0" smtClean="0"/>
            </a:br>
            <a:endParaRPr lang="en-US" sz="1600" dirty="0"/>
          </a:p>
        </p:txBody>
      </p:sp>
      <p:sp>
        <p:nvSpPr>
          <p:cNvPr id="5" name="Rectangle 4"/>
          <p:cNvSpPr/>
          <p:nvPr/>
        </p:nvSpPr>
        <p:spPr>
          <a:xfrm>
            <a:off x="76200" y="1066802"/>
            <a:ext cx="4267200" cy="5452769"/>
          </a:xfrm>
          <a:prstGeom prst="rect">
            <a:avLst/>
          </a:prstGeom>
        </p:spPr>
        <p:txBody>
          <a:bodyPr wrap="square" lIns="91433" tIns="45717" rIns="91433" bIns="45717">
            <a:spAutoFit/>
          </a:bodyPr>
          <a:lstStyle/>
          <a:p>
            <a:pPr marL="182867" indent="-182867">
              <a:lnSpc>
                <a:spcPts val="1100"/>
              </a:lnSpc>
            </a:pPr>
            <a:endParaRPr lang="en-US" sz="1100" dirty="0" smtClean="0">
              <a:latin typeface="Calibri" pitchFamily="34" charset="0"/>
            </a:endParaRPr>
          </a:p>
          <a:p>
            <a:pPr marL="182867" indent="-182867">
              <a:lnSpc>
                <a:spcPts val="1100"/>
              </a:lnSpc>
              <a:buFont typeface="Wingdings" pitchFamily="2" charset="2"/>
              <a:buChar char="q"/>
            </a:pPr>
            <a:r>
              <a:rPr lang="en-US" sz="1100" dirty="0" smtClean="0">
                <a:latin typeface="Calibri" pitchFamily="34" charset="0"/>
              </a:rPr>
              <a:t>Buffer thinking uses emotion, fear, false flag deception, exaggeration, lies, bipolar decisions, monopolies, manipulation of public opinion, rejection of free choice, kangaroo regional and municipal councils, courts and administrative offices to divide and conquer.  This bundle of emotions continually overlays free and sovereign state Citizens with layers of lies. Buffer types have backed themselves into a corner of self preservation at any cost. They fear "chaos of free choice" with a passion. This mentality would chose death before they change.  Buffer public policy is debased on unproven hypothesis not scientifically rigid testing yielding highly confident results with very low error by independent researchers.  Buffer science is political science which is no science at all. </a:t>
            </a:r>
          </a:p>
          <a:p>
            <a:pPr marL="182867" indent="-182867">
              <a:lnSpc>
                <a:spcPts val="1100"/>
              </a:lnSpc>
            </a:pPr>
            <a:endParaRPr lang="en-US" sz="1100" dirty="0" smtClean="0">
              <a:latin typeface="Calibri" pitchFamily="34" charset="0"/>
            </a:endParaRPr>
          </a:p>
          <a:p>
            <a:pPr marL="182867" indent="-182867">
              <a:lnSpc>
                <a:spcPts val="1100"/>
              </a:lnSpc>
              <a:buFont typeface="Wingdings" pitchFamily="2" charset="2"/>
              <a:buChar char="q"/>
            </a:pPr>
            <a:r>
              <a:rPr lang="en-US" sz="1100" dirty="0" smtClean="0">
                <a:latin typeface="Calibri" pitchFamily="34" charset="0"/>
              </a:rPr>
              <a:t>  Forced compliance never works. This ideology creates a bow wave of never ending "I know what's best for your property" which explodes into a standing army ultimately collapsing into civil war.  Change is brought about through respect of the fundamental charters and actions of our land. Wars are all about forcing brinkmanship upon your neighbors. Forced compliance begets more force.  Force is required for negative behavior of addiction which never has enough.  A true and honest free limited Republic cannot force itself into the life or property of a natural born sovereign state Citizen.</a:t>
            </a:r>
          </a:p>
          <a:p>
            <a:pPr marL="182867" indent="-182867">
              <a:lnSpc>
                <a:spcPts val="1100"/>
              </a:lnSpc>
            </a:pPr>
            <a:endParaRPr lang="en-US" sz="1100" dirty="0" smtClean="0">
              <a:latin typeface="Calibri" pitchFamily="34" charset="0"/>
            </a:endParaRPr>
          </a:p>
          <a:p>
            <a:pPr marL="182867" indent="-182867">
              <a:lnSpc>
                <a:spcPts val="1100"/>
              </a:lnSpc>
              <a:buFont typeface="Wingdings" pitchFamily="2" charset="2"/>
              <a:buChar char="q"/>
            </a:pPr>
            <a:r>
              <a:rPr lang="en-US" sz="1100" dirty="0" smtClean="0">
                <a:latin typeface="Calibri" pitchFamily="34" charset="0"/>
              </a:rPr>
              <a:t>The Puget Sound Growth Management Board, </a:t>
            </a:r>
            <a:r>
              <a:rPr lang="en-US" sz="1100" u="sng" dirty="0" smtClean="0">
                <a:latin typeface="Calibri" pitchFamily="34" charset="0"/>
                <a:hlinkClick r:id="rId2"/>
              </a:rPr>
              <a:t>http://www.psrc.org/about/boards/gmpb</a:t>
            </a:r>
            <a:r>
              <a:rPr lang="en-US" sz="1100" dirty="0" smtClean="0">
                <a:latin typeface="Calibri" pitchFamily="34" charset="0"/>
              </a:rPr>
              <a:t> is a fixed agenda council with the exception of one man, Robert Benze.  This group, for the overwhelming majority, is a board of plutocrats representing the global to local agenda to continue the rule of municipal power (home rule) with token symbolism to make the public feel good.  The proper make up of this board should be that it did not exist at all.  This board has not been given power or jurisdiction or has been rightfully formed.  They are formed from the inside out of the monarchy to transfer power and land from the rightful sovereign state Citizens to the applicable state municipal corporations.  It is the appearance of law but is a lie in disguise, prima facie, de facto law.  </a:t>
            </a:r>
            <a:endParaRPr lang="en-US" sz="1100" dirty="0">
              <a:latin typeface="Calibri" pitchFamily="34" charset="0"/>
            </a:endParaRPr>
          </a:p>
        </p:txBody>
      </p:sp>
      <p:sp>
        <p:nvSpPr>
          <p:cNvPr id="6" name="Horizontal Scroll 5"/>
          <p:cNvSpPr/>
          <p:nvPr/>
        </p:nvSpPr>
        <p:spPr>
          <a:xfrm>
            <a:off x="5867400" y="152400"/>
            <a:ext cx="3048000" cy="1295400"/>
          </a:xfrm>
          <a:prstGeom prst="horizontalScroll">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nSpc>
                <a:spcPts val="1200"/>
              </a:lnSpc>
            </a:pPr>
            <a:r>
              <a:rPr lang="en-US" sz="1100" dirty="0" smtClean="0">
                <a:solidFill>
                  <a:schemeClr val="tx1"/>
                </a:solidFill>
                <a:latin typeface="Calibri" pitchFamily="34" charset="0"/>
              </a:rPr>
              <a:t>“The Buddha and all his successors warn us against intellectual structures that confine us to an artificial environment, and against concepts that smear over the living fact of things in themselves.”</a:t>
            </a:r>
          </a:p>
          <a:p>
            <a:pPr>
              <a:lnSpc>
                <a:spcPts val="1200"/>
              </a:lnSpc>
            </a:pPr>
            <a:r>
              <a:rPr lang="en-US" sz="1100" dirty="0" smtClean="0">
                <a:solidFill>
                  <a:schemeClr val="tx1"/>
                </a:solidFill>
                <a:latin typeface="Calibri" pitchFamily="34" charset="0"/>
              </a:rPr>
              <a:t>Robert Aitken</a:t>
            </a:r>
            <a:endParaRPr lang="en-US" sz="1100" dirty="0">
              <a:solidFill>
                <a:schemeClr val="tx1"/>
              </a:solidFill>
              <a:latin typeface="Calibri" pitchFamily="34" charset="0"/>
            </a:endParaRPr>
          </a:p>
        </p:txBody>
      </p:sp>
      <p:pic>
        <p:nvPicPr>
          <p:cNvPr id="9" name="Picture 8" descr="regulations-added-to-federal-register-each-year-1936-2012-projected.png">
            <a:hlinkClick r:id="rId3"/>
          </p:cNvPr>
          <p:cNvPicPr>
            <a:picLocks noChangeAspect="1"/>
          </p:cNvPicPr>
          <p:nvPr/>
        </p:nvPicPr>
        <p:blipFill>
          <a:blip r:embed="rId4" cstate="print"/>
          <a:stretch>
            <a:fillRect/>
          </a:stretch>
        </p:blipFill>
        <p:spPr>
          <a:xfrm>
            <a:off x="4419600" y="1676400"/>
            <a:ext cx="4648200" cy="3751179"/>
          </a:xfrm>
          <a:prstGeom prst="rect">
            <a:avLst/>
          </a:prstGeom>
        </p:spPr>
      </p:pic>
      <p:sp>
        <p:nvSpPr>
          <p:cNvPr id="10" name="TextBox 9"/>
          <p:cNvSpPr txBox="1"/>
          <p:nvPr/>
        </p:nvSpPr>
        <p:spPr>
          <a:xfrm>
            <a:off x="4419600" y="5562602"/>
            <a:ext cx="4572000" cy="553992"/>
          </a:xfrm>
          <a:prstGeom prst="rect">
            <a:avLst/>
          </a:prstGeom>
          <a:solidFill>
            <a:schemeClr val="bg1"/>
          </a:solidFill>
        </p:spPr>
        <p:txBody>
          <a:bodyPr wrap="square" lIns="91433" tIns="45717" rIns="91433" bIns="45717" rtlCol="0">
            <a:spAutoFit/>
          </a:bodyPr>
          <a:lstStyle/>
          <a:p>
            <a:r>
              <a:rPr lang="en-US" sz="1000" dirty="0" smtClean="0">
                <a:latin typeface="Calibri" pitchFamily="34" charset="0"/>
                <a:hlinkClick r:id="rId3"/>
              </a:rPr>
              <a:t>Source http://finance.townhall.com/columnists/politicalcalculations/2012/07/29/the_regulation_of_the_american_people/page/full/</a:t>
            </a:r>
            <a:endParaRPr lang="en-US" sz="1000" dirty="0">
              <a:latin typeface="Calibri" pitchFamily="34" charset="0"/>
            </a:endParaRPr>
          </a:p>
        </p:txBody>
      </p:sp>
    </p:spTree>
  </p:cSld>
  <p:clrMapOvr>
    <a:masterClrMapping/>
  </p:clrMapOvr>
  <p:transition spd="med" advTm="7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304800"/>
            <a:ext cx="6861048" cy="685800"/>
          </a:xfrm>
        </p:spPr>
        <p:txBody>
          <a:bodyPr>
            <a:normAutofit fontScale="90000"/>
          </a:bodyPr>
          <a:lstStyle/>
          <a:p>
            <a:r>
              <a:rPr lang="en-US" sz="1600" dirty="0" smtClean="0"/>
              <a:t/>
            </a:r>
            <a:br>
              <a:rPr lang="en-US" sz="1600" dirty="0" smtClean="0"/>
            </a:br>
            <a:r>
              <a:rPr lang="en-US" sz="1600" dirty="0" smtClean="0"/>
              <a:t>Political Defecation vs. Human Waste – </a:t>
            </a:r>
            <a:br>
              <a:rPr lang="en-US" sz="1600" dirty="0" smtClean="0"/>
            </a:br>
            <a:r>
              <a:rPr lang="en-US" sz="1600" dirty="0" smtClean="0"/>
              <a:t>how the state and its municipal corporations cook the books. (Continued) </a:t>
            </a:r>
            <a:br>
              <a:rPr lang="en-US" sz="1600" dirty="0" smtClean="0"/>
            </a:br>
            <a:endParaRPr lang="en-US" sz="1600" dirty="0"/>
          </a:p>
        </p:txBody>
      </p:sp>
      <p:sp>
        <p:nvSpPr>
          <p:cNvPr id="5" name="TextBox 4"/>
          <p:cNvSpPr txBox="1"/>
          <p:nvPr/>
        </p:nvSpPr>
        <p:spPr>
          <a:xfrm>
            <a:off x="152400" y="1143001"/>
            <a:ext cx="4495800" cy="5157816"/>
          </a:xfrm>
          <a:prstGeom prst="rect">
            <a:avLst/>
          </a:prstGeom>
          <a:noFill/>
          <a:ln>
            <a:solidFill>
              <a:srgbClr val="FFFFCC"/>
            </a:solidFill>
          </a:ln>
        </p:spPr>
        <p:txBody>
          <a:bodyPr wrap="square" lIns="91433" tIns="45717" rIns="91433" bIns="45717" rtlCol="0">
            <a:spAutoFit/>
          </a:bodyPr>
          <a:lstStyle/>
          <a:p>
            <a:pPr marL="182867" indent="-182867">
              <a:lnSpc>
                <a:spcPts val="1300"/>
              </a:lnSpc>
              <a:buFont typeface="Wingdings" pitchFamily="2" charset="2"/>
              <a:buChar char="q"/>
            </a:pPr>
            <a:r>
              <a:rPr lang="en-US" sz="1200" dirty="0" smtClean="0"/>
              <a:t>  San Juan Citizens Alliance for Property Rights filed legal action in San Juan Superior Court against the County of San Juan alleging both violations of WA Open Public Meetings Act and violations of the WA GMA.  </a:t>
            </a:r>
          </a:p>
          <a:p>
            <a:pPr marL="640035" lvl="1" indent="-182867">
              <a:lnSpc>
                <a:spcPts val="1300"/>
              </a:lnSpc>
              <a:buFont typeface="Wingdings" pitchFamily="2" charset="2"/>
              <a:buChar char="§"/>
            </a:pPr>
            <a:r>
              <a:rPr lang="en-US" sz="1200" dirty="0" smtClean="0"/>
              <a:t>The suit questions how the Council as a whole has determined to use BAS re. CAO (Critical Area Ordinance)</a:t>
            </a:r>
          </a:p>
          <a:p>
            <a:pPr marL="640035" lvl="1" indent="-182867">
              <a:lnSpc>
                <a:spcPts val="1300"/>
              </a:lnSpc>
              <a:buFont typeface="Wingdings" pitchFamily="2" charset="2"/>
              <a:buChar char="§"/>
            </a:pPr>
            <a:r>
              <a:rPr lang="en-US" sz="1200" dirty="0" smtClean="0"/>
              <a:t>The suit questions the </a:t>
            </a:r>
            <a:r>
              <a:rPr lang="en-US" sz="1200" u="sng" dirty="0" smtClean="0"/>
              <a:t>County’s failure to qualify its ‘expert,’ Dr. Paul Adamus  who has admitted he is not a statistician where buffer determination is all about statistical analysis.</a:t>
            </a:r>
          </a:p>
          <a:p>
            <a:pPr marL="640035" lvl="1" indent="-182867">
              <a:lnSpc>
                <a:spcPts val="1300"/>
              </a:lnSpc>
              <a:buFont typeface="Wingdings" pitchFamily="2" charset="2"/>
              <a:buChar char="§"/>
            </a:pPr>
            <a:r>
              <a:rPr lang="en-US" sz="1200" u="sng" dirty="0" smtClean="0"/>
              <a:t>The suit says the County has ignored  other professional opinion</a:t>
            </a:r>
            <a:r>
              <a:rPr lang="en-US" sz="1200" dirty="0" smtClean="0"/>
              <a:t>, e.g.  of a qualified expert Dr. Tim Verslcycke of Gradient Corp and Woods Hole Oceanographic Institute and his report dated 9/5/2012 which criticized the CAO “Best Available Science” while instead relying on Dr. Adamus opinions, contrary to WAC 365-195-905(4).” </a:t>
            </a:r>
          </a:p>
          <a:p>
            <a:pPr marL="640035" lvl="1" indent="-182867">
              <a:lnSpc>
                <a:spcPts val="1300"/>
              </a:lnSpc>
              <a:buFont typeface="Wingdings" pitchFamily="2" charset="2"/>
              <a:buChar char="§"/>
            </a:pPr>
            <a:r>
              <a:rPr lang="en-US" sz="1200" dirty="0" smtClean="0"/>
              <a:t>San Juan </a:t>
            </a:r>
            <a:r>
              <a:rPr lang="en-US" sz="1200" u="sng" dirty="0" smtClean="0"/>
              <a:t>County relies on inappropriate data and  incorrect  interpretations </a:t>
            </a:r>
            <a:r>
              <a:rPr lang="en-US" sz="1200" dirty="0" smtClean="0"/>
              <a:t>by Dr. Adamus and County staff for the purpose of its agenda to push CAO via flawed BAS requirements of GMA.</a:t>
            </a:r>
          </a:p>
          <a:p>
            <a:pPr marL="640035" lvl="1" indent="-182867">
              <a:lnSpc>
                <a:spcPts val="1300"/>
              </a:lnSpc>
              <a:buFont typeface="Wingdings" pitchFamily="2" charset="2"/>
              <a:buChar char="§"/>
            </a:pPr>
            <a:r>
              <a:rPr lang="en-US" sz="1200" dirty="0" smtClean="0"/>
              <a:t>The suit states </a:t>
            </a:r>
            <a:r>
              <a:rPr lang="en-US" sz="1200" u="sng" dirty="0" smtClean="0"/>
              <a:t>the “Committee has met regularly approximately one hundred times in private and has performed substantive public business, yet did not fulfill the public notice and</a:t>
            </a:r>
            <a:r>
              <a:rPr lang="en-US" sz="1200" dirty="0" smtClean="0"/>
              <a:t> publication requirements nor the public access requirements of the OPMA.”</a:t>
            </a:r>
          </a:p>
          <a:p>
            <a:pPr marL="1097203" lvl="2" indent="-182867">
              <a:lnSpc>
                <a:spcPts val="1300"/>
              </a:lnSpc>
              <a:buFont typeface="Wingdings" pitchFamily="2" charset="2"/>
              <a:buChar char="§"/>
            </a:pPr>
            <a:r>
              <a:rPr lang="en-US" sz="1200" dirty="0" smtClean="0">
                <a:hlinkClick r:id="rId2"/>
              </a:rPr>
              <a:t>http://www.islandguardian.com/archives/00004585.html</a:t>
            </a:r>
            <a:endParaRPr lang="en-US" sz="1200" dirty="0" smtClean="0"/>
          </a:p>
          <a:p>
            <a:pPr marL="1097203" lvl="2" indent="-182867">
              <a:lnSpc>
                <a:spcPts val="1300"/>
              </a:lnSpc>
              <a:buFont typeface="Wingdings" pitchFamily="2" charset="2"/>
              <a:buChar char="§"/>
            </a:pPr>
            <a:r>
              <a:rPr lang="en-US" sz="1200" dirty="0" smtClean="0">
                <a:hlinkClick r:id="rId3"/>
              </a:rPr>
              <a:t>http://www.whatcomexcavator.org/3/post/2012/10/capr-files-legal-action-in-san-juan-superior-court.html</a:t>
            </a:r>
            <a:endParaRPr lang="en-US" sz="1200" dirty="0"/>
          </a:p>
        </p:txBody>
      </p:sp>
      <p:pic>
        <p:nvPicPr>
          <p:cNvPr id="9" name="Picture 8" descr="Land Use Cost.gif"/>
          <p:cNvPicPr>
            <a:picLocks noChangeAspect="1"/>
          </p:cNvPicPr>
          <p:nvPr/>
        </p:nvPicPr>
        <p:blipFill>
          <a:blip r:embed="rId4" cstate="print"/>
          <a:stretch>
            <a:fillRect/>
          </a:stretch>
        </p:blipFill>
        <p:spPr>
          <a:xfrm>
            <a:off x="5105402" y="1752600"/>
            <a:ext cx="3782907" cy="4600832"/>
          </a:xfrm>
          <a:prstGeom prst="rect">
            <a:avLst/>
          </a:prstGeom>
        </p:spPr>
      </p:pic>
      <p:sp>
        <p:nvSpPr>
          <p:cNvPr id="7" name="Horizontal Scroll 6"/>
          <p:cNvSpPr/>
          <p:nvPr/>
        </p:nvSpPr>
        <p:spPr>
          <a:xfrm>
            <a:off x="5486400" y="838200"/>
            <a:ext cx="2971800" cy="1143000"/>
          </a:xfrm>
          <a:prstGeom prst="horizontalScroll">
            <a:avLst/>
          </a:prstGeom>
          <a:solidFill>
            <a:srgbClr val="FFFFCC"/>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100" dirty="0" smtClean="0">
                <a:solidFill>
                  <a:schemeClr val="tx1"/>
                </a:solidFill>
                <a:latin typeface="Calibri" pitchFamily="34" charset="0"/>
              </a:rPr>
              <a:t>“When you are deluded and full of doubt, even a thousand books of scripture are not enough.  When you have realized understanding, even one word is too much.”</a:t>
            </a:r>
          </a:p>
          <a:p>
            <a:r>
              <a:rPr lang="en-US" sz="1100" dirty="0" smtClean="0">
                <a:solidFill>
                  <a:schemeClr val="tx1"/>
                </a:solidFill>
                <a:latin typeface="Calibri" pitchFamily="34" charset="0"/>
              </a:rPr>
              <a:t>Fen-Yang</a:t>
            </a:r>
            <a:endParaRPr lang="en-US" sz="1100" dirty="0">
              <a:solidFill>
                <a:schemeClr val="tx1"/>
              </a:solidFill>
              <a:latin typeface="Calibri" pitchFamily="34" charset="0"/>
            </a:endParaRPr>
          </a:p>
        </p:txBody>
      </p:sp>
    </p:spTree>
  </p:cSld>
  <p:clrMapOvr>
    <a:masterClrMapping/>
  </p:clrMapOvr>
  <p:transition spd="med" advTm="7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4953000" cy="533400"/>
          </a:xfrm>
        </p:spPr>
        <p:txBody>
          <a:bodyPr>
            <a:normAutofit fontScale="90000"/>
          </a:bodyPr>
          <a:lstStyle/>
          <a:p>
            <a:r>
              <a:rPr lang="en-US" sz="1600" dirty="0" smtClean="0"/>
              <a:t/>
            </a:r>
            <a:br>
              <a:rPr lang="en-US" sz="1600" dirty="0" smtClean="0"/>
            </a:br>
            <a:r>
              <a:rPr lang="en-US" sz="1600" dirty="0" smtClean="0"/>
              <a:t>Buffering The truth about endangered species</a:t>
            </a:r>
            <a:br>
              <a:rPr lang="en-US" sz="1600" dirty="0" smtClean="0"/>
            </a:br>
            <a:r>
              <a:rPr lang="en-US" sz="1600" dirty="0" smtClean="0"/>
              <a:t> and extinction To Take more Buffers </a:t>
            </a:r>
            <a:br>
              <a:rPr lang="en-US" sz="1600" dirty="0" smtClean="0"/>
            </a:br>
            <a:endParaRPr lang="en-US" sz="1600" dirty="0"/>
          </a:p>
        </p:txBody>
      </p:sp>
      <p:sp>
        <p:nvSpPr>
          <p:cNvPr id="4" name="Content Placeholder 3"/>
          <p:cNvSpPr>
            <a:spLocks noGrp="1"/>
          </p:cNvSpPr>
          <p:nvPr>
            <p:ph sz="half" idx="2"/>
          </p:nvPr>
        </p:nvSpPr>
        <p:spPr>
          <a:xfrm>
            <a:off x="4953000" y="990600"/>
            <a:ext cx="4114800" cy="5410200"/>
          </a:xfrm>
          <a:solidFill>
            <a:srgbClr val="CCFFCC"/>
          </a:solidFill>
        </p:spPr>
        <p:txBody>
          <a:bodyPr>
            <a:normAutofit fontScale="70000" lnSpcReduction="20000"/>
          </a:bodyPr>
          <a:lstStyle/>
          <a:p>
            <a:pPr marL="182867" lvl="1" indent="-182867">
              <a:lnSpc>
                <a:spcPts val="1200"/>
              </a:lnSpc>
              <a:buClrTx/>
              <a:buSzPct val="90000"/>
            </a:pPr>
            <a:r>
              <a:rPr lang="en-US" sz="2000" dirty="0" smtClean="0"/>
              <a:t>“Mass extinction is creative NOT destructive </a:t>
            </a:r>
          </a:p>
          <a:p>
            <a:pPr marL="182867" lvl="1" indent="-182867">
              <a:lnSpc>
                <a:spcPts val="1200"/>
              </a:lnSpc>
              <a:buClrTx/>
              <a:buSzPct val="90000"/>
            </a:pPr>
            <a:r>
              <a:rPr lang="en-US" sz="2000" dirty="0" smtClean="0"/>
              <a:t>Mass extinction occur at regular spacing in time, i.e. not random  </a:t>
            </a:r>
          </a:p>
          <a:p>
            <a:pPr marL="182867" lvl="1" indent="-182867">
              <a:lnSpc>
                <a:spcPts val="1200"/>
              </a:lnSpc>
              <a:buClrTx/>
              <a:buSzPct val="90000"/>
            </a:pPr>
            <a:r>
              <a:rPr lang="en-US" sz="2000" dirty="0" smtClean="0"/>
              <a:t>1900 marine animal families living today versus ZERO, 600 million years ago </a:t>
            </a:r>
          </a:p>
          <a:p>
            <a:pPr marL="182867" lvl="1" indent="-182867">
              <a:lnSpc>
                <a:spcPts val="1200"/>
              </a:lnSpc>
              <a:buClrTx/>
              <a:buSzPct val="90000"/>
            </a:pPr>
            <a:r>
              <a:rPr lang="en-US" sz="2000" u="sng" dirty="0" smtClean="0"/>
              <a:t>Virtually all organisms eventually become extinct</a:t>
            </a:r>
            <a:r>
              <a:rPr lang="en-US" sz="2000" dirty="0" smtClean="0"/>
              <a:t> </a:t>
            </a:r>
          </a:p>
          <a:p>
            <a:pPr marL="182867" lvl="1" indent="-182867">
              <a:lnSpc>
                <a:spcPts val="1200"/>
              </a:lnSpc>
              <a:buClrTx/>
              <a:buSzPct val="90000"/>
            </a:pPr>
            <a:r>
              <a:rPr lang="en-US" sz="2000" u="sng" dirty="0" smtClean="0"/>
              <a:t>Population size of taxa (species) decline over time; most genera and species disappear</a:t>
            </a:r>
            <a:r>
              <a:rPr lang="en-US" sz="2000" dirty="0" smtClean="0"/>
              <a:t> </a:t>
            </a:r>
          </a:p>
          <a:p>
            <a:pPr marL="182867" lvl="1" indent="-182867">
              <a:lnSpc>
                <a:spcPts val="1200"/>
              </a:lnSpc>
              <a:buClrTx/>
              <a:buSzPct val="90000"/>
            </a:pPr>
            <a:r>
              <a:rPr lang="en-US" sz="2000" u="sng" dirty="0" smtClean="0"/>
              <a:t>Continued coming and going occurs in the background as new taxa originate</a:t>
            </a:r>
            <a:r>
              <a:rPr lang="en-US" sz="2000" dirty="0" smtClean="0"/>
              <a:t> </a:t>
            </a:r>
          </a:p>
          <a:p>
            <a:pPr marL="182867" lvl="1" indent="-182867">
              <a:lnSpc>
                <a:spcPts val="1200"/>
              </a:lnSpc>
              <a:buClrTx/>
              <a:buSzPct val="90000"/>
            </a:pPr>
            <a:r>
              <a:rPr lang="en-US" sz="2000" dirty="0" smtClean="0"/>
              <a:t>When large percentage of known taxa all undergo extinction during one interval of time, then mass extinction </a:t>
            </a:r>
          </a:p>
          <a:p>
            <a:pPr marL="182867" lvl="1" indent="-182867">
              <a:lnSpc>
                <a:spcPts val="1200"/>
              </a:lnSpc>
              <a:buClrTx/>
              <a:buSzPct val="90000"/>
            </a:pPr>
            <a:r>
              <a:rPr lang="en-US" sz="2000" dirty="0" smtClean="0"/>
              <a:t>Results from severe global physical perturbation </a:t>
            </a:r>
          </a:p>
          <a:p>
            <a:pPr marL="182867" lvl="1" indent="-182867">
              <a:lnSpc>
                <a:spcPts val="1200"/>
              </a:lnSpc>
              <a:buClrTx/>
              <a:buSzPct val="90000"/>
            </a:pPr>
            <a:r>
              <a:rPr lang="en-US" sz="2000" dirty="0" smtClean="0"/>
              <a:t>Breaks the evolutionary rigidity of ecosystems </a:t>
            </a:r>
          </a:p>
          <a:p>
            <a:pPr marL="182867" lvl="1" indent="-182867">
              <a:lnSpc>
                <a:spcPts val="1200"/>
              </a:lnSpc>
              <a:buClrTx/>
              <a:buSzPct val="90000"/>
            </a:pPr>
            <a:r>
              <a:rPr lang="en-US" sz="2000" dirty="0" smtClean="0"/>
              <a:t>Allows opportunistic replacement </a:t>
            </a:r>
          </a:p>
          <a:p>
            <a:pPr marL="182867" lvl="1" indent="-182867">
              <a:lnSpc>
                <a:spcPts val="1200"/>
              </a:lnSpc>
              <a:buClrTx/>
              <a:buSzPct val="90000"/>
            </a:pPr>
            <a:r>
              <a:rPr lang="en-US" sz="2000" dirty="0" smtClean="0"/>
              <a:t>Wide geographically ranging taxa resist extinction better, local events don't impact the population </a:t>
            </a:r>
          </a:p>
          <a:p>
            <a:pPr marL="182867" lvl="1" indent="-182867">
              <a:lnSpc>
                <a:spcPts val="1200"/>
              </a:lnSpc>
              <a:buClrTx/>
              <a:buSzPct val="90000"/>
            </a:pPr>
            <a:r>
              <a:rPr lang="en-US" sz="2000" dirty="0" smtClean="0"/>
              <a:t>Van Valen's survivorship curve showed majority of taxa had short duration's, fewer and fewer with longer duration's </a:t>
            </a:r>
          </a:p>
          <a:p>
            <a:pPr marL="182867" lvl="1" indent="-182867">
              <a:lnSpc>
                <a:spcPts val="1200"/>
              </a:lnSpc>
              <a:buClrTx/>
              <a:buSzPct val="90000"/>
            </a:pPr>
            <a:r>
              <a:rPr lang="en-US" sz="2000" dirty="0" smtClean="0"/>
              <a:t>Chance of extinction is independent of how long it has survived </a:t>
            </a:r>
          </a:p>
          <a:p>
            <a:pPr marL="182867" lvl="1" indent="-182867">
              <a:lnSpc>
                <a:spcPts val="1200"/>
              </a:lnSpc>
              <a:buClrTx/>
              <a:buSzPct val="90000"/>
            </a:pPr>
            <a:r>
              <a:rPr lang="en-US" sz="2000" dirty="0" smtClean="0"/>
              <a:t>Short lived and long lived taxa have the same probability of experiencing extinction” </a:t>
            </a:r>
          </a:p>
          <a:p>
            <a:pPr marL="182867" lvl="1" indent="-182867">
              <a:lnSpc>
                <a:spcPts val="1200"/>
              </a:lnSpc>
              <a:buClrTx/>
              <a:buSzPct val="90000"/>
            </a:pPr>
            <a:r>
              <a:rPr lang="en-US" sz="1600" dirty="0" smtClean="0"/>
              <a:t> </a:t>
            </a:r>
            <a:r>
              <a:rPr lang="en-US" sz="1600" u="sng" dirty="0" smtClean="0">
                <a:hlinkClick r:id="rId2"/>
              </a:rPr>
              <a:t>http://www.freedomforallseasons.org/EndangeredSpeciesTakings/Mass%20Extinction%20The%20Big%20Ones.pdf</a:t>
            </a:r>
            <a:r>
              <a:rPr lang="en-US" sz="1600" dirty="0" smtClean="0"/>
              <a:t> </a:t>
            </a:r>
          </a:p>
          <a:p>
            <a:pPr marL="182867" lvl="1" indent="-182867">
              <a:lnSpc>
                <a:spcPts val="1200"/>
              </a:lnSpc>
              <a:buClrTx/>
              <a:buSzPct val="90000"/>
            </a:pPr>
            <a:r>
              <a:rPr lang="en-US" sz="1700" b="1" u="sng" dirty="0" smtClean="0">
                <a:hlinkClick r:id="rId3"/>
              </a:rPr>
              <a:t>99.9% of all species have gone extinct, what's the point of spending billions to "delay" what Mother Nature is doing</a:t>
            </a:r>
            <a:endParaRPr lang="en-US" sz="1700" b="1" u="sng" dirty="0" smtClean="0"/>
          </a:p>
          <a:p>
            <a:pPr marL="182867" lvl="1" indent="-182867">
              <a:lnSpc>
                <a:spcPts val="1200"/>
              </a:lnSpc>
              <a:buClrTx/>
              <a:buSzPct val="90000"/>
            </a:pPr>
            <a:r>
              <a:rPr lang="en-US" sz="1700" b="1" dirty="0" smtClean="0">
                <a:hlinkClick r:id="rId4"/>
              </a:rPr>
              <a:t>8 Years of research why EPA/ESA is creating myth</a:t>
            </a:r>
            <a:endParaRPr lang="en-US" sz="1700" b="1" dirty="0" smtClean="0"/>
          </a:p>
          <a:p>
            <a:pPr marL="182867" lvl="1" indent="-182867">
              <a:lnSpc>
                <a:spcPts val="1200"/>
              </a:lnSpc>
              <a:buSzPct val="90000"/>
            </a:pPr>
            <a:endParaRPr lang="en-US" sz="2000" dirty="0" smtClean="0"/>
          </a:p>
          <a:p>
            <a:endParaRPr lang="en-US" sz="1200" dirty="0"/>
          </a:p>
        </p:txBody>
      </p:sp>
      <p:sp>
        <p:nvSpPr>
          <p:cNvPr id="7" name="TextBox 6"/>
          <p:cNvSpPr txBox="1"/>
          <p:nvPr/>
        </p:nvSpPr>
        <p:spPr>
          <a:xfrm>
            <a:off x="76200" y="3581401"/>
            <a:ext cx="4648200" cy="2862316"/>
          </a:xfrm>
          <a:prstGeom prst="rect">
            <a:avLst/>
          </a:prstGeom>
          <a:solidFill>
            <a:srgbClr val="CCFFCC"/>
          </a:solidFill>
        </p:spPr>
        <p:txBody>
          <a:bodyPr wrap="square" lIns="91433" tIns="45717" rIns="91433" bIns="45717" rtlCol="0">
            <a:spAutoFit/>
          </a:bodyPr>
          <a:lstStyle/>
          <a:p>
            <a:pPr marL="182867" indent="-182867">
              <a:lnSpc>
                <a:spcPts val="1200"/>
              </a:lnSpc>
              <a:spcBef>
                <a:spcPts val="600"/>
              </a:spcBef>
              <a:buFont typeface="Wingdings" pitchFamily="2" charset="2"/>
              <a:buChar char="Ø"/>
            </a:pPr>
            <a:r>
              <a:rPr lang="en-US" sz="1200" dirty="0" smtClean="0"/>
              <a:t>Public planning is a snowball of deception rolling across our free land and forced down our throats strangling freedom and liberty to death.  </a:t>
            </a:r>
          </a:p>
          <a:p>
            <a:pPr marL="182867" indent="-182867">
              <a:lnSpc>
                <a:spcPts val="1200"/>
              </a:lnSpc>
              <a:spcBef>
                <a:spcPts val="600"/>
              </a:spcBef>
              <a:buFont typeface="Wingdings" pitchFamily="2" charset="2"/>
              <a:buChar char="Ø"/>
            </a:pPr>
            <a:r>
              <a:rPr lang="en-US" sz="1200" dirty="0" smtClean="0"/>
              <a:t>There is no true and honest scientific or economic fully tested hypothesis with conclusive highly confident repeatable research by unbiased independent researchers that any of these planning  paradigms such as buffers, growth management, shoreline management, critical areas rest on the truth.  </a:t>
            </a:r>
          </a:p>
          <a:p>
            <a:pPr marL="182867" indent="-182867">
              <a:lnSpc>
                <a:spcPts val="1200"/>
              </a:lnSpc>
              <a:spcBef>
                <a:spcPts val="600"/>
              </a:spcBef>
              <a:buFont typeface="Wingdings" pitchFamily="2" charset="2"/>
              <a:buChar char="Ø"/>
            </a:pPr>
            <a:r>
              <a:rPr lang="en-US" sz="1200" dirty="0" smtClean="0"/>
              <a:t> Man caused species collapse, man caused global warming, man caused "alternative energy" are weak hypothesis at best and lies at the worst which have long been proven not true by many credible </a:t>
            </a:r>
            <a:r>
              <a:rPr lang="en-US" sz="1200" u="sng" dirty="0" smtClean="0"/>
              <a:t>independent</a:t>
            </a:r>
            <a:r>
              <a:rPr lang="en-US" sz="1200" dirty="0" smtClean="0"/>
              <a:t> individuals and groups.  This political "science" has cost American taxpayers billions  unnecessarily  by the targeted destruction of innocent lives, homes, land and wages while transferring vast wealth and resources into the pockets of the elite global to local mainstream parties, banks, media, BAR associations, elected and unelected councils and administrators.</a:t>
            </a:r>
            <a:endParaRPr lang="en-US" sz="1200" dirty="0"/>
          </a:p>
        </p:txBody>
      </p:sp>
      <p:pic>
        <p:nvPicPr>
          <p:cNvPr id="8" name="Picture 7" descr="ExtinctRateWeb.jpg"/>
          <p:cNvPicPr>
            <a:picLocks noChangeAspect="1"/>
          </p:cNvPicPr>
          <p:nvPr/>
        </p:nvPicPr>
        <p:blipFill>
          <a:blip r:embed="rId5" cstate="print"/>
          <a:stretch>
            <a:fillRect/>
          </a:stretch>
        </p:blipFill>
        <p:spPr>
          <a:xfrm>
            <a:off x="40038" y="990600"/>
            <a:ext cx="2169764" cy="1905000"/>
          </a:xfrm>
          <a:prstGeom prst="rect">
            <a:avLst/>
          </a:prstGeom>
        </p:spPr>
      </p:pic>
      <p:pic>
        <p:nvPicPr>
          <p:cNvPr id="9" name="Picture 8" descr="Extinction-Destructive-or-C.png"/>
          <p:cNvPicPr>
            <a:picLocks noChangeAspect="1"/>
          </p:cNvPicPr>
          <p:nvPr/>
        </p:nvPicPr>
        <p:blipFill>
          <a:blip r:embed="rId6" cstate="print"/>
          <a:stretch>
            <a:fillRect/>
          </a:stretch>
        </p:blipFill>
        <p:spPr>
          <a:xfrm>
            <a:off x="2209801" y="1371602"/>
            <a:ext cx="2705100" cy="2024317"/>
          </a:xfrm>
          <a:prstGeom prst="rect">
            <a:avLst/>
          </a:prstGeom>
        </p:spPr>
      </p:pic>
      <p:sp>
        <p:nvSpPr>
          <p:cNvPr id="11" name="Horizontal Scroll 10"/>
          <p:cNvSpPr/>
          <p:nvPr/>
        </p:nvSpPr>
        <p:spPr>
          <a:xfrm>
            <a:off x="5562600" y="0"/>
            <a:ext cx="3276600" cy="1033272"/>
          </a:xfrm>
          <a:prstGeom prst="horizontalScroll">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“Of that which you see, believe only a little.  Of that which you are told, nothing.”</a:t>
            </a:r>
          </a:p>
          <a:p>
            <a:r>
              <a:rPr lang="en-US" sz="1200" dirty="0" smtClean="0">
                <a:solidFill>
                  <a:schemeClr val="tx1"/>
                </a:solidFill>
              </a:rPr>
              <a:t>Spanish Proverb</a:t>
            </a:r>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477000" cy="765048"/>
          </a:xfrm>
        </p:spPr>
        <p:txBody>
          <a:bodyPr>
            <a:normAutofit/>
          </a:bodyPr>
          <a:lstStyle/>
          <a:p>
            <a:r>
              <a:rPr lang="en-US" sz="1400" dirty="0" smtClean="0"/>
              <a:t>Buffering for the new spotted owl – sage grouse, a.k.a. sage chicken how the </a:t>
            </a:r>
            <a:r>
              <a:rPr lang="en-US" sz="1600" dirty="0" smtClean="0"/>
              <a:t>environmentalist</a:t>
            </a:r>
            <a:r>
              <a:rPr lang="en-US" sz="1400" dirty="0" smtClean="0"/>
              <a:t> play chicken with your property</a:t>
            </a:r>
            <a:endParaRPr lang="en-US" sz="1400" dirty="0"/>
          </a:p>
        </p:txBody>
      </p:sp>
      <p:sp>
        <p:nvSpPr>
          <p:cNvPr id="4" name="Content Placeholder 3"/>
          <p:cNvSpPr>
            <a:spLocks noGrp="1"/>
          </p:cNvSpPr>
          <p:nvPr>
            <p:ph sz="half" idx="2"/>
          </p:nvPr>
        </p:nvSpPr>
        <p:spPr>
          <a:xfrm>
            <a:off x="4495800" y="1295400"/>
            <a:ext cx="4267200" cy="4343400"/>
          </a:xfrm>
        </p:spPr>
        <p:txBody>
          <a:bodyPr>
            <a:normAutofit/>
          </a:bodyPr>
          <a:lstStyle/>
          <a:p>
            <a:pPr marL="182867" indent="-182867">
              <a:lnSpc>
                <a:spcPts val="1300"/>
              </a:lnSpc>
              <a:spcBef>
                <a:spcPts val="600"/>
              </a:spcBef>
              <a:buClrTx/>
              <a:buSzPct val="95000"/>
              <a:buFont typeface="Wingdings" pitchFamily="2" charset="2"/>
              <a:buChar char="q"/>
            </a:pPr>
            <a:r>
              <a:rPr lang="en-US" sz="1200" dirty="0" smtClean="0"/>
              <a:t>“We have also discovered the studies relied upon by the government that projected future oil and gas production as the destroyer of grouse habitat were based on studies not available to the public and, therefore, </a:t>
            </a:r>
            <a:r>
              <a:rPr lang="en-US" sz="1200" u="sng" dirty="0" smtClean="0"/>
              <a:t>not fully peer reviewed </a:t>
            </a:r>
            <a:r>
              <a:rPr lang="en-US" sz="1200" dirty="0" smtClean="0"/>
              <a:t>at the time the {U.S. Forest} Service made its finding.  Several cited studies were clearly biased, such as the one prepared by </a:t>
            </a:r>
            <a:r>
              <a:rPr lang="en-US" sz="1200" u="sng" dirty="0" smtClean="0"/>
              <a:t>The Nature Conservancy </a:t>
            </a:r>
            <a:r>
              <a:rPr lang="en-US" sz="1200" dirty="0" smtClean="0"/>
              <a:t>in Wyoming, hardly an objective scientific perspective.</a:t>
            </a:r>
          </a:p>
          <a:p>
            <a:pPr marL="182867" indent="-182867">
              <a:lnSpc>
                <a:spcPts val="1300"/>
              </a:lnSpc>
              <a:spcBef>
                <a:spcPts val="600"/>
              </a:spcBef>
              <a:buClrTx/>
              <a:buSzPct val="95000"/>
              <a:buFont typeface="Wingdings" pitchFamily="2" charset="2"/>
              <a:buChar char="q"/>
            </a:pPr>
            <a:r>
              <a:rPr lang="en-US" sz="1200" dirty="0" smtClean="0"/>
              <a:t>“One of the restrictions creates an </a:t>
            </a:r>
            <a:r>
              <a:rPr lang="en-US" sz="1200" u="sng" dirty="0" smtClean="0"/>
              <a:t>eight mile buffer zone </a:t>
            </a:r>
            <a:r>
              <a:rPr lang="en-US" sz="1200" dirty="0" smtClean="0"/>
              <a:t>around breeding sites preventing all human disturbances such as grazing, fence building, roads, power lines, pipelines, development, oil and gas production and dozens of other beneficial uses.</a:t>
            </a:r>
          </a:p>
          <a:p>
            <a:pPr marL="182867" indent="-182867">
              <a:lnSpc>
                <a:spcPts val="1300"/>
              </a:lnSpc>
              <a:spcBef>
                <a:spcPts val="600"/>
              </a:spcBef>
              <a:buClrTx/>
              <a:buSzPct val="95000"/>
              <a:buFont typeface="Wingdings" pitchFamily="2" charset="2"/>
              <a:buChar char="q"/>
            </a:pPr>
            <a:r>
              <a:rPr lang="en-US" sz="1200" dirty="0" smtClean="0"/>
              <a:t>Another restriction creates an </a:t>
            </a:r>
            <a:r>
              <a:rPr lang="en-US" sz="1200" u="sng" dirty="0" smtClean="0"/>
              <a:t>arbitrarily determined three percent “disturbance cap,</a:t>
            </a:r>
            <a:r>
              <a:rPr lang="en-US" sz="1200" dirty="0" smtClean="0"/>
              <a:t>” where no more than three percent of the land within a priority habitat can show human disturbance.</a:t>
            </a:r>
          </a:p>
          <a:p>
            <a:pPr marL="182867" indent="-182867">
              <a:lnSpc>
                <a:spcPts val="1300"/>
              </a:lnSpc>
              <a:spcBef>
                <a:spcPts val="600"/>
              </a:spcBef>
              <a:buClrTx/>
              <a:buSzPct val="95000"/>
              <a:buFont typeface="Wingdings" pitchFamily="2" charset="2"/>
              <a:buChar char="q"/>
            </a:pPr>
            <a:r>
              <a:rPr lang="en-US" sz="1200" u="sng" dirty="0" smtClean="0"/>
              <a:t>Together, the eight-mile buffer and three percent cap means 97 percent of the priority habitat for the greater sage grouse in the 11 Western states will be off limits to any human activity.”</a:t>
            </a:r>
          </a:p>
          <a:p>
            <a:pPr marL="182867" indent="-182867">
              <a:lnSpc>
                <a:spcPts val="1300"/>
              </a:lnSpc>
              <a:spcBef>
                <a:spcPts val="600"/>
              </a:spcBef>
              <a:buClrTx/>
              <a:buSzPct val="95000"/>
              <a:buFont typeface="Wingdings" pitchFamily="2" charset="2"/>
              <a:buChar char="q"/>
            </a:pPr>
            <a:r>
              <a:rPr lang="en-US" sz="1200" dirty="0" smtClean="0">
                <a:hlinkClick r:id="rId2"/>
              </a:rPr>
              <a:t>http://www.freedomforallseasons.org/FreedomFromEndangeredSpeciesMythomania.asp</a:t>
            </a:r>
            <a:endParaRPr lang="en-US" sz="1200" dirty="0"/>
          </a:p>
        </p:txBody>
      </p:sp>
      <p:sp>
        <p:nvSpPr>
          <p:cNvPr id="8" name="TextBox 7"/>
          <p:cNvSpPr txBox="1"/>
          <p:nvPr/>
        </p:nvSpPr>
        <p:spPr>
          <a:xfrm>
            <a:off x="685800" y="4724400"/>
            <a:ext cx="3505200" cy="1769709"/>
          </a:xfrm>
          <a:prstGeom prst="rect">
            <a:avLst/>
          </a:prstGeom>
          <a:noFill/>
        </p:spPr>
        <p:txBody>
          <a:bodyPr wrap="square" lIns="91433" tIns="45717" rIns="91433" bIns="45717" rtlCol="0">
            <a:spAutoFit/>
          </a:bodyPr>
          <a:lstStyle/>
          <a:p>
            <a:endParaRPr lang="en-US" sz="1200" dirty="0" smtClean="0">
              <a:hlinkClick r:id="rId3"/>
            </a:endParaRPr>
          </a:p>
          <a:p>
            <a:endParaRPr lang="en-US" sz="1200" dirty="0" smtClean="0">
              <a:hlinkClick r:id="rId3"/>
            </a:endParaRPr>
          </a:p>
          <a:p>
            <a:r>
              <a:rPr lang="en-US" sz="1200" dirty="0" smtClean="0">
                <a:hlinkClick r:id="rId3"/>
              </a:rPr>
              <a:t>1. WYOMING GROUPS WIN: NO RESTRICTIONS OVER SAGE GROUSE </a:t>
            </a:r>
            <a:endParaRPr lang="en-US" sz="1200" dirty="0" smtClean="0"/>
          </a:p>
          <a:p>
            <a:endParaRPr lang="en-US" sz="1200" b="1" dirty="0" smtClean="0"/>
          </a:p>
          <a:p>
            <a:r>
              <a:rPr lang="en-US" sz="1200" dirty="0" smtClean="0">
                <a:hlinkClick r:id="rId4"/>
              </a:rPr>
              <a:t>2. Western States Fight The New Spotted Owl Takings, The Sage Grouse/Chicken Takings of property.</a:t>
            </a:r>
            <a:endParaRPr lang="en-US" sz="1200" b="1" dirty="0" smtClean="0"/>
          </a:p>
          <a:p>
            <a:endParaRPr lang="en-US" sz="1200" b="1" dirty="0"/>
          </a:p>
        </p:txBody>
      </p:sp>
      <p:pic>
        <p:nvPicPr>
          <p:cNvPr id="10" name="Content Placeholder 9" descr="Sage Grouse fishingbuddy.com"/>
          <p:cNvPicPr>
            <a:picLocks noGrp="1" noChangeAspect="1"/>
          </p:cNvPicPr>
          <p:nvPr>
            <p:ph sz="half" idx="1"/>
          </p:nvPr>
        </p:nvPicPr>
        <p:blipFill>
          <a:blip r:embed="rId5" cstate="print"/>
          <a:stretch>
            <a:fillRect/>
          </a:stretch>
        </p:blipFill>
        <p:spPr>
          <a:xfrm>
            <a:off x="1143000" y="1371602"/>
            <a:ext cx="2209800" cy="2941797"/>
          </a:xfrm>
        </p:spPr>
      </p:pic>
      <p:sp>
        <p:nvSpPr>
          <p:cNvPr id="11" name="TextBox 10"/>
          <p:cNvSpPr txBox="1"/>
          <p:nvPr/>
        </p:nvSpPr>
        <p:spPr>
          <a:xfrm>
            <a:off x="914400" y="4343402"/>
            <a:ext cx="3124200" cy="584769"/>
          </a:xfrm>
          <a:prstGeom prst="rect">
            <a:avLst/>
          </a:prstGeom>
          <a:noFill/>
        </p:spPr>
        <p:txBody>
          <a:bodyPr wrap="square" lIns="91433" tIns="45717" rIns="91433" bIns="45717" rtlCol="0">
            <a:spAutoFit/>
          </a:bodyPr>
          <a:lstStyle/>
          <a:p>
            <a:r>
              <a:rPr lang="en-US" sz="1200" dirty="0" smtClean="0"/>
              <a:t>“Little guys first grouse plus a bonus dove.”</a:t>
            </a:r>
          </a:p>
          <a:p>
            <a:r>
              <a:rPr lang="en-US" sz="1000" dirty="0" smtClean="0">
                <a:hlinkClick r:id="rId6"/>
              </a:rPr>
              <a:t>http://www.fishingbuddy.com/the_grouse_and_partridge_hunting_category/?app_task=Photos&amp;app_p=2</a:t>
            </a:r>
            <a:endParaRPr lang="en-US" sz="1200" dirty="0"/>
          </a:p>
        </p:txBody>
      </p:sp>
    </p:spTree>
  </p:cSld>
  <p:clrMapOvr>
    <a:masterClrMapping/>
  </p:clrMapOvr>
  <p:transition spd="med" advTm="7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3584448" cy="533400"/>
          </a:xfrm>
        </p:spPr>
        <p:txBody>
          <a:bodyPr>
            <a:normAutofit/>
          </a:bodyPr>
          <a:lstStyle/>
          <a:p>
            <a:r>
              <a:rPr lang="en-US" sz="1600" dirty="0" smtClean="0"/>
              <a:t>The “Scientific” method</a:t>
            </a:r>
            <a:endParaRPr lang="en-US" sz="1600" dirty="0"/>
          </a:p>
        </p:txBody>
      </p:sp>
      <p:sp>
        <p:nvSpPr>
          <p:cNvPr id="3" name="Content Placeholder 2"/>
          <p:cNvSpPr>
            <a:spLocks noGrp="1"/>
          </p:cNvSpPr>
          <p:nvPr>
            <p:ph sz="half" idx="1"/>
          </p:nvPr>
        </p:nvSpPr>
        <p:spPr>
          <a:xfrm>
            <a:off x="152400" y="1143000"/>
            <a:ext cx="4191000" cy="4724400"/>
          </a:xfrm>
        </p:spPr>
        <p:txBody>
          <a:bodyPr>
            <a:normAutofit fontScale="85000" lnSpcReduction="20000"/>
          </a:bodyPr>
          <a:lstStyle/>
          <a:p>
            <a:pPr marL="0" indent="0">
              <a:lnSpc>
                <a:spcPts val="1300"/>
              </a:lnSpc>
              <a:spcBef>
                <a:spcPts val="0"/>
              </a:spcBef>
              <a:buClrTx/>
              <a:buSzPct val="99000"/>
              <a:buNone/>
            </a:pPr>
            <a:r>
              <a:rPr lang="en-US" sz="1200" b="1" dirty="0" smtClean="0">
                <a:latin typeface="Calibri" pitchFamily="34" charset="0"/>
              </a:rPr>
              <a:t>I am not a fan of Wikipedia however, they have done a decent job of over viewing the scientific method, extracts below from</a:t>
            </a:r>
          </a:p>
          <a:p>
            <a:pPr marL="0" indent="0">
              <a:lnSpc>
                <a:spcPts val="1300"/>
              </a:lnSpc>
              <a:spcBef>
                <a:spcPts val="0"/>
              </a:spcBef>
              <a:buClrTx/>
              <a:buSzPct val="99000"/>
              <a:buNone/>
            </a:pPr>
            <a:r>
              <a:rPr lang="en-US" sz="1200" b="1" dirty="0" smtClean="0">
                <a:latin typeface="Calibri" pitchFamily="34" charset="0"/>
                <a:hlinkClick r:id="rId2"/>
              </a:rPr>
              <a:t>https://en.wikipedia.org/wiki/Scientific_method</a:t>
            </a:r>
            <a:endParaRPr lang="en-US" sz="1200" b="1" dirty="0" smtClean="0">
              <a:latin typeface="Calibri" pitchFamily="34" charset="0"/>
            </a:endParaRPr>
          </a:p>
          <a:p>
            <a:pPr marL="0" indent="0">
              <a:lnSpc>
                <a:spcPts val="1300"/>
              </a:lnSpc>
              <a:spcBef>
                <a:spcPts val="0"/>
              </a:spcBef>
              <a:buClrTx/>
              <a:buSzPct val="99000"/>
              <a:buNone/>
            </a:pPr>
            <a:endParaRPr lang="en-US" sz="1200" b="1" dirty="0" smtClean="0">
              <a:latin typeface="Calibri" pitchFamily="34" charset="0"/>
            </a:endParaRPr>
          </a:p>
          <a:p>
            <a:pPr marL="182867" indent="-182867">
              <a:lnSpc>
                <a:spcPts val="1300"/>
              </a:lnSpc>
              <a:buClrTx/>
              <a:buSzPct val="99000"/>
              <a:buFont typeface="+mj-lt"/>
              <a:buAutoNum type="arabicPeriod"/>
            </a:pPr>
            <a:r>
              <a:rPr lang="en-US" sz="1400" b="1" dirty="0" smtClean="0">
                <a:latin typeface="Calibri" pitchFamily="34" charset="0"/>
              </a:rPr>
              <a:t>“The scientific method</a:t>
            </a:r>
            <a:r>
              <a:rPr lang="en-US" sz="1400" dirty="0" smtClean="0">
                <a:latin typeface="Calibri" pitchFamily="34" charset="0"/>
              </a:rPr>
              <a:t> (or simply </a:t>
            </a:r>
            <a:r>
              <a:rPr lang="en-US" sz="1400" b="1" dirty="0" smtClean="0">
                <a:latin typeface="Calibri" pitchFamily="34" charset="0"/>
              </a:rPr>
              <a:t>scientific method</a:t>
            </a:r>
            <a:r>
              <a:rPr lang="en-US" sz="1400" dirty="0" smtClean="0">
                <a:latin typeface="Calibri" pitchFamily="34" charset="0"/>
              </a:rPr>
              <a:t>) is a body of techniques for investigating phenomena, acquiring new knowledge, or correcting and integrating previous knowledge. </a:t>
            </a:r>
            <a:endParaRPr lang="en-US" sz="1400" baseline="30000" dirty="0" smtClean="0">
              <a:latin typeface="Calibri" pitchFamily="34" charset="0"/>
            </a:endParaRPr>
          </a:p>
          <a:p>
            <a:pPr marL="182867" indent="-182867">
              <a:lnSpc>
                <a:spcPts val="1300"/>
              </a:lnSpc>
              <a:buClrTx/>
              <a:buSzPct val="99000"/>
              <a:buFont typeface="+mj-lt"/>
              <a:buAutoNum type="arabicPeriod"/>
            </a:pPr>
            <a:r>
              <a:rPr lang="en-US" sz="1400" dirty="0" smtClean="0">
                <a:latin typeface="Calibri" pitchFamily="34" charset="0"/>
              </a:rPr>
              <a:t>Scientific researchers propose hypotheses as explanations of phenomena, and design experimental studies to test these hypotheses via predictions which can be derived from them. These steps must be repeatable, to guard against mistake or confusion in any particular experimenter.  Theories that encompass wider domains of inquiry may bind many independently derived hypotheses together in a coherent, supportive structure. Theories, in turn, may help form new hypotheses or place groups of hypotheses into context.</a:t>
            </a:r>
          </a:p>
          <a:p>
            <a:pPr marL="182867" indent="-182867">
              <a:lnSpc>
                <a:spcPts val="1300"/>
              </a:lnSpc>
              <a:buClrTx/>
              <a:buSzPct val="99000"/>
              <a:buFont typeface="+mj-lt"/>
              <a:buAutoNum type="arabicPeriod"/>
            </a:pPr>
            <a:r>
              <a:rPr lang="en-US" sz="1400" b="1" dirty="0" smtClean="0">
                <a:latin typeface="Calibri" pitchFamily="34" charset="0"/>
              </a:rPr>
              <a:t>Formulate a question</a:t>
            </a:r>
          </a:p>
          <a:p>
            <a:pPr marL="182867" indent="-182867">
              <a:lnSpc>
                <a:spcPts val="1300"/>
              </a:lnSpc>
              <a:buClrTx/>
              <a:buSzPct val="99000"/>
              <a:buFont typeface="+mj-lt"/>
              <a:buAutoNum type="arabicPeriod"/>
            </a:pPr>
            <a:r>
              <a:rPr lang="en-US" sz="1400" b="1" dirty="0" smtClean="0"/>
              <a:t>Hypothesis</a:t>
            </a:r>
            <a:endParaRPr lang="en-US" sz="1400" dirty="0" smtClean="0"/>
          </a:p>
          <a:p>
            <a:pPr marL="182867" indent="-182867">
              <a:lnSpc>
                <a:spcPts val="1300"/>
              </a:lnSpc>
              <a:buClrTx/>
              <a:buSzPct val="99000"/>
              <a:buFont typeface="+mj-lt"/>
              <a:buAutoNum type="arabicPeriod"/>
            </a:pPr>
            <a:r>
              <a:rPr lang="en-US" sz="1400" b="1" dirty="0" smtClean="0"/>
              <a:t>Prediction</a:t>
            </a:r>
          </a:p>
          <a:p>
            <a:pPr marL="182867" indent="-182867">
              <a:lnSpc>
                <a:spcPts val="1300"/>
              </a:lnSpc>
              <a:buClrTx/>
              <a:buSzPct val="99000"/>
              <a:buFont typeface="+mj-lt"/>
              <a:buAutoNum type="arabicPeriod"/>
            </a:pPr>
            <a:r>
              <a:rPr lang="en-US" sz="1400" b="1" dirty="0" smtClean="0"/>
              <a:t>Prediction</a:t>
            </a:r>
          </a:p>
          <a:p>
            <a:pPr marL="182867" indent="-182867">
              <a:lnSpc>
                <a:spcPts val="1300"/>
              </a:lnSpc>
              <a:buClrTx/>
              <a:buSzPct val="99000"/>
              <a:buFont typeface="+mj-lt"/>
              <a:buAutoNum type="arabicPeriod"/>
            </a:pPr>
            <a:r>
              <a:rPr lang="en-US" sz="1400" b="1" dirty="0" smtClean="0"/>
              <a:t>Analysis</a:t>
            </a:r>
          </a:p>
          <a:p>
            <a:pPr marL="182867" indent="-182867">
              <a:lnSpc>
                <a:spcPts val="1300"/>
              </a:lnSpc>
              <a:buClrTx/>
              <a:buSzPct val="99000"/>
              <a:buFont typeface="+mj-lt"/>
              <a:buAutoNum type="arabicPeriod"/>
            </a:pPr>
            <a:r>
              <a:rPr lang="en-US" sz="1400" b="1" dirty="0" smtClean="0"/>
              <a:t>Replication</a:t>
            </a:r>
          </a:p>
          <a:p>
            <a:pPr marL="182867" indent="-182867">
              <a:lnSpc>
                <a:spcPts val="1300"/>
              </a:lnSpc>
              <a:buClrTx/>
              <a:buSzPct val="99000"/>
              <a:buFont typeface="+mj-lt"/>
              <a:buAutoNum type="arabicPeriod"/>
            </a:pPr>
            <a:r>
              <a:rPr lang="en-US" sz="1400" b="1" dirty="0" smtClean="0"/>
              <a:t>External review</a:t>
            </a:r>
          </a:p>
          <a:p>
            <a:pPr marL="182867" indent="-182867">
              <a:lnSpc>
                <a:spcPts val="1300"/>
              </a:lnSpc>
              <a:buClrTx/>
              <a:buSzPct val="99000"/>
              <a:buFont typeface="+mj-lt"/>
              <a:buAutoNum type="arabicPeriod"/>
            </a:pPr>
            <a:r>
              <a:rPr lang="en-US" sz="1400" b="1" dirty="0" smtClean="0"/>
              <a:t>Data recording and sharing”</a:t>
            </a:r>
            <a:endParaRPr lang="en-US" sz="1900" dirty="0"/>
          </a:p>
        </p:txBody>
      </p:sp>
      <p:sp>
        <p:nvSpPr>
          <p:cNvPr id="4" name="Content Placeholder 3"/>
          <p:cNvSpPr>
            <a:spLocks noGrp="1"/>
          </p:cNvSpPr>
          <p:nvPr>
            <p:ph sz="half" idx="2"/>
          </p:nvPr>
        </p:nvSpPr>
        <p:spPr>
          <a:xfrm>
            <a:off x="4572000" y="2057400"/>
            <a:ext cx="4419600" cy="4495800"/>
          </a:xfrm>
        </p:spPr>
        <p:txBody>
          <a:bodyPr>
            <a:normAutofit fontScale="85000" lnSpcReduction="20000"/>
          </a:bodyPr>
          <a:lstStyle/>
          <a:p>
            <a:pPr marL="182867" indent="-182867">
              <a:buClrTx/>
              <a:buSzPct val="96000"/>
              <a:buNone/>
            </a:pPr>
            <a:r>
              <a:rPr lang="en-US" sz="1400" b="1" dirty="0" smtClean="0">
                <a:latin typeface="Calibri" pitchFamily="34" charset="0"/>
              </a:rPr>
              <a:t>And the message of this slide is:</a:t>
            </a:r>
          </a:p>
          <a:p>
            <a:pPr marL="182867" indent="-182867">
              <a:buClrTx/>
              <a:buSzPct val="96000"/>
              <a:buFont typeface="Wingdings" pitchFamily="2" charset="2"/>
              <a:buChar char="Ø"/>
            </a:pPr>
            <a:r>
              <a:rPr lang="en-US" sz="1400" dirty="0" smtClean="0">
                <a:latin typeface="Calibri" pitchFamily="34" charset="0"/>
              </a:rPr>
              <a:t>Even the most independent repeatable research with highly confident results and low errors is not perfect.  Mother Nature penalizes perfection and embraces diversity including diversity of thought and opinions.  Inanimate objects such as ball bearings are ideal for statistical predictions as well as gross human physical measurements , e.g. height, weight, IQ.  </a:t>
            </a:r>
          </a:p>
          <a:p>
            <a:pPr marL="182867" indent="-182867">
              <a:buClrTx/>
              <a:buSzPct val="96000"/>
              <a:buFont typeface="Wingdings" pitchFamily="2" charset="2"/>
              <a:buChar char="Ø"/>
            </a:pPr>
            <a:r>
              <a:rPr lang="en-US" sz="1400" dirty="0" smtClean="0">
                <a:latin typeface="Calibri" pitchFamily="34" charset="0"/>
              </a:rPr>
              <a:t>The more complex and natural the system is, the more unpredictable it becomes.</a:t>
            </a:r>
          </a:p>
          <a:p>
            <a:pPr marL="182867" indent="-182867">
              <a:buClrTx/>
              <a:buSzPct val="96000"/>
              <a:buFont typeface="Wingdings" pitchFamily="2" charset="2"/>
              <a:buChar char="Ø"/>
            </a:pPr>
            <a:r>
              <a:rPr lang="en-US" sz="1400" dirty="0" smtClean="0">
                <a:latin typeface="Calibri" pitchFamily="34" charset="0"/>
              </a:rPr>
              <a:t>Only man is arrogant enough to pontificate irrefutable research findings, then  force it into legislation, regulation, codification, administration followed by centuries of  judication and misery, topped off by war just to make it more politically correct.  </a:t>
            </a:r>
          </a:p>
          <a:p>
            <a:pPr marL="182867" indent="-182867">
              <a:buClrTx/>
              <a:buSzPct val="96000"/>
              <a:buFont typeface="Wingdings" pitchFamily="2" charset="2"/>
              <a:buChar char="Ø"/>
            </a:pPr>
            <a:r>
              <a:rPr lang="en-US" sz="1400" dirty="0" smtClean="0">
                <a:latin typeface="Calibri" pitchFamily="34" charset="0"/>
              </a:rPr>
              <a:t>There is always a “faster gun” in training to bring even “true and honest” science down let alone poorly conceived and highly disputed conclusions by credible independent scientists and engineers and the victims.</a:t>
            </a:r>
          </a:p>
          <a:p>
            <a:pPr marL="182867" indent="-182867">
              <a:buClrTx/>
              <a:buSzPct val="96000"/>
              <a:buFont typeface="Wingdings" pitchFamily="2" charset="2"/>
              <a:buChar char="Ø"/>
            </a:pPr>
            <a:r>
              <a:rPr lang="en-US" sz="1400" dirty="0" smtClean="0">
                <a:latin typeface="Calibri" pitchFamily="34" charset="0"/>
              </a:rPr>
              <a:t>Even if all of a state’s Representatives, Senators and all public and private scientists agreed on a public policy, they could never force a rightful Republic state Citizen to drink the “truth” or the “swill.</a:t>
            </a:r>
          </a:p>
          <a:p>
            <a:pPr marL="182867" indent="-182867">
              <a:buClrTx/>
              <a:buSzPct val="96000"/>
              <a:buFont typeface="Wingdings" pitchFamily="2" charset="2"/>
              <a:buChar char="Ø"/>
            </a:pPr>
            <a:r>
              <a:rPr lang="en-US" sz="1400" dirty="0" smtClean="0">
                <a:latin typeface="Calibri" pitchFamily="34" charset="0"/>
              </a:rPr>
              <a:t>A “Majority” Rule Democracy is a “mobacracy”  centrally controlled and planned by the global to local elite.</a:t>
            </a:r>
          </a:p>
          <a:p>
            <a:pPr marL="182867" indent="-182867">
              <a:buClrTx/>
              <a:buSzPct val="96000"/>
              <a:buFont typeface="Wingdings" pitchFamily="2" charset="2"/>
              <a:buChar char="Ø"/>
            </a:pPr>
            <a:r>
              <a:rPr lang="en-US" sz="1400" dirty="0" smtClean="0">
                <a:latin typeface="Calibri" pitchFamily="34" charset="0"/>
              </a:rPr>
              <a:t>A True and Honest free limited Republic “controls” by INDIVIDUAL free choice, i.e. anti-control &amp; anti-planning.</a:t>
            </a:r>
          </a:p>
          <a:p>
            <a:pPr marL="182867" indent="-182867">
              <a:buClrTx/>
              <a:buSzPct val="96000"/>
              <a:buFont typeface="Wingdings" pitchFamily="2" charset="2"/>
              <a:buChar char="Ø"/>
            </a:pPr>
            <a:r>
              <a:rPr lang="en-US" sz="1400" dirty="0" smtClean="0">
                <a:latin typeface="Calibri" pitchFamily="34" charset="0"/>
              </a:rPr>
              <a:t>The Half Life of Facts - More reasons “facts” lie </a:t>
            </a:r>
            <a:r>
              <a:rPr lang="en-US" sz="1200" dirty="0" smtClean="0">
                <a:latin typeface="Calibri" pitchFamily="34" charset="0"/>
                <a:hlinkClick r:id="rId3"/>
              </a:rPr>
              <a:t>http://www.wired.com/wiredscience/2012/09/introducing-the-half-life-of-facts/</a:t>
            </a:r>
            <a:endParaRPr lang="en-US" sz="1400" dirty="0" smtClean="0">
              <a:latin typeface="Calibri" pitchFamily="34" charset="0"/>
            </a:endParaRPr>
          </a:p>
          <a:p>
            <a:pPr marL="182867" indent="-182867">
              <a:buClrTx/>
              <a:buSzPct val="96000"/>
              <a:buFont typeface="Wingdings" pitchFamily="2" charset="2"/>
              <a:buChar char="Ø"/>
            </a:pPr>
            <a:endParaRPr lang="en-US" sz="1200" dirty="0"/>
          </a:p>
        </p:txBody>
      </p:sp>
      <p:pic>
        <p:nvPicPr>
          <p:cNvPr id="8" name="Picture 7" descr="Majority-Rule-vs.-Constitut.png"/>
          <p:cNvPicPr>
            <a:picLocks noChangeAspect="1"/>
          </p:cNvPicPr>
          <p:nvPr/>
        </p:nvPicPr>
        <p:blipFill>
          <a:blip r:embed="rId4" cstate="print"/>
          <a:stretch>
            <a:fillRect/>
          </a:stretch>
        </p:blipFill>
        <p:spPr>
          <a:xfrm>
            <a:off x="5257800" y="228600"/>
            <a:ext cx="3276600" cy="1703542"/>
          </a:xfrm>
          <a:prstGeom prst="rect">
            <a:avLst/>
          </a:prstGeom>
        </p:spPr>
      </p:pic>
      <p:sp>
        <p:nvSpPr>
          <p:cNvPr id="9" name="TextBox 8"/>
          <p:cNvSpPr txBox="1"/>
          <p:nvPr/>
        </p:nvSpPr>
        <p:spPr>
          <a:xfrm>
            <a:off x="609600" y="5791200"/>
            <a:ext cx="3581400" cy="600158"/>
          </a:xfrm>
          <a:prstGeom prst="rect">
            <a:avLst/>
          </a:prstGeom>
          <a:solidFill>
            <a:srgbClr val="C3F4F9"/>
          </a:solidFill>
        </p:spPr>
        <p:txBody>
          <a:bodyPr wrap="square" lIns="91433" tIns="45717" rIns="91433" bIns="45717" rtlCol="0">
            <a:spAutoFit/>
          </a:bodyPr>
          <a:lstStyle/>
          <a:p>
            <a:r>
              <a:rPr lang="en-US" sz="1600" dirty="0" smtClean="0"/>
              <a:t>The Scientific Method Song</a:t>
            </a:r>
          </a:p>
          <a:p>
            <a:r>
              <a:rPr lang="en-US" sz="1200" dirty="0" smtClean="0">
                <a:hlinkClick r:id="rId5"/>
              </a:rPr>
              <a:t>https://www.youtube.com/watch?v=eA86dYxrg4Q</a:t>
            </a:r>
            <a:r>
              <a:rPr lang="en-US" sz="1600" dirty="0" smtClean="0"/>
              <a:t> </a:t>
            </a:r>
            <a:endParaRPr lang="en-US" sz="1600" dirty="0"/>
          </a:p>
        </p:txBody>
      </p:sp>
    </p:spTree>
  </p:cSld>
  <p:clrMapOvr>
    <a:masterClrMapping/>
  </p:clrMapOvr>
  <p:transition spd="med" advTm="7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3660648" cy="609600"/>
          </a:xfrm>
        </p:spPr>
        <p:txBody>
          <a:bodyPr>
            <a:normAutofit/>
          </a:bodyPr>
          <a:lstStyle/>
          <a:p>
            <a:r>
              <a:rPr lang="en-US" sz="1800" dirty="0" smtClean="0"/>
              <a:t>How nature heals itself</a:t>
            </a:r>
            <a:endParaRPr lang="en-US" sz="1800" dirty="0"/>
          </a:p>
        </p:txBody>
      </p:sp>
      <p:sp>
        <p:nvSpPr>
          <p:cNvPr id="4" name="Content Placeholder 3"/>
          <p:cNvSpPr>
            <a:spLocks noGrp="1"/>
          </p:cNvSpPr>
          <p:nvPr>
            <p:ph sz="half" idx="2"/>
          </p:nvPr>
        </p:nvSpPr>
        <p:spPr/>
        <p:txBody>
          <a:bodyPr>
            <a:normAutofit lnSpcReduction="10000"/>
          </a:bodyPr>
          <a:lstStyle/>
          <a:p>
            <a:pPr>
              <a:buClrTx/>
              <a:buSzPct val="100000"/>
              <a:buFont typeface="Wingdings" pitchFamily="2" charset="2"/>
              <a:buChar char="v"/>
            </a:pPr>
            <a:r>
              <a:rPr lang="en-US" sz="1200" b="1" dirty="0" smtClean="0">
                <a:hlinkClick r:id="rId2"/>
              </a:rPr>
              <a:t>Letting Nature Heal Itself </a:t>
            </a:r>
            <a:r>
              <a:rPr lang="en-US" sz="1200" dirty="0" smtClean="0">
                <a:hlinkClick r:id="rId2"/>
              </a:rPr>
              <a:t> - “The ecosystems destroyed by the deadly earthquake in May formed over the course of millennia. But their natural recovery will take only decades, writes ecologist Jiang Gaoming.”</a:t>
            </a:r>
            <a:endParaRPr lang="en-US" sz="1200" dirty="0" smtClean="0"/>
          </a:p>
          <a:p>
            <a:pPr>
              <a:buClrTx/>
              <a:buSzPct val="100000"/>
              <a:buFont typeface="Wingdings" pitchFamily="2" charset="2"/>
              <a:buChar char="v"/>
            </a:pPr>
            <a:r>
              <a:rPr lang="en-US" sz="1200" b="1" dirty="0" smtClean="0">
                <a:hlinkClick r:id="rId3"/>
              </a:rPr>
              <a:t>Living on Earth: Nature Healing  Itself </a:t>
            </a:r>
            <a:r>
              <a:rPr lang="en-US" sz="1200" dirty="0" smtClean="0">
                <a:hlinkClick r:id="rId3"/>
              </a:rPr>
              <a:t>- “CURWOOD: As we all learned in science class, to every action there is an equal and opposite reaction. Nowhere is that more evident than in what we like to think of as technological progress. New technology often leads to unanticipated ecological damage, which leads to a seemingly endless effort to repair that damage. But as Living on Earth commentator Ruth Page notes, in their search for solutions scientists are learning that nature may already have the answers.”</a:t>
            </a:r>
            <a:endParaRPr lang="en-US" sz="1200" dirty="0" smtClean="0"/>
          </a:p>
          <a:p>
            <a:pPr>
              <a:buClrTx/>
              <a:buSzPct val="100000"/>
              <a:buFont typeface="Wingdings" pitchFamily="2" charset="2"/>
              <a:buChar char="v"/>
            </a:pPr>
            <a:r>
              <a:rPr lang="en-US" sz="1200" dirty="0" smtClean="0">
                <a:hlinkClick r:id="rId4"/>
              </a:rPr>
              <a:t> </a:t>
            </a:r>
            <a:r>
              <a:rPr lang="en-US" sz="1200" b="1" dirty="0" smtClean="0">
                <a:hlinkClick r:id="rId4"/>
              </a:rPr>
              <a:t>Natural Healing</a:t>
            </a:r>
            <a:r>
              <a:rPr lang="en-US" sz="1200" dirty="0" smtClean="0">
                <a:hlinkClick r:id="rId4"/>
              </a:rPr>
              <a:t> - “In 1989, the petroleum tanker Exxon Valdez struck Bligh Reef off the coast of Prince William Sound in Alaska and poured a minimum of 11 million gallons of oil into the water—enough to fill 125 Olympic-sized swimming pools. Senior scientist at NOAA, Stanley Rice of Juno, Alaska, studies the long-term effects of the spill and the resulting oil-related issues in Prince William Sound. Rice has worked with the spill since day 3 and, 20 years later, he is seeing major progress. “I never want to give the impression that we had this devastating oil spill in 1989 and it's still devastating,” he said. “We have pockets of a few species where lingering oil hurts their survival, but in terms of looking at the Sound in its entirety […] it's done a lot of recovery in 20 years.”</a:t>
            </a:r>
            <a:endParaRPr lang="en-US" sz="1200" dirty="0" smtClean="0"/>
          </a:p>
          <a:p>
            <a:pPr>
              <a:buClrTx/>
              <a:buSzPct val="100000"/>
              <a:buFont typeface="Wingdings" pitchFamily="2" charset="2"/>
              <a:buChar char="v"/>
            </a:pPr>
            <a:endParaRPr lang="en-US" sz="1200" dirty="0"/>
          </a:p>
        </p:txBody>
      </p:sp>
      <p:sp>
        <p:nvSpPr>
          <p:cNvPr id="7" name="Horizontal Scroll 6"/>
          <p:cNvSpPr/>
          <p:nvPr/>
        </p:nvSpPr>
        <p:spPr>
          <a:xfrm>
            <a:off x="4724400" y="76201"/>
            <a:ext cx="4191000" cy="1033272"/>
          </a:xfrm>
          <a:prstGeom prst="horizontalScroll">
            <a:avLst/>
          </a:prstGeom>
          <a:solidFill>
            <a:srgbClr val="FFFFCC"/>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400" dirty="0" smtClean="0">
                <a:solidFill>
                  <a:schemeClr val="tx1"/>
                </a:solidFill>
              </a:rPr>
              <a:t>“Tolerance and patience should not be read as signs of weakness. They are signs of strength.”</a:t>
            </a:r>
          </a:p>
          <a:p>
            <a:r>
              <a:rPr lang="en-US" sz="1400" dirty="0" smtClean="0">
                <a:solidFill>
                  <a:schemeClr val="tx1"/>
                </a:solidFill>
              </a:rPr>
              <a:t>The Dalai Lama</a:t>
            </a:r>
            <a:endParaRPr lang="en-US" sz="1400" dirty="0">
              <a:solidFill>
                <a:schemeClr val="tx1"/>
              </a:solidFill>
            </a:endParaRPr>
          </a:p>
        </p:txBody>
      </p:sp>
      <p:sp>
        <p:nvSpPr>
          <p:cNvPr id="9" name="Horizontal Scroll 8"/>
          <p:cNvSpPr/>
          <p:nvPr/>
        </p:nvSpPr>
        <p:spPr>
          <a:xfrm>
            <a:off x="533400" y="5029201"/>
            <a:ext cx="3733800" cy="1033272"/>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“Healing only comes from that which leads the patient beyond himself and beyond his entanglement with ego.”</a:t>
            </a:r>
          </a:p>
          <a:p>
            <a:r>
              <a:rPr lang="en-US" sz="1200" dirty="0" smtClean="0">
                <a:solidFill>
                  <a:schemeClr val="tx1"/>
                </a:solidFill>
              </a:rPr>
              <a:t>C. G. Jung</a:t>
            </a:r>
            <a:endParaRPr lang="en-US" sz="1200" dirty="0">
              <a:solidFill>
                <a:schemeClr val="tx1"/>
              </a:solidFill>
            </a:endParaRPr>
          </a:p>
        </p:txBody>
      </p:sp>
      <p:sp>
        <p:nvSpPr>
          <p:cNvPr id="10" name="TextBox 9"/>
          <p:cNvSpPr txBox="1"/>
          <p:nvPr/>
        </p:nvSpPr>
        <p:spPr>
          <a:xfrm>
            <a:off x="5257800" y="1219201"/>
            <a:ext cx="3733800" cy="281531"/>
          </a:xfrm>
          <a:prstGeom prst="rect">
            <a:avLst/>
          </a:prstGeom>
          <a:noFill/>
        </p:spPr>
        <p:txBody>
          <a:bodyPr wrap="square" lIns="91433" tIns="45717" rIns="91433" bIns="45717" rtlCol="0">
            <a:spAutoFit/>
          </a:bodyPr>
          <a:lstStyle/>
          <a:p>
            <a:r>
              <a:rPr lang="en-US" sz="1200" dirty="0" smtClean="0"/>
              <a:t>May be a few second delay for link to  see your cursor.</a:t>
            </a:r>
            <a:endParaRPr lang="en-US" sz="1200" dirty="0"/>
          </a:p>
        </p:txBody>
      </p:sp>
      <p:sp>
        <p:nvSpPr>
          <p:cNvPr id="11" name="TextBox 10"/>
          <p:cNvSpPr txBox="1"/>
          <p:nvPr/>
        </p:nvSpPr>
        <p:spPr>
          <a:xfrm>
            <a:off x="609600" y="2895601"/>
            <a:ext cx="2667000" cy="271869"/>
          </a:xfrm>
          <a:prstGeom prst="rect">
            <a:avLst/>
          </a:prstGeom>
          <a:solidFill>
            <a:srgbClr val="CCFFCC"/>
          </a:solidFill>
        </p:spPr>
        <p:txBody>
          <a:bodyPr wrap="square" lIns="91433" tIns="45717" rIns="91433" bIns="45717" rtlCol="0">
            <a:spAutoFit/>
          </a:bodyPr>
          <a:lstStyle/>
          <a:p>
            <a:pPr>
              <a:lnSpc>
                <a:spcPts val="1400"/>
              </a:lnSpc>
            </a:pPr>
            <a:endParaRPr lang="en-US" sz="1200" dirty="0"/>
          </a:p>
        </p:txBody>
      </p:sp>
      <p:pic>
        <p:nvPicPr>
          <p:cNvPr id="13" name="Content Placeholder 12" descr="nat_disasters_1900-2007-Rev.jpg"/>
          <p:cNvPicPr>
            <a:picLocks noGrp="1" noChangeAspect="1"/>
          </p:cNvPicPr>
          <p:nvPr>
            <p:ph sz="half" idx="1"/>
          </p:nvPr>
        </p:nvPicPr>
        <p:blipFill>
          <a:blip r:embed="rId5" cstate="print"/>
          <a:stretch>
            <a:fillRect/>
          </a:stretch>
        </p:blipFill>
        <p:spPr>
          <a:xfrm>
            <a:off x="152400" y="1524000"/>
            <a:ext cx="4484078" cy="3200400"/>
          </a:xfrm>
        </p:spPr>
      </p:pic>
      <p:sp>
        <p:nvSpPr>
          <p:cNvPr id="14" name="Rectangle 13"/>
          <p:cNvSpPr/>
          <p:nvPr/>
        </p:nvSpPr>
        <p:spPr>
          <a:xfrm>
            <a:off x="685800" y="2514602"/>
            <a:ext cx="2743200" cy="990009"/>
          </a:xfrm>
          <a:prstGeom prst="rect">
            <a:avLst/>
          </a:prstGeom>
          <a:solidFill>
            <a:srgbClr val="CCFFCC"/>
          </a:solidFill>
        </p:spPr>
        <p:txBody>
          <a:bodyPr wrap="square" lIns="91433" tIns="45717" rIns="91433" bIns="45717">
            <a:spAutoFit/>
          </a:bodyPr>
          <a:lstStyle/>
          <a:p>
            <a:pPr>
              <a:lnSpc>
                <a:spcPts val="1400"/>
              </a:lnSpc>
            </a:pPr>
            <a:r>
              <a:rPr lang="en-US" sz="1200" u="sng" dirty="0" smtClean="0"/>
              <a:t>Natural disasters NOT man made </a:t>
            </a:r>
            <a:r>
              <a:rPr lang="en-US" sz="1200" dirty="0" smtClean="0"/>
              <a:t>natural disasters are the overwhelming problem.  Man can learn to change his ways by free choice and Nature then is quite capable of healing herself</a:t>
            </a:r>
            <a:endParaRPr lang="en-US" sz="1200" dirty="0"/>
          </a:p>
        </p:txBody>
      </p:sp>
    </p:spTree>
  </p:cSld>
  <p:clrMapOvr>
    <a:masterClrMapping/>
  </p:clrMapOvr>
  <p:transition spd="med" advTm="7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2898775" cy="457200"/>
          </a:xfrm>
        </p:spPr>
        <p:txBody>
          <a:bodyPr>
            <a:normAutofit/>
          </a:bodyPr>
          <a:lstStyle/>
          <a:p>
            <a:r>
              <a:rPr lang="en-US" sz="1800" dirty="0" smtClean="0"/>
              <a:t>Eminent Domain is a lie</a:t>
            </a:r>
            <a:endParaRPr lang="en-US" sz="1800" dirty="0"/>
          </a:p>
        </p:txBody>
      </p:sp>
      <p:sp>
        <p:nvSpPr>
          <p:cNvPr id="6" name="TextBox 5"/>
          <p:cNvSpPr txBox="1"/>
          <p:nvPr/>
        </p:nvSpPr>
        <p:spPr>
          <a:xfrm>
            <a:off x="304800" y="838200"/>
            <a:ext cx="8382000" cy="784824"/>
          </a:xfrm>
          <a:prstGeom prst="rect">
            <a:avLst/>
          </a:prstGeom>
          <a:noFill/>
        </p:spPr>
        <p:txBody>
          <a:bodyPr wrap="square" lIns="91433" tIns="45717" rIns="91433" bIns="45717" numCol="2" rtlCol="0">
            <a:spAutoFit/>
          </a:bodyPr>
          <a:lstStyle/>
          <a:p>
            <a:endParaRPr lang="en-US" sz="12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r>
              <a:rPr lang="en-US" sz="1100" dirty="0" smtClean="0"/>
              <a:t> </a:t>
            </a:r>
            <a:endParaRPr lang="en-US" sz="1100" dirty="0"/>
          </a:p>
        </p:txBody>
      </p:sp>
      <p:graphicFrame>
        <p:nvGraphicFramePr>
          <p:cNvPr id="7" name="Table 6"/>
          <p:cNvGraphicFramePr>
            <a:graphicFrameLocks noGrp="1"/>
          </p:cNvGraphicFramePr>
          <p:nvPr/>
        </p:nvGraphicFramePr>
        <p:xfrm>
          <a:off x="152400" y="914400"/>
          <a:ext cx="4419600" cy="5376360"/>
        </p:xfrm>
        <a:graphic>
          <a:graphicData uri="http://schemas.openxmlformats.org/drawingml/2006/table">
            <a:tbl>
              <a:tblPr firstRow="1" bandRow="1">
                <a:tableStyleId>{5C22544A-7EE6-4342-B048-85BDC9FD1C3A}</a:tableStyleId>
              </a:tblPr>
              <a:tblGrid>
                <a:gridCol w="4419600"/>
              </a:tblGrid>
              <a:tr h="493603">
                <a:tc>
                  <a:txBody>
                    <a:bodyPr/>
                    <a:lstStyle/>
                    <a:p>
                      <a:pPr algn="l">
                        <a:spcBef>
                          <a:spcPts val="0"/>
                        </a:spcBef>
                        <a:spcAft>
                          <a:spcPts val="0"/>
                        </a:spcAft>
                      </a:pPr>
                      <a:r>
                        <a:rPr lang="en-US" sz="1100" dirty="0">
                          <a:solidFill>
                            <a:srgbClr val="000000"/>
                          </a:solidFill>
                          <a:latin typeface="Verdana"/>
                          <a:hlinkClick r:id="rId2"/>
                        </a:rPr>
                        <a:t>Article II Eminent </a:t>
                      </a:r>
                      <a:r>
                        <a:rPr lang="en-US" sz="1100" dirty="0" smtClean="0">
                          <a:solidFill>
                            <a:srgbClr val="000000"/>
                          </a:solidFill>
                          <a:latin typeface="Verdana"/>
                          <a:hlinkClick r:id="rId2"/>
                        </a:rPr>
                        <a:t>Domain - THE LIE</a:t>
                      </a:r>
                      <a:r>
                        <a:rPr lang="en-US" sz="1100" dirty="0">
                          <a:solidFill>
                            <a:srgbClr val="000000"/>
                          </a:solidFill>
                          <a:latin typeface="Verdana"/>
                          <a:hlinkClick r:id="rId2"/>
                        </a:rPr>
                        <a:t/>
                      </a:r>
                      <a:br>
                        <a:rPr lang="en-US" sz="1100" dirty="0">
                          <a:solidFill>
                            <a:srgbClr val="000000"/>
                          </a:solidFill>
                          <a:latin typeface="Verdana"/>
                          <a:hlinkClick r:id="rId2"/>
                        </a:rPr>
                      </a:br>
                      <a:r>
                        <a:rPr lang="en-US" sz="1100" dirty="0" smtClean="0">
                          <a:solidFill>
                            <a:srgbClr val="000000"/>
                          </a:solidFill>
                          <a:latin typeface="Verdana"/>
                        </a:rPr>
                        <a:t>Click on above title for more on state of WA</a:t>
                      </a:r>
                      <a:endParaRPr lang="en-US" sz="1100" dirty="0">
                        <a:solidFill>
                          <a:srgbClr val="000000"/>
                        </a:solidFill>
                        <a:latin typeface="Verdana"/>
                      </a:endParaRPr>
                    </a:p>
                  </a:txBody>
                  <a:tcPr marL="66675" marR="66675" marT="66675" marB="66675"/>
                </a:tc>
              </a:tr>
              <a:tr h="302159">
                <a:tc>
                  <a:txBody>
                    <a:bodyPr/>
                    <a:lstStyle/>
                    <a:p>
                      <a:pPr algn="l">
                        <a:lnSpc>
                          <a:spcPts val="1100"/>
                        </a:lnSpc>
                        <a:spcBef>
                          <a:spcPts val="0"/>
                        </a:spcBef>
                        <a:spcAft>
                          <a:spcPts val="0"/>
                        </a:spcAft>
                      </a:pPr>
                      <a:r>
                        <a:rPr lang="en-US" sz="1100" dirty="0">
                          <a:solidFill>
                            <a:srgbClr val="000000"/>
                          </a:solidFill>
                          <a:latin typeface="Verdana"/>
                        </a:rPr>
                        <a:t>Section 3. State of Washington Original 1878 </a:t>
                      </a:r>
                      <a:r>
                        <a:rPr lang="en-US" sz="1100" dirty="0" smtClean="0">
                          <a:solidFill>
                            <a:srgbClr val="000000"/>
                          </a:solidFill>
                          <a:latin typeface="Verdana"/>
                        </a:rPr>
                        <a:t>Constitution</a:t>
                      </a:r>
                      <a:endParaRPr lang="en-US" sz="1100" dirty="0">
                        <a:solidFill>
                          <a:srgbClr val="000000"/>
                        </a:solidFill>
                        <a:latin typeface="Verdana"/>
                      </a:endParaRPr>
                    </a:p>
                  </a:txBody>
                  <a:tcPr marL="66675" marR="66675" marT="66675" marB="66675"/>
                </a:tc>
              </a:tr>
              <a:tr h="1261638">
                <a:tc>
                  <a:txBody>
                    <a:bodyPr/>
                    <a:lstStyle/>
                    <a:p>
                      <a:pPr algn="l">
                        <a:lnSpc>
                          <a:spcPts val="1100"/>
                        </a:lnSpc>
                        <a:spcBef>
                          <a:spcPts val="0"/>
                        </a:spcBef>
                        <a:spcAft>
                          <a:spcPts val="0"/>
                        </a:spcAft>
                      </a:pPr>
                      <a:r>
                        <a:rPr lang="en-US" sz="1100" u="sng" dirty="0">
                          <a:solidFill>
                            <a:srgbClr val="000000"/>
                          </a:solidFill>
                          <a:latin typeface="Verdana"/>
                        </a:rPr>
                        <a:t>Section 3. is </a:t>
                      </a:r>
                      <a:r>
                        <a:rPr lang="en-US" sz="1100" b="1" u="sng" dirty="0">
                          <a:solidFill>
                            <a:srgbClr val="000000"/>
                          </a:solidFill>
                          <a:latin typeface="Verdana"/>
                        </a:rPr>
                        <a:t>MISSING in the 1889 </a:t>
                      </a:r>
                      <a:r>
                        <a:rPr lang="en-US" sz="1100" b="1" u="sng" dirty="0" smtClean="0">
                          <a:solidFill>
                            <a:srgbClr val="000000"/>
                          </a:solidFill>
                          <a:latin typeface="Verdana"/>
                        </a:rPr>
                        <a:t>WA Constitution, i.e. it was taken out of the 1878 version by the politicians and their lawyers and bankers.</a:t>
                      </a:r>
                      <a:endParaRPr lang="en-US" sz="1100" dirty="0">
                        <a:solidFill>
                          <a:srgbClr val="000000"/>
                        </a:solidFill>
                        <a:latin typeface="Verdana"/>
                      </a:endParaRPr>
                    </a:p>
                    <a:p>
                      <a:pPr algn="l">
                        <a:lnSpc>
                          <a:spcPts val="1100"/>
                        </a:lnSpc>
                        <a:spcBef>
                          <a:spcPts val="0"/>
                        </a:spcBef>
                        <a:spcAft>
                          <a:spcPts val="0"/>
                        </a:spcAft>
                      </a:pPr>
                      <a:r>
                        <a:rPr lang="en-US" sz="1100" dirty="0">
                          <a:solidFill>
                            <a:srgbClr val="000000"/>
                          </a:solidFill>
                          <a:latin typeface="Verdana"/>
                        </a:rPr>
                        <a:t>"The people of the state, in their right of sovereignty</a:t>
                      </a:r>
                      <a:r>
                        <a:rPr lang="en-US" sz="1100" dirty="0" smtClean="0">
                          <a:solidFill>
                            <a:srgbClr val="000000"/>
                          </a:solidFill>
                          <a:latin typeface="Verdana"/>
                        </a:rPr>
                        <a:t>, are </a:t>
                      </a:r>
                      <a:r>
                        <a:rPr lang="en-US" sz="1100" dirty="0">
                          <a:solidFill>
                            <a:srgbClr val="000000"/>
                          </a:solidFill>
                          <a:latin typeface="Verdana"/>
                        </a:rPr>
                        <a:t>declared to possess the ultimate property in and to</a:t>
                      </a:r>
                      <a:br>
                        <a:rPr lang="en-US" sz="1100" dirty="0">
                          <a:solidFill>
                            <a:srgbClr val="000000"/>
                          </a:solidFill>
                          <a:latin typeface="Verdana"/>
                        </a:rPr>
                      </a:br>
                      <a:r>
                        <a:rPr lang="en-US" sz="1100" dirty="0">
                          <a:solidFill>
                            <a:srgbClr val="000000"/>
                          </a:solidFill>
                          <a:latin typeface="Verdana"/>
                        </a:rPr>
                        <a:t>all lands within the jurisdiction of the state, and all</a:t>
                      </a:r>
                      <a:br>
                        <a:rPr lang="en-US" sz="1100" dirty="0">
                          <a:solidFill>
                            <a:srgbClr val="000000"/>
                          </a:solidFill>
                          <a:latin typeface="Verdana"/>
                        </a:rPr>
                      </a:br>
                      <a:r>
                        <a:rPr lang="en-US" sz="1100" dirty="0">
                          <a:solidFill>
                            <a:srgbClr val="000000"/>
                          </a:solidFill>
                          <a:latin typeface="Verdana"/>
                        </a:rPr>
                        <a:t>lands, the title to which shall fail from a defect of heirs,</a:t>
                      </a:r>
                      <a:br>
                        <a:rPr lang="en-US" sz="1100" dirty="0">
                          <a:solidFill>
                            <a:srgbClr val="000000"/>
                          </a:solidFill>
                          <a:latin typeface="Verdana"/>
                        </a:rPr>
                      </a:br>
                      <a:r>
                        <a:rPr lang="en-US" sz="1100" dirty="0">
                          <a:solidFill>
                            <a:srgbClr val="000000"/>
                          </a:solidFill>
                          <a:latin typeface="Verdana"/>
                        </a:rPr>
                        <a:t>shall revert or escheat to the state. </a:t>
                      </a:r>
                      <a:r>
                        <a:rPr lang="en-US" sz="1100" dirty="0" smtClean="0">
                          <a:solidFill>
                            <a:srgbClr val="000000"/>
                          </a:solidFill>
                          <a:latin typeface="Verdana"/>
                        </a:rPr>
                        <a:t>”</a:t>
                      </a:r>
                      <a:endParaRPr lang="en-US" sz="1100" dirty="0">
                        <a:solidFill>
                          <a:srgbClr val="000000"/>
                        </a:solidFill>
                        <a:latin typeface="Verdana"/>
                      </a:endParaRPr>
                    </a:p>
                  </a:txBody>
                  <a:tcPr marL="66675" marR="66675" marT="66675" marB="66675"/>
                </a:tc>
              </a:tr>
              <a:tr h="2057400">
                <a:tc>
                  <a:txBody>
                    <a:bodyPr/>
                    <a:lstStyle/>
                    <a:p>
                      <a:pPr algn="l">
                        <a:lnSpc>
                          <a:spcPts val="1100"/>
                        </a:lnSpc>
                        <a:spcBef>
                          <a:spcPts val="0"/>
                        </a:spcBef>
                        <a:spcAft>
                          <a:spcPts val="0"/>
                        </a:spcAft>
                      </a:pPr>
                      <a:r>
                        <a:rPr lang="en-US" sz="1100" dirty="0">
                          <a:solidFill>
                            <a:srgbClr val="000000"/>
                          </a:solidFill>
                          <a:latin typeface="Verdana"/>
                        </a:rPr>
                        <a:t>Jack's comments: Eminent domain replaced the Law of </a:t>
                      </a:r>
                      <a:br>
                        <a:rPr lang="en-US" sz="1100" dirty="0">
                          <a:solidFill>
                            <a:srgbClr val="000000"/>
                          </a:solidFill>
                          <a:latin typeface="Verdana"/>
                        </a:rPr>
                      </a:br>
                      <a:r>
                        <a:rPr lang="en-US" sz="1100" dirty="0">
                          <a:solidFill>
                            <a:srgbClr val="000000"/>
                          </a:solidFill>
                          <a:latin typeface="Verdana"/>
                        </a:rPr>
                        <a:t>Mortmain of England. Eminent domain destroys your allodial </a:t>
                      </a:r>
                      <a:br>
                        <a:rPr lang="en-US" sz="1100" dirty="0">
                          <a:solidFill>
                            <a:srgbClr val="000000"/>
                          </a:solidFill>
                          <a:latin typeface="Verdana"/>
                        </a:rPr>
                      </a:br>
                      <a:r>
                        <a:rPr lang="en-US" sz="1100" dirty="0">
                          <a:solidFill>
                            <a:srgbClr val="000000"/>
                          </a:solidFill>
                          <a:latin typeface="Verdana"/>
                        </a:rPr>
                        <a:t>rights and goes against the Laws of Nature and Nature's God, </a:t>
                      </a:r>
                      <a:br>
                        <a:rPr lang="en-US" sz="1100" dirty="0">
                          <a:solidFill>
                            <a:srgbClr val="000000"/>
                          </a:solidFill>
                          <a:latin typeface="Verdana"/>
                        </a:rPr>
                      </a:br>
                      <a:r>
                        <a:rPr lang="en-US" sz="1100" dirty="0">
                          <a:solidFill>
                            <a:srgbClr val="000000"/>
                          </a:solidFill>
                          <a:latin typeface="Verdana"/>
                        </a:rPr>
                        <a:t>the Declaration of Independence and the success</a:t>
                      </a:r>
                      <a:br>
                        <a:rPr lang="en-US" sz="1100" dirty="0">
                          <a:solidFill>
                            <a:srgbClr val="000000"/>
                          </a:solidFill>
                          <a:latin typeface="Verdana"/>
                        </a:rPr>
                      </a:br>
                      <a:r>
                        <a:rPr lang="en-US" sz="1100" dirty="0">
                          <a:solidFill>
                            <a:srgbClr val="000000"/>
                          </a:solidFill>
                          <a:latin typeface="Verdana"/>
                        </a:rPr>
                        <a:t>and intent of the American Revolution. This is one of many</a:t>
                      </a:r>
                      <a:br>
                        <a:rPr lang="en-US" sz="1100" dirty="0">
                          <a:solidFill>
                            <a:srgbClr val="000000"/>
                          </a:solidFill>
                          <a:latin typeface="Verdana"/>
                        </a:rPr>
                      </a:br>
                      <a:r>
                        <a:rPr lang="en-US" sz="1100" dirty="0">
                          <a:solidFill>
                            <a:srgbClr val="000000"/>
                          </a:solidFill>
                          <a:latin typeface="Verdana"/>
                        </a:rPr>
                        <a:t>conflicts written into the US and state constitutions for </a:t>
                      </a:r>
                      <a:br>
                        <a:rPr lang="en-US" sz="1100" dirty="0">
                          <a:solidFill>
                            <a:srgbClr val="000000"/>
                          </a:solidFill>
                          <a:latin typeface="Verdana"/>
                        </a:rPr>
                      </a:br>
                      <a:r>
                        <a:rPr lang="en-US" sz="1100" dirty="0">
                          <a:solidFill>
                            <a:srgbClr val="000000"/>
                          </a:solidFill>
                          <a:latin typeface="Verdana"/>
                        </a:rPr>
                        <a:t>profit and power going against the higher laws of the land. </a:t>
                      </a:r>
                    </a:p>
                    <a:p>
                      <a:pPr algn="l">
                        <a:lnSpc>
                          <a:spcPts val="1100"/>
                        </a:lnSpc>
                        <a:spcBef>
                          <a:spcPts val="0"/>
                        </a:spcBef>
                        <a:spcAft>
                          <a:spcPts val="0"/>
                        </a:spcAft>
                      </a:pPr>
                      <a:r>
                        <a:rPr lang="en-US" sz="1100" dirty="0">
                          <a:solidFill>
                            <a:srgbClr val="000000"/>
                          </a:solidFill>
                          <a:latin typeface="Verdana"/>
                        </a:rPr>
                        <a:t>Article V of the U.S. Constitution Bill of Rights "nor shall</a:t>
                      </a:r>
                      <a:br>
                        <a:rPr lang="en-US" sz="1100" dirty="0">
                          <a:solidFill>
                            <a:srgbClr val="000000"/>
                          </a:solidFill>
                          <a:latin typeface="Verdana"/>
                        </a:rPr>
                      </a:br>
                      <a:r>
                        <a:rPr lang="en-US" sz="1100" dirty="0">
                          <a:solidFill>
                            <a:srgbClr val="000000"/>
                          </a:solidFill>
                          <a:latin typeface="Verdana"/>
                        </a:rPr>
                        <a:t>property be taken for public use without just compensation"</a:t>
                      </a:r>
                      <a:br>
                        <a:rPr lang="en-US" sz="1100" dirty="0">
                          <a:solidFill>
                            <a:srgbClr val="000000"/>
                          </a:solidFill>
                          <a:latin typeface="Verdana"/>
                        </a:rPr>
                      </a:br>
                      <a:r>
                        <a:rPr lang="en-US" sz="1100" dirty="0">
                          <a:solidFill>
                            <a:srgbClr val="000000"/>
                          </a:solidFill>
                          <a:latin typeface="Verdana"/>
                        </a:rPr>
                        <a:t>does NOT infer private property will be taken by force NOR</a:t>
                      </a:r>
                      <a:br>
                        <a:rPr lang="en-US" sz="1100" dirty="0">
                          <a:solidFill>
                            <a:srgbClr val="000000"/>
                          </a:solidFill>
                          <a:latin typeface="Verdana"/>
                        </a:rPr>
                      </a:br>
                      <a:r>
                        <a:rPr lang="en-US" sz="1100" dirty="0">
                          <a:solidFill>
                            <a:srgbClr val="000000"/>
                          </a:solidFill>
                          <a:latin typeface="Verdana"/>
                        </a:rPr>
                        <a:t>does it infer private property can be </a:t>
                      </a:r>
                      <a:r>
                        <a:rPr lang="en-US" sz="1100" dirty="0" smtClean="0">
                          <a:solidFill>
                            <a:srgbClr val="000000"/>
                          </a:solidFill>
                          <a:latin typeface="Verdana"/>
                        </a:rPr>
                        <a:t>taken and then it is only applicable to U.S. territories. </a:t>
                      </a:r>
                      <a:r>
                        <a:rPr lang="en-US" sz="1100" u="none" dirty="0" smtClean="0">
                          <a:solidFill>
                            <a:srgbClr val="000000"/>
                          </a:solidFill>
                          <a:latin typeface="Verdana"/>
                        </a:rPr>
                        <a:t>Once </a:t>
                      </a:r>
                      <a:r>
                        <a:rPr lang="en-US" sz="1100" u="none" dirty="0">
                          <a:solidFill>
                            <a:srgbClr val="000000"/>
                          </a:solidFill>
                          <a:latin typeface="Verdana"/>
                        </a:rPr>
                        <a:t>again, we have been </a:t>
                      </a:r>
                      <a:r>
                        <a:rPr lang="en-US" sz="1100" u="none" dirty="0" smtClean="0">
                          <a:solidFill>
                            <a:srgbClr val="000000"/>
                          </a:solidFill>
                          <a:latin typeface="Verdana"/>
                        </a:rPr>
                        <a:t>duped by the politicians, lawyers</a:t>
                      </a:r>
                      <a:r>
                        <a:rPr lang="en-US" sz="1100" u="none" baseline="0" dirty="0" smtClean="0">
                          <a:solidFill>
                            <a:srgbClr val="000000"/>
                          </a:solidFill>
                          <a:latin typeface="Verdana"/>
                        </a:rPr>
                        <a:t> and bankers.</a:t>
                      </a:r>
                      <a:endParaRPr lang="en-US" sz="1100" u="none" dirty="0">
                        <a:solidFill>
                          <a:srgbClr val="000000"/>
                        </a:solidFill>
                        <a:latin typeface="Verdana"/>
                      </a:endParaRPr>
                    </a:p>
                  </a:txBody>
                  <a:tcPr marL="66675" marR="66675" marT="66675" marB="66675"/>
                </a:tc>
              </a:tr>
              <a:tr h="457200">
                <a:tc>
                  <a:txBody>
                    <a:bodyPr/>
                    <a:lstStyle/>
                    <a:p>
                      <a:pPr algn="l">
                        <a:lnSpc>
                          <a:spcPts val="1100"/>
                        </a:lnSpc>
                        <a:spcBef>
                          <a:spcPts val="0"/>
                        </a:spcBef>
                        <a:spcAft>
                          <a:spcPts val="0"/>
                        </a:spcAft>
                      </a:pPr>
                      <a:r>
                        <a:rPr lang="en-US" sz="1100" dirty="0">
                          <a:solidFill>
                            <a:srgbClr val="000000"/>
                          </a:solidFill>
                          <a:latin typeface="Verdana"/>
                        </a:rPr>
                        <a:t>The Law of Mortmain is Old French (m</a:t>
                      </a:r>
                      <a:r>
                        <a:rPr lang="en-US" sz="1100" i="1" dirty="0">
                          <a:solidFill>
                            <a:srgbClr val="000000"/>
                          </a:solidFill>
                          <a:latin typeface="Verdana"/>
                        </a:rPr>
                        <a:t>orte meyn</a:t>
                      </a:r>
                      <a:r>
                        <a:rPr lang="en-US" sz="1100" dirty="0">
                          <a:solidFill>
                            <a:srgbClr val="000000"/>
                          </a:solidFill>
                          <a:latin typeface="Verdana"/>
                        </a:rPr>
                        <a:t>), dead-hand</a:t>
                      </a:r>
                      <a:r>
                        <a:rPr lang="en-US" sz="1100" dirty="0" smtClean="0">
                          <a:solidFill>
                            <a:srgbClr val="000000"/>
                          </a:solidFill>
                          <a:latin typeface="Verdana"/>
                        </a:rPr>
                        <a:t>. </a:t>
                      </a:r>
                      <a:r>
                        <a:rPr lang="en-US" sz="1100" dirty="0" smtClean="0">
                          <a:solidFill>
                            <a:srgbClr val="000000"/>
                          </a:solidFill>
                          <a:latin typeface="Verdana"/>
                          <a:hlinkClick r:id="rId3"/>
                        </a:rPr>
                        <a:t>http</a:t>
                      </a:r>
                      <a:r>
                        <a:rPr lang="en-US" sz="1100" dirty="0">
                          <a:solidFill>
                            <a:srgbClr val="000000"/>
                          </a:solidFill>
                          <a:latin typeface="Verdana"/>
                          <a:hlinkClick r:id="rId3"/>
                        </a:rPr>
                        <a:t>://www.newadvent.org/cathen/10579a.htm</a:t>
                      </a:r>
                      <a:endParaRPr lang="en-US" sz="1100" dirty="0">
                        <a:solidFill>
                          <a:srgbClr val="000000"/>
                        </a:solidFill>
                        <a:latin typeface="Verdana"/>
                      </a:endParaRPr>
                    </a:p>
                  </a:txBody>
                  <a:tcPr marL="66675" marR="66675" marT="66675" marB="66675"/>
                </a:tc>
              </a:tr>
              <a:tr h="470451">
                <a:tc>
                  <a:txBody>
                    <a:bodyPr/>
                    <a:lstStyle/>
                    <a:p>
                      <a:pPr algn="l">
                        <a:lnSpc>
                          <a:spcPts val="1100"/>
                        </a:lnSpc>
                        <a:spcBef>
                          <a:spcPts val="0"/>
                        </a:spcBef>
                        <a:spcAft>
                          <a:spcPts val="0"/>
                        </a:spcAft>
                      </a:pPr>
                      <a:r>
                        <a:rPr lang="en-US" sz="1100" dirty="0">
                          <a:solidFill>
                            <a:srgbClr val="000000"/>
                          </a:solidFill>
                          <a:latin typeface="Verdana"/>
                          <a:hlinkClick r:id="rId4" action="ppaction://hlinkfile"/>
                        </a:rPr>
                        <a:t>2011-06-12 Mortmain Dead Hand CATHOLIC </a:t>
                      </a:r>
                      <a:r>
                        <a:rPr lang="en-US" sz="1100" dirty="0" smtClean="0">
                          <a:solidFill>
                            <a:srgbClr val="000000"/>
                          </a:solidFill>
                          <a:latin typeface="Verdana"/>
                          <a:hlinkClick r:id="rId4" action="ppaction://hlinkfile"/>
                        </a:rPr>
                        <a:t>ENCYCLOPEDIA</a:t>
                      </a:r>
                      <a:endParaRPr lang="en-US" sz="1100" dirty="0">
                        <a:solidFill>
                          <a:srgbClr val="000000"/>
                        </a:solidFill>
                        <a:latin typeface="Verdana"/>
                      </a:endParaRPr>
                    </a:p>
                  </a:txBody>
                  <a:tcPr marL="66675" marR="66675" marT="66675" marB="66675"/>
                </a:tc>
              </a:tr>
              <a:tr h="302159">
                <a:tc>
                  <a:txBody>
                    <a:bodyPr/>
                    <a:lstStyle/>
                    <a:p>
                      <a:pPr algn="l">
                        <a:lnSpc>
                          <a:spcPts val="1100"/>
                        </a:lnSpc>
                        <a:spcBef>
                          <a:spcPts val="0"/>
                        </a:spcBef>
                        <a:spcAft>
                          <a:spcPts val="0"/>
                        </a:spcAft>
                      </a:pPr>
                      <a:r>
                        <a:rPr lang="en-US" sz="1100" dirty="0">
                          <a:solidFill>
                            <a:srgbClr val="000000"/>
                          </a:solidFill>
                          <a:latin typeface="Verdana"/>
                          <a:hlinkClick r:id="rId5" action="ppaction://hlinkfile"/>
                        </a:rPr>
                        <a:t>The Beginning Of The Lie</a:t>
                      </a:r>
                      <a:endParaRPr lang="en-US" sz="1100" dirty="0">
                        <a:solidFill>
                          <a:srgbClr val="000000"/>
                        </a:solidFill>
                        <a:latin typeface="Verdana"/>
                      </a:endParaRPr>
                    </a:p>
                  </a:txBody>
                  <a:tcPr marL="66675" marR="66675" marT="66675" marB="66675"/>
                </a:tc>
              </a:tr>
            </a:tbl>
          </a:graphicData>
        </a:graphic>
      </p:graphicFrame>
      <p:graphicFrame>
        <p:nvGraphicFramePr>
          <p:cNvPr id="8" name="Table 7"/>
          <p:cNvGraphicFramePr>
            <a:graphicFrameLocks noGrp="1"/>
          </p:cNvGraphicFramePr>
          <p:nvPr/>
        </p:nvGraphicFramePr>
        <p:xfrm>
          <a:off x="5029200" y="1066800"/>
          <a:ext cx="3810000" cy="2375474"/>
        </p:xfrm>
        <a:graphic>
          <a:graphicData uri="http://schemas.openxmlformats.org/drawingml/2006/table">
            <a:tbl>
              <a:tblPr/>
              <a:tblGrid>
                <a:gridCol w="3810000"/>
              </a:tblGrid>
              <a:tr h="183262">
                <a:tc>
                  <a:txBody>
                    <a:bodyPr/>
                    <a:lstStyle/>
                    <a:p>
                      <a:pPr algn="ctr">
                        <a:spcBef>
                          <a:spcPts val="0"/>
                        </a:spcBef>
                        <a:spcAft>
                          <a:spcPts val="0"/>
                        </a:spcAft>
                      </a:pPr>
                      <a:r>
                        <a:rPr lang="en-US" sz="1200" b="1" dirty="0" smtClean="0">
                          <a:solidFill>
                            <a:srgbClr val="000000"/>
                          </a:solidFill>
                          <a:latin typeface="Verdana"/>
                        </a:rPr>
                        <a:t>THE TRUTH</a:t>
                      </a:r>
                      <a:endParaRPr lang="en-US" sz="1200" b="1" dirty="0">
                        <a:solidFill>
                          <a:srgbClr val="000000"/>
                        </a:solidFill>
                        <a:latin typeface="Verdana"/>
                      </a:endParaRPr>
                    </a:p>
                  </a:txBody>
                  <a:tcPr marL="6828" marR="6828" marT="6828" marB="68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r>
              <a:tr h="2178938">
                <a:tc>
                  <a:txBody>
                    <a:bodyPr/>
                    <a:lstStyle/>
                    <a:p>
                      <a:pPr marL="91440" algn="l">
                        <a:lnSpc>
                          <a:spcPts val="1100"/>
                        </a:lnSpc>
                        <a:spcBef>
                          <a:spcPts val="0"/>
                        </a:spcBef>
                        <a:spcAft>
                          <a:spcPts val="0"/>
                        </a:spcAft>
                      </a:pPr>
                      <a:r>
                        <a:rPr lang="en-US" sz="1100" u="sng" dirty="0" smtClean="0">
                          <a:solidFill>
                            <a:srgbClr val="000000"/>
                          </a:solidFill>
                          <a:latin typeface="Verdana"/>
                        </a:rPr>
                        <a:t>Blacks </a:t>
                      </a:r>
                      <a:r>
                        <a:rPr lang="en-US" sz="1100" u="sng" dirty="0">
                          <a:solidFill>
                            <a:srgbClr val="000000"/>
                          </a:solidFill>
                          <a:latin typeface="Verdana"/>
                        </a:rPr>
                        <a:t>Law Dictionary Revised </a:t>
                      </a:r>
                      <a:r>
                        <a:rPr lang="en-US" sz="1100" u="sng" dirty="0" err="1" smtClean="0">
                          <a:solidFill>
                            <a:srgbClr val="000000"/>
                          </a:solidFill>
                          <a:latin typeface="Verdana"/>
                        </a:rPr>
                        <a:t>th</a:t>
                      </a:r>
                      <a:r>
                        <a:rPr lang="en-US" sz="1100" u="sng" dirty="0" smtClean="0">
                          <a:solidFill>
                            <a:srgbClr val="000000"/>
                          </a:solidFill>
                          <a:latin typeface="Verdana"/>
                        </a:rPr>
                        <a:t> </a:t>
                      </a:r>
                      <a:r>
                        <a:rPr lang="en-US" sz="1100" u="sng" dirty="0">
                          <a:solidFill>
                            <a:srgbClr val="000000"/>
                          </a:solidFill>
                          <a:latin typeface="Verdana"/>
                        </a:rPr>
                        <a:t>Edition 2003</a:t>
                      </a:r>
                      <a:endParaRPr lang="en-US" sz="1100" dirty="0">
                        <a:solidFill>
                          <a:srgbClr val="000000"/>
                        </a:solidFill>
                        <a:latin typeface="Verdana"/>
                      </a:endParaRPr>
                    </a:p>
                    <a:p>
                      <a:pPr marL="91440" algn="l">
                        <a:lnSpc>
                          <a:spcPts val="1100"/>
                        </a:lnSpc>
                        <a:spcBef>
                          <a:spcPts val="0"/>
                        </a:spcBef>
                        <a:spcAft>
                          <a:spcPts val="0"/>
                        </a:spcAft>
                      </a:pPr>
                      <a:r>
                        <a:rPr lang="en-US" sz="1100" dirty="0">
                          <a:solidFill>
                            <a:srgbClr val="000000"/>
                          </a:solidFill>
                          <a:latin typeface="Verdana"/>
                        </a:rPr>
                        <a:t> </a:t>
                      </a:r>
                    </a:p>
                    <a:p>
                      <a:pPr marL="91440" algn="l">
                        <a:lnSpc>
                          <a:spcPts val="1100"/>
                        </a:lnSpc>
                        <a:spcBef>
                          <a:spcPts val="0"/>
                        </a:spcBef>
                        <a:spcAft>
                          <a:spcPts val="0"/>
                        </a:spcAft>
                      </a:pPr>
                      <a:r>
                        <a:rPr lang="en-US" sz="1100" dirty="0">
                          <a:solidFill>
                            <a:srgbClr val="000000"/>
                          </a:solidFill>
                          <a:latin typeface="Verdana"/>
                        </a:rPr>
                        <a:t>ALLODIAL. Free; not holden of any lord or </a:t>
                      </a:r>
                      <a:br>
                        <a:rPr lang="en-US" sz="1100" dirty="0">
                          <a:solidFill>
                            <a:srgbClr val="000000"/>
                          </a:solidFill>
                          <a:latin typeface="Verdana"/>
                        </a:rPr>
                      </a:br>
                      <a:r>
                        <a:rPr lang="en-US" sz="1100" dirty="0">
                          <a:solidFill>
                            <a:srgbClr val="000000"/>
                          </a:solidFill>
                          <a:latin typeface="Verdana"/>
                        </a:rPr>
                        <a:t>superior; owned without obligation of vassalage or </a:t>
                      </a:r>
                      <a:r>
                        <a:rPr lang="en-US" sz="1100" dirty="0" smtClean="0">
                          <a:solidFill>
                            <a:srgbClr val="000000"/>
                          </a:solidFill>
                          <a:latin typeface="Verdana"/>
                          <a:hlinkClick r:id="rId6"/>
                        </a:rPr>
                        <a:t>http://www.freedomforallseasons.org/FreedomToOwnLandWithAllodialRights.dwt.asp</a:t>
                      </a:r>
                      <a:r>
                        <a:rPr lang="en-US" sz="1100" dirty="0">
                          <a:solidFill>
                            <a:srgbClr val="000000"/>
                          </a:solidFill>
                          <a:latin typeface="Verdana"/>
                        </a:rPr>
                        <a:t/>
                      </a:r>
                      <a:br>
                        <a:rPr lang="en-US" sz="1100" dirty="0">
                          <a:solidFill>
                            <a:srgbClr val="000000"/>
                          </a:solidFill>
                          <a:latin typeface="Verdana"/>
                        </a:rPr>
                      </a:br>
                      <a:r>
                        <a:rPr lang="en-US" sz="1100" dirty="0">
                          <a:solidFill>
                            <a:srgbClr val="000000"/>
                          </a:solidFill>
                          <a:latin typeface="Verdana"/>
                        </a:rPr>
                        <a:t>fealty; the opposite of feudal...</a:t>
                      </a:r>
                    </a:p>
                    <a:p>
                      <a:pPr marL="91440" algn="l">
                        <a:lnSpc>
                          <a:spcPts val="1100"/>
                        </a:lnSpc>
                        <a:spcBef>
                          <a:spcPts val="0"/>
                        </a:spcBef>
                        <a:spcAft>
                          <a:spcPts val="0"/>
                        </a:spcAft>
                      </a:pPr>
                      <a:r>
                        <a:rPr lang="en-US" sz="1100" dirty="0">
                          <a:solidFill>
                            <a:srgbClr val="000000"/>
                          </a:solidFill>
                          <a:latin typeface="Verdana"/>
                        </a:rPr>
                        <a:t> </a:t>
                      </a:r>
                    </a:p>
                    <a:p>
                      <a:pPr marL="91440" algn="l">
                        <a:lnSpc>
                          <a:spcPts val="1100"/>
                        </a:lnSpc>
                        <a:spcBef>
                          <a:spcPts val="0"/>
                        </a:spcBef>
                        <a:spcAft>
                          <a:spcPts val="0"/>
                        </a:spcAft>
                      </a:pPr>
                      <a:r>
                        <a:rPr lang="en-US" sz="1100" dirty="0">
                          <a:solidFill>
                            <a:srgbClr val="000000"/>
                          </a:solidFill>
                          <a:latin typeface="Verdana"/>
                        </a:rPr>
                        <a:t>ALLODIUM. Land held absolutely in one's own</a:t>
                      </a:r>
                      <a:br>
                        <a:rPr lang="en-US" sz="1100" dirty="0">
                          <a:solidFill>
                            <a:srgbClr val="000000"/>
                          </a:solidFill>
                          <a:latin typeface="Verdana"/>
                        </a:rPr>
                      </a:br>
                      <a:r>
                        <a:rPr lang="en-US" sz="1100" dirty="0">
                          <a:solidFill>
                            <a:srgbClr val="000000"/>
                          </a:solidFill>
                          <a:latin typeface="Verdana"/>
                        </a:rPr>
                        <a:t>right, and not of any lord or superior; land not</a:t>
                      </a:r>
                      <a:br>
                        <a:rPr lang="en-US" sz="1100" dirty="0">
                          <a:solidFill>
                            <a:srgbClr val="000000"/>
                          </a:solidFill>
                          <a:latin typeface="Verdana"/>
                        </a:rPr>
                      </a:br>
                      <a:r>
                        <a:rPr lang="en-US" sz="1100" dirty="0">
                          <a:solidFill>
                            <a:srgbClr val="000000"/>
                          </a:solidFill>
                          <a:latin typeface="Verdana"/>
                        </a:rPr>
                        <a:t>subject to feudal duties or burdens. An estate held </a:t>
                      </a:r>
                      <a:r>
                        <a:rPr lang="en-US" sz="1100" dirty="0" smtClean="0">
                          <a:solidFill>
                            <a:srgbClr val="000000"/>
                          </a:solidFill>
                          <a:latin typeface="Verdana"/>
                        </a:rPr>
                        <a:t>by absolute </a:t>
                      </a:r>
                      <a:r>
                        <a:rPr lang="en-US" sz="1100" dirty="0">
                          <a:solidFill>
                            <a:srgbClr val="000000"/>
                          </a:solidFill>
                          <a:latin typeface="Verdana"/>
                        </a:rPr>
                        <a:t>ownership, without recognizing any </a:t>
                      </a:r>
                      <a:r>
                        <a:rPr lang="en-US" sz="1100" dirty="0" smtClean="0">
                          <a:solidFill>
                            <a:srgbClr val="000000"/>
                          </a:solidFill>
                          <a:latin typeface="Verdana"/>
                        </a:rPr>
                        <a:t>superior to </a:t>
                      </a:r>
                      <a:r>
                        <a:rPr lang="en-US" sz="1100" dirty="0">
                          <a:solidFill>
                            <a:srgbClr val="000000"/>
                          </a:solidFill>
                          <a:latin typeface="Verdana"/>
                        </a:rPr>
                        <a:t>whom any duty is due on account </a:t>
                      </a:r>
                      <a:r>
                        <a:rPr lang="en-US" sz="1100" dirty="0" smtClean="0">
                          <a:solidFill>
                            <a:srgbClr val="000000"/>
                          </a:solidFill>
                          <a:latin typeface="Verdana"/>
                        </a:rPr>
                        <a:t>thereof…</a:t>
                      </a:r>
                      <a:endParaRPr lang="en-US" sz="1100" dirty="0">
                        <a:solidFill>
                          <a:srgbClr val="000000"/>
                        </a:solidFill>
                        <a:latin typeface="Verdana"/>
                      </a:endParaRPr>
                    </a:p>
                  </a:txBody>
                  <a:tcPr marL="6828" marR="6828" marT="6828" marB="682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r>
            </a:tbl>
          </a:graphicData>
        </a:graphic>
      </p:graphicFrame>
      <p:graphicFrame>
        <p:nvGraphicFramePr>
          <p:cNvPr id="9" name="Table 8"/>
          <p:cNvGraphicFramePr>
            <a:graphicFrameLocks noGrp="1"/>
          </p:cNvGraphicFramePr>
          <p:nvPr/>
        </p:nvGraphicFramePr>
        <p:xfrm>
          <a:off x="4724400" y="3733800"/>
          <a:ext cx="4191000" cy="2667000"/>
        </p:xfrm>
        <a:graphic>
          <a:graphicData uri="http://schemas.openxmlformats.org/drawingml/2006/table">
            <a:tbl>
              <a:tblPr/>
              <a:tblGrid>
                <a:gridCol w="4191000"/>
              </a:tblGrid>
              <a:tr h="1981201">
                <a:tc>
                  <a:txBody>
                    <a:bodyPr/>
                    <a:lstStyle/>
                    <a:p>
                      <a:pPr marL="91440" algn="l">
                        <a:spcBef>
                          <a:spcPts val="0"/>
                        </a:spcBef>
                        <a:spcAft>
                          <a:spcPts val="0"/>
                        </a:spcAft>
                      </a:pPr>
                      <a:r>
                        <a:rPr lang="en-US" sz="1000" dirty="0">
                          <a:solidFill>
                            <a:srgbClr val="000000"/>
                          </a:solidFill>
                          <a:latin typeface="Verdana"/>
                        </a:rPr>
                        <a:t>1883: Butchers' Union Co. v. Crescent City Co., 111 U.S. 746</a:t>
                      </a:r>
                      <a:r>
                        <a:rPr lang="en-US" sz="1000" dirty="0" smtClean="0">
                          <a:solidFill>
                            <a:srgbClr val="000000"/>
                          </a:solidFill>
                          <a:latin typeface="Verdana"/>
                        </a:rPr>
                        <a:t>.</a:t>
                      </a:r>
                      <a:r>
                        <a:rPr lang="en-US" sz="1000" dirty="0">
                          <a:solidFill>
                            <a:srgbClr val="000000"/>
                          </a:solidFill>
                          <a:latin typeface="Verdana"/>
                        </a:rPr>
                        <a:t/>
                      </a:r>
                      <a:br>
                        <a:rPr lang="en-US" sz="1000" dirty="0">
                          <a:solidFill>
                            <a:srgbClr val="000000"/>
                          </a:solidFill>
                          <a:latin typeface="Verdana"/>
                        </a:rPr>
                      </a:br>
                      <a:r>
                        <a:rPr lang="en-US" sz="1000" b="1" dirty="0">
                          <a:solidFill>
                            <a:srgbClr val="000000"/>
                          </a:solidFill>
                          <a:latin typeface="Verdana"/>
                        </a:rPr>
                        <a:t>This decision </a:t>
                      </a:r>
                      <a:r>
                        <a:rPr lang="en-US" sz="1000" b="1" dirty="0">
                          <a:solidFill>
                            <a:srgbClr val="000000"/>
                          </a:solidFill>
                          <a:latin typeface="Verdana"/>
                          <a:hlinkClick r:id="rId6"/>
                        </a:rPr>
                        <a:t>defines</a:t>
                      </a:r>
                      <a:r>
                        <a:rPr lang="en-US" sz="1000" b="1" dirty="0">
                          <a:solidFill>
                            <a:srgbClr val="000000"/>
                          </a:solidFill>
                          <a:latin typeface="Verdana"/>
                        </a:rPr>
                        <a:t> labor as property</a:t>
                      </a:r>
                      <a:r>
                        <a:rPr lang="en-US" sz="1000" dirty="0">
                          <a:solidFill>
                            <a:srgbClr val="000000"/>
                          </a:solidFill>
                          <a:latin typeface="Verdana"/>
                        </a:rPr>
                        <a:t>, and the most sacred kind of property</a:t>
                      </a:r>
                      <a:r>
                        <a:rPr lang="en-US" sz="1000" dirty="0" smtClean="0">
                          <a:solidFill>
                            <a:srgbClr val="000000"/>
                          </a:solidFill>
                          <a:latin typeface="Verdana"/>
                        </a:rPr>
                        <a:t>. "</a:t>
                      </a:r>
                      <a:r>
                        <a:rPr lang="en-US" sz="1000" dirty="0">
                          <a:solidFill>
                            <a:srgbClr val="000000"/>
                          </a:solidFill>
                          <a:latin typeface="Verdana"/>
                        </a:rPr>
                        <a:t>Among these unalienable rights, as proclaimed in the Declaration </a:t>
                      </a:r>
                      <a:r>
                        <a:rPr lang="en-US" sz="1000" dirty="0" smtClean="0">
                          <a:solidFill>
                            <a:srgbClr val="000000"/>
                          </a:solidFill>
                          <a:latin typeface="Verdana"/>
                        </a:rPr>
                        <a:t>of Independence </a:t>
                      </a:r>
                      <a:r>
                        <a:rPr lang="en-US" sz="1000" dirty="0">
                          <a:solidFill>
                            <a:srgbClr val="000000"/>
                          </a:solidFill>
                          <a:latin typeface="Verdana"/>
                        </a:rPr>
                        <a:t>is the right of men to pursue their happiness, by </a:t>
                      </a:r>
                      <a:r>
                        <a:rPr lang="en-US" sz="1000" dirty="0" smtClean="0">
                          <a:solidFill>
                            <a:srgbClr val="000000"/>
                          </a:solidFill>
                          <a:latin typeface="Verdana"/>
                        </a:rPr>
                        <a:t>which is </a:t>
                      </a:r>
                      <a:r>
                        <a:rPr lang="en-US" sz="1000" dirty="0">
                          <a:solidFill>
                            <a:srgbClr val="000000"/>
                          </a:solidFill>
                          <a:latin typeface="Verdana"/>
                        </a:rPr>
                        <a:t>meant, the right any lawful business or vocation, in any manner </a:t>
                      </a:r>
                      <a:r>
                        <a:rPr lang="en-US" sz="1000" dirty="0" smtClean="0">
                          <a:solidFill>
                            <a:srgbClr val="000000"/>
                          </a:solidFill>
                          <a:latin typeface="Verdana"/>
                        </a:rPr>
                        <a:t>not inconsistent </a:t>
                      </a:r>
                      <a:r>
                        <a:rPr lang="en-US" sz="1000" dirty="0">
                          <a:solidFill>
                            <a:srgbClr val="000000"/>
                          </a:solidFill>
                          <a:latin typeface="Verdana"/>
                        </a:rPr>
                        <a:t>with the equal rights of others, which may increase </a:t>
                      </a:r>
                      <a:r>
                        <a:rPr lang="en-US" sz="1000" dirty="0" smtClean="0">
                          <a:solidFill>
                            <a:srgbClr val="000000"/>
                          </a:solidFill>
                          <a:latin typeface="Verdana"/>
                        </a:rPr>
                        <a:t>their prosperity </a:t>
                      </a:r>
                      <a:r>
                        <a:rPr lang="en-US" sz="1000" dirty="0">
                          <a:solidFill>
                            <a:srgbClr val="000000"/>
                          </a:solidFill>
                          <a:latin typeface="Verdana"/>
                        </a:rPr>
                        <a:t>or develop their faculties, so as to give them </a:t>
                      </a:r>
                      <a:r>
                        <a:rPr lang="en-US" sz="1000" dirty="0" smtClean="0">
                          <a:solidFill>
                            <a:srgbClr val="000000"/>
                          </a:solidFill>
                          <a:latin typeface="Verdana"/>
                        </a:rPr>
                        <a:t>their highest </a:t>
                      </a:r>
                      <a:r>
                        <a:rPr lang="en-US" sz="1000" dirty="0">
                          <a:solidFill>
                            <a:srgbClr val="000000"/>
                          </a:solidFill>
                          <a:latin typeface="Verdana"/>
                        </a:rPr>
                        <a:t>enjoyment...It has been well said that, THE PROPERTY </a:t>
                      </a:r>
                      <a:r>
                        <a:rPr lang="en-US" sz="1000" dirty="0" smtClean="0">
                          <a:solidFill>
                            <a:srgbClr val="000000"/>
                          </a:solidFill>
                          <a:latin typeface="Verdana"/>
                        </a:rPr>
                        <a:t>WHICH EVERY </a:t>
                      </a:r>
                      <a:r>
                        <a:rPr lang="en-US" sz="1000" dirty="0">
                          <a:solidFill>
                            <a:srgbClr val="000000"/>
                          </a:solidFill>
                          <a:latin typeface="Verdana"/>
                        </a:rPr>
                        <a:t>MAN HAS IS HIS OWN LABOR, AS IT IS THE ORIGINAL </a:t>
                      </a:r>
                      <a:r>
                        <a:rPr lang="en-US" sz="1000" dirty="0" smtClean="0">
                          <a:solidFill>
                            <a:srgbClr val="000000"/>
                          </a:solidFill>
                          <a:latin typeface="Verdana"/>
                        </a:rPr>
                        <a:t>FOUNDATION </a:t>
                      </a:r>
                      <a:r>
                        <a:rPr lang="en-US" sz="1000" dirty="0">
                          <a:solidFill>
                            <a:srgbClr val="000000"/>
                          </a:solidFill>
                          <a:latin typeface="Verdana"/>
                        </a:rPr>
                        <a:t>OF ALL OTHER PROPERTY SO IT IS THE MOST SACRED </a:t>
                      </a:r>
                      <a:r>
                        <a:rPr lang="en-US" sz="1000" dirty="0" smtClean="0">
                          <a:solidFill>
                            <a:srgbClr val="000000"/>
                          </a:solidFill>
                          <a:latin typeface="Verdana"/>
                        </a:rPr>
                        <a:t>AND </a:t>
                      </a:r>
                      <a:r>
                        <a:rPr lang="en-US" sz="1000" u="sng" dirty="0">
                          <a:solidFill>
                            <a:srgbClr val="000000"/>
                          </a:solidFill>
                          <a:latin typeface="Verdana"/>
                        </a:rPr>
                        <a:t>INVIOLABLE</a:t>
                      </a:r>
                      <a:r>
                        <a:rPr lang="en-US" sz="1000" dirty="0" smtClean="0">
                          <a:solidFill>
                            <a:srgbClr val="000000"/>
                          </a:solidFill>
                          <a:latin typeface="Verdana"/>
                        </a:rPr>
                        <a:t>...”</a:t>
                      </a:r>
                      <a:endParaRPr lang="en-US" sz="1000" dirty="0">
                        <a:solidFill>
                          <a:srgbClr val="000000"/>
                        </a:solidFill>
                        <a:latin typeface="Verdana"/>
                      </a:endParaRPr>
                    </a:p>
                  </a:txBody>
                  <a:tcPr marL="5527" marR="5527" marT="5527" marB="5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r>
              <a:tr h="685799">
                <a:tc>
                  <a:txBody>
                    <a:bodyPr/>
                    <a:lstStyle/>
                    <a:p>
                      <a:pPr marL="91440" algn="l">
                        <a:spcBef>
                          <a:spcPts val="0"/>
                        </a:spcBef>
                        <a:spcAft>
                          <a:spcPts val="0"/>
                        </a:spcAft>
                      </a:pPr>
                      <a:r>
                        <a:rPr lang="en-US" sz="1000" b="1" dirty="0">
                          <a:solidFill>
                            <a:srgbClr val="000000"/>
                          </a:solidFill>
                          <a:latin typeface="Verdana"/>
                        </a:rPr>
                        <a:t>Inviolability</a:t>
                      </a:r>
                      <a:r>
                        <a:rPr lang="en-US" sz="1000" dirty="0">
                          <a:solidFill>
                            <a:srgbClr val="000000"/>
                          </a:solidFill>
                          <a:latin typeface="Verdana"/>
                        </a:rPr>
                        <a:t> - Blacks Law Dictionary 1910 2nd </a:t>
                      </a:r>
                      <a:r>
                        <a:rPr lang="en-US" sz="1000" dirty="0" smtClean="0">
                          <a:solidFill>
                            <a:srgbClr val="000000"/>
                          </a:solidFill>
                          <a:latin typeface="Verdana"/>
                        </a:rPr>
                        <a:t>Edition</a:t>
                      </a:r>
                      <a:endParaRPr lang="en-US" sz="1000" dirty="0">
                        <a:solidFill>
                          <a:srgbClr val="000000"/>
                        </a:solidFill>
                        <a:latin typeface="Verdana"/>
                      </a:endParaRPr>
                    </a:p>
                    <a:p>
                      <a:pPr marL="91440" algn="l">
                        <a:spcBef>
                          <a:spcPts val="0"/>
                        </a:spcBef>
                        <a:spcAft>
                          <a:spcPts val="0"/>
                        </a:spcAft>
                      </a:pPr>
                      <a:r>
                        <a:rPr lang="en-US" sz="1000" dirty="0">
                          <a:solidFill>
                            <a:srgbClr val="000000"/>
                          </a:solidFill>
                          <a:latin typeface="Verdana"/>
                        </a:rPr>
                        <a:t>The attribute of being secured against violation</a:t>
                      </a:r>
                      <a:r>
                        <a:rPr lang="en-US" sz="1000" dirty="0" smtClean="0">
                          <a:solidFill>
                            <a:srgbClr val="000000"/>
                          </a:solidFill>
                          <a:latin typeface="Verdana"/>
                        </a:rPr>
                        <a:t>.  The </a:t>
                      </a:r>
                      <a:r>
                        <a:rPr lang="en-US" sz="1000" dirty="0">
                          <a:solidFill>
                            <a:srgbClr val="000000"/>
                          </a:solidFill>
                          <a:latin typeface="Verdana"/>
                        </a:rPr>
                        <a:t>persons of ambassadors are inviolable.</a:t>
                      </a:r>
                    </a:p>
                  </a:txBody>
                  <a:tcPr marL="5527" marR="5527" marT="5527" marB="55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r>
            </a:tbl>
          </a:graphicData>
        </a:graphic>
      </p:graphicFrame>
      <p:sp>
        <p:nvSpPr>
          <p:cNvPr id="10" name="Horizontal Scroll 9"/>
          <p:cNvSpPr/>
          <p:nvPr/>
        </p:nvSpPr>
        <p:spPr>
          <a:xfrm>
            <a:off x="4800600" y="1"/>
            <a:ext cx="4114800" cy="1033272"/>
          </a:xfrm>
          <a:prstGeom prst="horizontalScroll">
            <a:avLst/>
          </a:prstGeom>
          <a:solidFill>
            <a:srgbClr val="F9DCC7"/>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nSpc>
                <a:spcPts val="1100"/>
              </a:lnSpc>
            </a:pPr>
            <a:r>
              <a:rPr lang="en-US" sz="1100" dirty="0" smtClean="0">
                <a:solidFill>
                  <a:schemeClr val="tx1"/>
                </a:solidFill>
                <a:latin typeface="Calibri" pitchFamily="34" charset="0"/>
              </a:rPr>
              <a:t>Larceny. In criminal law. The wrongful and fraudulent taking and carrying away by one person of the mere personal goods of another from any place, with a felonious intent to convert them to his (the taker's) use, and make them his property, without the consent of the owner. </a:t>
            </a:r>
            <a:r>
              <a:rPr lang="en-US" sz="1100" dirty="0" smtClean="0">
                <a:solidFill>
                  <a:schemeClr val="tx1"/>
                </a:solidFill>
                <a:latin typeface="Calibri" pitchFamily="34" charset="0"/>
                <a:hlinkClick r:id="rId7"/>
              </a:rPr>
              <a:t>Blacks Law Dictionary 1910, 2nd Edition</a:t>
            </a:r>
            <a:endParaRPr lang="en-US" sz="1100" dirty="0" smtClean="0">
              <a:solidFill>
                <a:schemeClr val="tx1"/>
              </a:solidFill>
              <a:latin typeface="Calibri" pitchFamily="34" charset="0"/>
            </a:endParaRPr>
          </a:p>
        </p:txBody>
      </p:sp>
    </p:spTree>
  </p:cSld>
  <p:clrMapOvr>
    <a:masterClrMapping/>
  </p:clrMapOvr>
  <p:transition spd="med" advTm="7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2895600" cy="457200"/>
          </a:xfrm>
        </p:spPr>
        <p:txBody>
          <a:bodyPr>
            <a:normAutofit/>
          </a:bodyPr>
          <a:lstStyle/>
          <a:p>
            <a:r>
              <a:rPr lang="en-US" sz="1600" dirty="0" smtClean="0"/>
              <a:t>The nature of natural</a:t>
            </a:r>
            <a:endParaRPr lang="en-US" sz="1600" dirty="0"/>
          </a:p>
        </p:txBody>
      </p:sp>
      <p:pic>
        <p:nvPicPr>
          <p:cNvPr id="7" name="Content Placeholder 6" descr="On-Top-Of-The-World-Art-N-Q.png"/>
          <p:cNvPicPr>
            <a:picLocks noGrp="1" noChangeAspect="1"/>
          </p:cNvPicPr>
          <p:nvPr>
            <p:ph sz="half" idx="1"/>
          </p:nvPr>
        </p:nvPicPr>
        <p:blipFill>
          <a:blip r:embed="rId2" cstate="print"/>
          <a:stretch>
            <a:fillRect/>
          </a:stretch>
        </p:blipFill>
        <p:spPr>
          <a:xfrm>
            <a:off x="152400" y="1371602"/>
            <a:ext cx="4038600" cy="5029199"/>
          </a:xfrm>
        </p:spPr>
      </p:pic>
      <p:sp>
        <p:nvSpPr>
          <p:cNvPr id="8" name="Horizontal Scroll 7"/>
          <p:cNvSpPr/>
          <p:nvPr/>
        </p:nvSpPr>
        <p:spPr>
          <a:xfrm>
            <a:off x="3276600" y="0"/>
            <a:ext cx="5715000" cy="990600"/>
          </a:xfrm>
          <a:prstGeom prst="horizontalScroll">
            <a:avLst>
              <a:gd name="adj" fmla="val 8625"/>
            </a:avLst>
          </a:prstGeom>
          <a:gradFill>
            <a:gsLst>
              <a:gs pos="0">
                <a:schemeClr val="bg2">
                  <a:lumMod val="9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nSpc>
                <a:spcPts val="1200"/>
              </a:lnSpc>
            </a:pPr>
            <a:r>
              <a:rPr lang="en-US" sz="1100" dirty="0" smtClean="0">
                <a:solidFill>
                  <a:schemeClr val="tx1"/>
                </a:solidFill>
                <a:latin typeface="Calibri" pitchFamily="34" charset="0"/>
              </a:rPr>
              <a:t>"I was standing on the highest mountain of them all, and round about beneath me was the whole hoop of the world. And while I stood there I saw more than I can tell and I understood more than I saw; for I was seeing in a sacred manner the shapes of all things in the spirit, and the shape of all shapes as they must live together like one being."</a:t>
            </a:r>
          </a:p>
          <a:p>
            <a:pPr>
              <a:lnSpc>
                <a:spcPts val="1200"/>
              </a:lnSpc>
            </a:pPr>
            <a:r>
              <a:rPr lang="en-US" sz="1100" dirty="0" smtClean="0">
                <a:solidFill>
                  <a:schemeClr val="tx1"/>
                </a:solidFill>
                <a:latin typeface="Calibri" pitchFamily="34" charset="0"/>
              </a:rPr>
              <a:t>Black Elk described his Great Vision on Okawita Paha (Harney Peak) (See picture below)</a:t>
            </a:r>
            <a:endParaRPr lang="en-US" sz="1100" dirty="0">
              <a:solidFill>
                <a:schemeClr val="tx1"/>
              </a:solidFill>
              <a:latin typeface="Calibri" pitchFamily="34" charset="0"/>
            </a:endParaRPr>
          </a:p>
        </p:txBody>
      </p:sp>
      <p:sp>
        <p:nvSpPr>
          <p:cNvPr id="11" name="TextBox 10"/>
          <p:cNvSpPr txBox="1"/>
          <p:nvPr/>
        </p:nvSpPr>
        <p:spPr>
          <a:xfrm>
            <a:off x="609600" y="1676400"/>
            <a:ext cx="3657600" cy="615547"/>
          </a:xfrm>
          <a:prstGeom prst="rect">
            <a:avLst/>
          </a:prstGeom>
          <a:noFill/>
        </p:spPr>
        <p:txBody>
          <a:bodyPr wrap="square" lIns="91433" tIns="45717" rIns="91433" bIns="45717" rtlCol="0">
            <a:spAutoFit/>
          </a:bodyPr>
          <a:lstStyle/>
          <a:p>
            <a:r>
              <a:rPr lang="en-US" sz="1100" dirty="0" smtClean="0"/>
              <a:t>Credit to the Judy Larson at </a:t>
            </a:r>
            <a:r>
              <a:rPr lang="en-US" sz="1100" dirty="0" smtClean="0">
                <a:hlinkClick r:id="rId3"/>
              </a:rPr>
              <a:t>http://www.capturedakota.com/users/justimaginebyjudy</a:t>
            </a:r>
            <a:endParaRPr lang="en-US" sz="1100" dirty="0" smtClean="0"/>
          </a:p>
          <a:p>
            <a:r>
              <a:rPr lang="en-US" sz="1100" dirty="0" smtClean="0"/>
              <a:t> </a:t>
            </a:r>
            <a:endParaRPr lang="en-US" sz="1100" dirty="0"/>
          </a:p>
        </p:txBody>
      </p:sp>
      <p:sp>
        <p:nvSpPr>
          <p:cNvPr id="13" name="TextBox 12"/>
          <p:cNvSpPr txBox="1"/>
          <p:nvPr/>
        </p:nvSpPr>
        <p:spPr>
          <a:xfrm>
            <a:off x="4419600" y="1219201"/>
            <a:ext cx="4495800" cy="5401473"/>
          </a:xfrm>
          <a:prstGeom prst="rect">
            <a:avLst/>
          </a:prstGeom>
          <a:noFill/>
        </p:spPr>
        <p:txBody>
          <a:bodyPr wrap="square" lIns="91433" tIns="45717" rIns="91433" bIns="45717" rtlCol="0">
            <a:spAutoFit/>
          </a:bodyPr>
          <a:lstStyle/>
          <a:p>
            <a:pPr marL="182867" indent="-182867">
              <a:lnSpc>
                <a:spcPts val="1200"/>
              </a:lnSpc>
              <a:spcBef>
                <a:spcPts val="600"/>
              </a:spcBef>
              <a:buFont typeface="Wingdings" pitchFamily="2" charset="2"/>
              <a:buChar char="ü"/>
            </a:pPr>
            <a:r>
              <a:rPr lang="en-US" sz="1200" dirty="0" smtClean="0"/>
              <a:t>A true and honest free Republic is in a continual expansive state of sharing resources NOT isolating , limiting and labeling them by environmental de facto tyranny from their true owners.</a:t>
            </a:r>
          </a:p>
          <a:p>
            <a:pPr marL="182867" indent="-182867">
              <a:lnSpc>
                <a:spcPts val="1200"/>
              </a:lnSpc>
              <a:spcBef>
                <a:spcPts val="600"/>
              </a:spcBef>
              <a:buFont typeface="Wingdings" pitchFamily="2" charset="2"/>
              <a:buChar char="ü"/>
            </a:pPr>
            <a:r>
              <a:rPr lang="en-US" sz="1200" dirty="0" smtClean="0"/>
              <a:t>Nature is a garden not a buffered wilderness in a perpetual state of political environmental quarantine for the benefit of  the global to local central planners  and NGO’s profiting  in power and revenue from the taking.</a:t>
            </a:r>
          </a:p>
          <a:p>
            <a:pPr marL="182867" indent="-182867">
              <a:lnSpc>
                <a:spcPts val="1200"/>
              </a:lnSpc>
              <a:spcBef>
                <a:spcPts val="600"/>
              </a:spcBef>
              <a:buFont typeface="Wingdings" pitchFamily="2" charset="2"/>
              <a:buChar char="ü"/>
            </a:pPr>
            <a:r>
              <a:rPr lang="en-US" sz="1200" dirty="0" smtClean="0"/>
              <a:t> The American rightful state Citizen cannot be forced out of his natural state to live off his/her land and water or forced to comply by threatening his birthrights.</a:t>
            </a:r>
          </a:p>
          <a:p>
            <a:pPr marL="182867" indent="-182867">
              <a:lnSpc>
                <a:spcPts val="1200"/>
              </a:lnSpc>
              <a:spcBef>
                <a:spcPts val="600"/>
              </a:spcBef>
              <a:buFont typeface="Wingdings" pitchFamily="2" charset="2"/>
              <a:buChar char="ü"/>
            </a:pPr>
            <a:r>
              <a:rPr lang="en-US" sz="1200" dirty="0" smtClean="0"/>
              <a:t>All public resources must be shared as in multiple use in a true and honest Republic.</a:t>
            </a:r>
          </a:p>
          <a:p>
            <a:pPr marL="182867" indent="-182867">
              <a:lnSpc>
                <a:spcPts val="1200"/>
              </a:lnSpc>
              <a:spcBef>
                <a:spcPts val="600"/>
              </a:spcBef>
              <a:buFont typeface="Wingdings" pitchFamily="2" charset="2"/>
              <a:buChar char="ü"/>
            </a:pPr>
            <a:r>
              <a:rPr lang="en-US" sz="1200" dirty="0" smtClean="0"/>
              <a:t>Free born state Citizens have rightful demand to homesteading, gardening, hunting, pasturing and recreation of all public resources.</a:t>
            </a:r>
          </a:p>
          <a:p>
            <a:pPr marL="182867" indent="-182867">
              <a:lnSpc>
                <a:spcPts val="1200"/>
              </a:lnSpc>
              <a:spcBef>
                <a:spcPts val="600"/>
              </a:spcBef>
              <a:buFont typeface="Wingdings" pitchFamily="2" charset="2"/>
              <a:buChar char="ü"/>
            </a:pPr>
            <a:r>
              <a:rPr lang="en-US" sz="1200" dirty="0" smtClean="0"/>
              <a:t>Governments, political subdivisions, municipal corporations and the public servants have no rights and are not sovereign during working hours.</a:t>
            </a:r>
          </a:p>
          <a:p>
            <a:pPr marL="182867" indent="-182867">
              <a:lnSpc>
                <a:spcPts val="1200"/>
              </a:lnSpc>
              <a:spcBef>
                <a:spcPts val="600"/>
              </a:spcBef>
              <a:buFont typeface="Wingdings" pitchFamily="2" charset="2"/>
              <a:buChar char="ü"/>
            </a:pPr>
            <a:r>
              <a:rPr lang="en-US" sz="1200" dirty="0" smtClean="0"/>
              <a:t>American resources are God given and abundant requiring prudent care not global to local criminal extremism.</a:t>
            </a:r>
          </a:p>
          <a:p>
            <a:pPr marL="182867" indent="-182867">
              <a:lnSpc>
                <a:spcPts val="1200"/>
              </a:lnSpc>
              <a:spcBef>
                <a:spcPts val="600"/>
              </a:spcBef>
              <a:buFont typeface="Wingdings" pitchFamily="2" charset="2"/>
              <a:buChar char="ü"/>
            </a:pPr>
            <a:r>
              <a:rPr lang="en-US" sz="1200" dirty="0" smtClean="0"/>
              <a:t>Man’s ability to willfully and unwillfully neglect stewardship of his resources does not submit him to deprivation to his rights of freedom, liberty and full use of his natural resources most especially for food, water and shelter.</a:t>
            </a:r>
          </a:p>
          <a:p>
            <a:pPr marL="182867" indent="-182867">
              <a:lnSpc>
                <a:spcPts val="1200"/>
              </a:lnSpc>
              <a:spcBef>
                <a:spcPts val="600"/>
              </a:spcBef>
              <a:buFont typeface="Wingdings" pitchFamily="2" charset="2"/>
              <a:buChar char="ü"/>
            </a:pPr>
            <a:r>
              <a:rPr lang="en-US" sz="1200" dirty="0" smtClean="0"/>
              <a:t>Man’s ability to change his environment pales to Mother Nature’s natural cycles over epochs both in Her power to destroy and to heal.</a:t>
            </a:r>
          </a:p>
          <a:p>
            <a:pPr marL="182867" indent="-182867">
              <a:lnSpc>
                <a:spcPts val="1200"/>
              </a:lnSpc>
              <a:spcBef>
                <a:spcPts val="600"/>
              </a:spcBef>
              <a:buFont typeface="Wingdings" pitchFamily="2" charset="2"/>
              <a:buChar char="ü"/>
            </a:pPr>
            <a:r>
              <a:rPr lang="en-US" sz="1200" dirty="0" smtClean="0"/>
              <a:t>Man and Mother Nature heal each other through acts of direct love NOT extremism debased on highly questionable “science”, i.e. junk agenda science.  </a:t>
            </a:r>
          </a:p>
        </p:txBody>
      </p:sp>
    </p:spTree>
  </p:cSld>
  <p:clrMapOvr>
    <a:masterClrMapping/>
  </p:clrMapOvr>
  <p:transition spd="med" advTm="7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228600"/>
            <a:ext cx="4422648" cy="457200"/>
          </a:xfrm>
        </p:spPr>
        <p:txBody>
          <a:bodyPr>
            <a:noAutofit/>
          </a:bodyPr>
          <a:lstStyle/>
          <a:p>
            <a:r>
              <a:rPr lang="en-US" sz="1800" dirty="0" smtClean="0"/>
              <a:t>The nature of natural -  Part 2 of 4</a:t>
            </a:r>
            <a:endParaRPr lang="en-US" sz="1800" dirty="0"/>
          </a:p>
        </p:txBody>
      </p:sp>
      <p:sp>
        <p:nvSpPr>
          <p:cNvPr id="4" name="Content Placeholder 3"/>
          <p:cNvSpPr>
            <a:spLocks noGrp="1"/>
          </p:cNvSpPr>
          <p:nvPr>
            <p:ph sz="half" idx="2"/>
          </p:nvPr>
        </p:nvSpPr>
        <p:spPr>
          <a:xfrm>
            <a:off x="4572000" y="1371600"/>
            <a:ext cx="4343400" cy="5334000"/>
          </a:xfrm>
        </p:spPr>
        <p:txBody>
          <a:bodyPr>
            <a:normAutofit/>
          </a:bodyPr>
          <a:lstStyle/>
          <a:p>
            <a:pPr marL="182867" indent="-182867">
              <a:lnSpc>
                <a:spcPts val="1200"/>
              </a:lnSpc>
              <a:spcBef>
                <a:spcPts val="500"/>
              </a:spcBef>
              <a:buClrTx/>
              <a:buSzPct val="100000"/>
              <a:buFont typeface="Wingdings" pitchFamily="2" charset="2"/>
              <a:buChar char="ü"/>
            </a:pPr>
            <a:r>
              <a:rPr lang="en-US" sz="1200" dirty="0" smtClean="0"/>
              <a:t>The Natural state is extreme and unlimited.  She is 4.5 billion years old on earth.  Man’s life does not even register on Her scale of time. Our civilization is one of some 4 which has come and gone by natural disasters and self destruction by war. </a:t>
            </a:r>
          </a:p>
          <a:p>
            <a:pPr marL="182867" indent="-182867">
              <a:lnSpc>
                <a:spcPts val="1200"/>
              </a:lnSpc>
              <a:spcBef>
                <a:spcPts val="500"/>
              </a:spcBef>
              <a:buClrTx/>
              <a:buSzPct val="100000"/>
              <a:buFont typeface="Wingdings" pitchFamily="2" charset="2"/>
              <a:buChar char="ü"/>
            </a:pPr>
            <a:r>
              <a:rPr lang="en-US" sz="1200" dirty="0" smtClean="0"/>
              <a:t>Democracies manipulate the truth to control the masses to broker the earth for selfish power and profit.</a:t>
            </a:r>
          </a:p>
          <a:p>
            <a:pPr marL="182867" indent="-182867">
              <a:lnSpc>
                <a:spcPts val="1200"/>
              </a:lnSpc>
              <a:spcBef>
                <a:spcPts val="500"/>
              </a:spcBef>
              <a:buClrTx/>
              <a:buSzPct val="100000"/>
              <a:buFont typeface="Wingdings" pitchFamily="2" charset="2"/>
              <a:buChar char="ü"/>
            </a:pPr>
            <a:r>
              <a:rPr lang="en-US" sz="1200" dirty="0" smtClean="0"/>
              <a:t>True and honest free limited Republics live in love and tolerance and free choice for each individual Citizen, no exceptions.</a:t>
            </a:r>
          </a:p>
          <a:p>
            <a:pPr marL="182867" indent="-182867">
              <a:lnSpc>
                <a:spcPts val="1200"/>
              </a:lnSpc>
              <a:spcBef>
                <a:spcPts val="500"/>
              </a:spcBef>
              <a:buClrTx/>
              <a:buSzPct val="100000"/>
              <a:buFont typeface="Wingdings" pitchFamily="2" charset="2"/>
              <a:buChar char="ü"/>
            </a:pPr>
            <a:r>
              <a:rPr lang="en-US" sz="1200" dirty="0" smtClean="0"/>
              <a:t>A true and honest free Republic open their arms to the most filthy dirt poor as well as the most arrogant obsessive compulsive environmental extremist.  Neither one is taken advantage of nor is force ever used.</a:t>
            </a:r>
          </a:p>
          <a:p>
            <a:pPr marL="182867" indent="-182867">
              <a:lnSpc>
                <a:spcPts val="1200"/>
              </a:lnSpc>
              <a:spcBef>
                <a:spcPts val="500"/>
              </a:spcBef>
              <a:buClrTx/>
              <a:buSzPct val="100000"/>
              <a:buFont typeface="Wingdings" pitchFamily="2" charset="2"/>
              <a:buChar char="ü"/>
            </a:pPr>
            <a:r>
              <a:rPr lang="en-US" sz="1200" dirty="0" smtClean="0"/>
              <a:t>America is founded on the Laws of Nature and Nature’s God, i.e. the highest laws of the land are natural laws, then the Declaration of Independence then the spirit and success of the first American Revolution.</a:t>
            </a:r>
          </a:p>
          <a:p>
            <a:pPr marL="182867" indent="-182867">
              <a:lnSpc>
                <a:spcPts val="1200"/>
              </a:lnSpc>
              <a:spcBef>
                <a:spcPts val="500"/>
              </a:spcBef>
              <a:buClrTx/>
              <a:buSzPct val="100000"/>
              <a:buFont typeface="Wingdings" pitchFamily="2" charset="2"/>
              <a:buChar char="ü"/>
            </a:pPr>
            <a:r>
              <a:rPr lang="en-US" sz="1200" dirty="0" smtClean="0"/>
              <a:t>Extreme natural and extreme unnatural disasters are treated the same and embraced in love not force.</a:t>
            </a:r>
          </a:p>
          <a:p>
            <a:pPr marL="182867" indent="-182867">
              <a:lnSpc>
                <a:spcPts val="1200"/>
              </a:lnSpc>
              <a:spcBef>
                <a:spcPts val="500"/>
              </a:spcBef>
              <a:buClrTx/>
              <a:buSzPct val="100000"/>
              <a:buFont typeface="Wingdings" pitchFamily="2" charset="2"/>
              <a:buChar char="ü"/>
            </a:pPr>
            <a:r>
              <a:rPr lang="en-US" sz="1200" dirty="0" smtClean="0"/>
              <a:t>All American private property is allodial and all public property is multiple use.</a:t>
            </a:r>
          </a:p>
          <a:p>
            <a:pPr marL="182867" indent="-182867">
              <a:lnSpc>
                <a:spcPts val="1200"/>
              </a:lnSpc>
              <a:spcBef>
                <a:spcPts val="500"/>
              </a:spcBef>
              <a:buClrTx/>
              <a:buSzPct val="100000"/>
              <a:buFont typeface="Wingdings" pitchFamily="2" charset="2"/>
              <a:buChar char="ü"/>
            </a:pPr>
            <a:r>
              <a:rPr lang="en-US" sz="1200" dirty="0" smtClean="0"/>
              <a:t>When nature cries so do the natural born, i.e. we do not need self righteous arrogance beating the jungle drums and the property owners off their livelihood.   </a:t>
            </a:r>
          </a:p>
          <a:p>
            <a:pPr marL="182867" indent="-182867">
              <a:lnSpc>
                <a:spcPts val="1200"/>
              </a:lnSpc>
              <a:spcBef>
                <a:spcPts val="500"/>
              </a:spcBef>
              <a:buClrTx/>
              <a:buSzPct val="100000"/>
              <a:buFont typeface="Wingdings" pitchFamily="2" charset="2"/>
              <a:buChar char="ü"/>
            </a:pPr>
            <a:r>
              <a:rPr lang="en-US" sz="1200" dirty="0" smtClean="0"/>
              <a:t>American natural born and rightfully naturalized state Citizens cannot be forced to comply to any man made codes, ordinances, legislation, laws or administrative orders.</a:t>
            </a:r>
          </a:p>
          <a:p>
            <a:pPr marL="182867" indent="-182867">
              <a:lnSpc>
                <a:spcPts val="1200"/>
              </a:lnSpc>
              <a:spcBef>
                <a:spcPts val="500"/>
              </a:spcBef>
              <a:buClrTx/>
              <a:buSzPct val="100000"/>
              <a:buFont typeface="Wingdings" pitchFamily="2" charset="2"/>
              <a:buChar char="ü"/>
            </a:pPr>
            <a:r>
              <a:rPr lang="en-US" sz="1200" dirty="0" smtClean="0"/>
              <a:t>Man protects nature by acts of kindness to all life not by selective acts of violence  to some.</a:t>
            </a:r>
          </a:p>
          <a:p>
            <a:pPr marL="182867" indent="-182867">
              <a:lnSpc>
                <a:spcPts val="1400"/>
              </a:lnSpc>
              <a:spcBef>
                <a:spcPts val="600"/>
              </a:spcBef>
              <a:buClrTx/>
              <a:buSzPct val="100000"/>
              <a:buFont typeface="Wingdings" pitchFamily="2" charset="2"/>
              <a:buChar char="ü"/>
            </a:pPr>
            <a:endParaRPr lang="en-US" sz="1200" dirty="0" smtClean="0"/>
          </a:p>
          <a:p>
            <a:pPr marL="182867" indent="-182867">
              <a:lnSpc>
                <a:spcPts val="1400"/>
              </a:lnSpc>
              <a:spcBef>
                <a:spcPts val="600"/>
              </a:spcBef>
              <a:buClrTx/>
              <a:buSzPct val="100000"/>
              <a:buFont typeface="Wingdings" pitchFamily="2" charset="2"/>
              <a:buChar char="ü"/>
            </a:pPr>
            <a:endParaRPr lang="en-US" sz="1200" dirty="0"/>
          </a:p>
        </p:txBody>
      </p:sp>
      <p:pic>
        <p:nvPicPr>
          <p:cNvPr id="7" name="Content Placeholder 8" descr="Soon08-March15-GoodNeighborTalk-FINAL-2-Handouts-8.gif"/>
          <p:cNvPicPr>
            <a:picLocks noGrp="1" noChangeAspect="1"/>
          </p:cNvPicPr>
          <p:nvPr>
            <p:ph sz="half" idx="1"/>
          </p:nvPr>
        </p:nvPicPr>
        <p:blipFill>
          <a:blip r:embed="rId2" cstate="print"/>
          <a:stretch>
            <a:fillRect/>
          </a:stretch>
        </p:blipFill>
        <p:spPr>
          <a:xfrm>
            <a:off x="457200" y="762000"/>
            <a:ext cx="3962400" cy="4883124"/>
          </a:xfrm>
        </p:spPr>
      </p:pic>
      <p:sp>
        <p:nvSpPr>
          <p:cNvPr id="8" name="TextBox 7"/>
          <p:cNvSpPr txBox="1"/>
          <p:nvPr/>
        </p:nvSpPr>
        <p:spPr>
          <a:xfrm>
            <a:off x="685800" y="5715000"/>
            <a:ext cx="3429000" cy="646325"/>
          </a:xfrm>
          <a:prstGeom prst="rect">
            <a:avLst/>
          </a:prstGeom>
          <a:solidFill>
            <a:srgbClr val="FFFFFF"/>
          </a:solidFill>
        </p:spPr>
        <p:txBody>
          <a:bodyPr wrap="square" lIns="91433" tIns="45717" rIns="91433" bIns="45717" rtlCol="0">
            <a:spAutoFit/>
          </a:bodyPr>
          <a:lstStyle/>
          <a:p>
            <a:r>
              <a:rPr lang="en-US" sz="1200" dirty="0" smtClean="0"/>
              <a:t>Credit to Dr. Willie Soon via:</a:t>
            </a:r>
          </a:p>
          <a:p>
            <a:r>
              <a:rPr lang="en-US" sz="1200" dirty="0" smtClean="0">
                <a:hlinkClick r:id="rId3"/>
              </a:rPr>
              <a:t>http://www.goodneighborlaw.com/</a:t>
            </a:r>
            <a:endParaRPr lang="en-US" sz="1200" dirty="0" smtClean="0"/>
          </a:p>
          <a:p>
            <a:r>
              <a:rPr lang="en-US" sz="1200" dirty="0" smtClean="0">
                <a:hlinkClick r:id="rId4"/>
              </a:rPr>
              <a:t>http://www.landandwaterusa.com/</a:t>
            </a:r>
            <a:endParaRPr lang="en-US" sz="1200" dirty="0"/>
          </a:p>
        </p:txBody>
      </p:sp>
      <p:sp>
        <p:nvSpPr>
          <p:cNvPr id="9" name="TextBox 8"/>
          <p:cNvSpPr txBox="1"/>
          <p:nvPr/>
        </p:nvSpPr>
        <p:spPr>
          <a:xfrm>
            <a:off x="1295400" y="2133601"/>
            <a:ext cx="1600200" cy="469083"/>
          </a:xfrm>
          <a:prstGeom prst="rect">
            <a:avLst/>
          </a:prstGeom>
          <a:solidFill>
            <a:srgbClr val="CCFFCC"/>
          </a:solidFill>
        </p:spPr>
        <p:txBody>
          <a:bodyPr wrap="square" lIns="91433" tIns="45717" rIns="91433" bIns="45717" rtlCol="0">
            <a:spAutoFit/>
          </a:bodyPr>
          <a:lstStyle/>
          <a:p>
            <a:r>
              <a:rPr lang="en-US" sz="1200" b="1" dirty="0" smtClean="0">
                <a:latin typeface="Calibri" pitchFamily="34" charset="0"/>
              </a:rPr>
              <a:t>Plant life grows faster when it is stressed</a:t>
            </a:r>
            <a:endParaRPr lang="en-US" sz="1200" b="1" dirty="0">
              <a:latin typeface="Calibri" pitchFamily="34" charset="0"/>
            </a:endParaRPr>
          </a:p>
        </p:txBody>
      </p:sp>
      <p:sp>
        <p:nvSpPr>
          <p:cNvPr id="10" name="Horizontal Scroll 9"/>
          <p:cNvSpPr/>
          <p:nvPr/>
        </p:nvSpPr>
        <p:spPr>
          <a:xfrm>
            <a:off x="4876800" y="-76200"/>
            <a:ext cx="3962400" cy="1371600"/>
          </a:xfrm>
          <a:prstGeom prst="horizont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nSpc>
                <a:spcPts val="1200"/>
              </a:lnSpc>
            </a:pPr>
            <a:endParaRPr lang="en-US" sz="1200" dirty="0" smtClean="0">
              <a:solidFill>
                <a:schemeClr val="tx1"/>
              </a:solidFill>
            </a:endParaRPr>
          </a:p>
          <a:p>
            <a:pPr>
              <a:lnSpc>
                <a:spcPts val="1200"/>
              </a:lnSpc>
            </a:pPr>
            <a:r>
              <a:rPr lang="en-US" sz="1200" dirty="0" smtClean="0">
                <a:solidFill>
                  <a:schemeClr val="tx1"/>
                </a:solidFill>
                <a:latin typeface="Calibri" pitchFamily="34" charset="0"/>
              </a:rPr>
              <a:t>“In order to swim one takes off all one’s clothes – in order to aspire to the truth one must undress in a far more inward sense, divest oneself of all one’s inward clothes, of thoughts, conceptions, selfishness, etc., before one is sufficiently naked.”</a:t>
            </a:r>
          </a:p>
          <a:p>
            <a:pPr>
              <a:lnSpc>
                <a:spcPts val="1200"/>
              </a:lnSpc>
            </a:pPr>
            <a:r>
              <a:rPr lang="en-US" sz="1200" dirty="0" smtClean="0">
                <a:solidFill>
                  <a:schemeClr val="tx1"/>
                </a:solidFill>
                <a:latin typeface="Calibri" pitchFamily="34" charset="0"/>
              </a:rPr>
              <a:t>Soren Kierkegaard</a:t>
            </a:r>
          </a:p>
          <a:p>
            <a:pPr>
              <a:lnSpc>
                <a:spcPts val="1200"/>
              </a:lnSpc>
            </a:pPr>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3352800" cy="533400"/>
          </a:xfrm>
        </p:spPr>
        <p:txBody>
          <a:bodyPr>
            <a:normAutofit/>
          </a:bodyPr>
          <a:lstStyle/>
          <a:p>
            <a:r>
              <a:rPr lang="en-US" sz="1800" dirty="0" smtClean="0"/>
              <a:t>Abstract -  one paragraph</a:t>
            </a:r>
            <a:endParaRPr lang="en-US" sz="1800" dirty="0"/>
          </a:p>
        </p:txBody>
      </p:sp>
      <p:sp>
        <p:nvSpPr>
          <p:cNvPr id="4" name="Content Placeholder 3"/>
          <p:cNvSpPr>
            <a:spLocks noGrp="1"/>
          </p:cNvSpPr>
          <p:nvPr>
            <p:ph sz="half" idx="2"/>
          </p:nvPr>
        </p:nvSpPr>
        <p:spPr>
          <a:xfrm>
            <a:off x="5791200" y="1371600"/>
            <a:ext cx="3124200" cy="4495800"/>
          </a:xfrm>
          <a:solidFill>
            <a:srgbClr val="CCFFCC"/>
          </a:solidFill>
        </p:spPr>
        <p:txBody>
          <a:bodyPr>
            <a:noAutofit/>
          </a:bodyPr>
          <a:lstStyle/>
          <a:p>
            <a:pPr>
              <a:buNone/>
            </a:pPr>
            <a:r>
              <a:rPr lang="en-US" sz="1200" dirty="0" smtClean="0"/>
              <a:t>One Paragraph –</a:t>
            </a:r>
          </a:p>
          <a:p>
            <a:pPr marL="182867" indent="-182867">
              <a:lnSpc>
                <a:spcPts val="1400"/>
              </a:lnSpc>
              <a:spcBef>
                <a:spcPts val="600"/>
              </a:spcBef>
              <a:buClrTx/>
              <a:buSzPct val="104000"/>
              <a:buFont typeface="Wingdings" pitchFamily="2" charset="2"/>
              <a:buChar char="Ø"/>
            </a:pPr>
            <a:r>
              <a:rPr lang="en-US" sz="1200" dirty="0" smtClean="0"/>
              <a:t>Buffers are a place card holder of artificial legal fiction threats to establish a false determination which is largely hypnotic.  This false condition is overlaid by benefiting government and NGO groups to vilify property and business owners and their ownership rights thereby better centralizing and transferring individual land allodial rights from rightful individual state Citizens into the hands of the global to local elite.  The global to local special interests are using environmental loaded labeling to expand and take predatory control over private and public property under the guise of environmental protection.  This is accomplished through a bundle of loaded labels including buffers, wetlands, critical areas, sensitive areas, shoreline and growth management, zoning, open space, smart growth, heritage areas, endangered species, “man caused” global warming, “alternative” energy, etc.</a:t>
            </a:r>
            <a:endParaRPr lang="en-US" sz="1200" dirty="0"/>
          </a:p>
        </p:txBody>
      </p:sp>
      <p:sp>
        <p:nvSpPr>
          <p:cNvPr id="12" name="TextBox 11"/>
          <p:cNvSpPr txBox="1"/>
          <p:nvPr/>
        </p:nvSpPr>
        <p:spPr>
          <a:xfrm>
            <a:off x="228600" y="2514600"/>
            <a:ext cx="1828800" cy="477048"/>
          </a:xfrm>
          <a:prstGeom prst="rect">
            <a:avLst/>
          </a:prstGeom>
          <a:solidFill>
            <a:schemeClr val="bg1"/>
          </a:solidFill>
        </p:spPr>
        <p:txBody>
          <a:bodyPr wrap="square" lIns="91433" tIns="45717" rIns="91433" bIns="45717" rtlCol="0">
            <a:spAutoFit/>
          </a:bodyPr>
          <a:lstStyle/>
          <a:p>
            <a:r>
              <a:rPr lang="en-US" sz="1200" dirty="0" smtClean="0"/>
              <a:t>Black’s Law Dictionary – 1910 2</a:t>
            </a:r>
            <a:r>
              <a:rPr lang="en-US" sz="1200" baseline="30000" dirty="0" smtClean="0"/>
              <a:t>nd</a:t>
            </a:r>
            <a:r>
              <a:rPr lang="en-US" sz="1200" dirty="0" smtClean="0"/>
              <a:t> Edition</a:t>
            </a:r>
            <a:endParaRPr lang="en-US" sz="1200" dirty="0"/>
          </a:p>
        </p:txBody>
      </p:sp>
      <p:pic>
        <p:nvPicPr>
          <p:cNvPr id="13" name="Picture 12" descr="US-Prision-Pop-v.-Crime-Rat.png"/>
          <p:cNvPicPr>
            <a:picLocks noChangeAspect="1"/>
          </p:cNvPicPr>
          <p:nvPr/>
        </p:nvPicPr>
        <p:blipFill>
          <a:blip r:embed="rId2" cstate="print"/>
          <a:stretch>
            <a:fillRect/>
          </a:stretch>
        </p:blipFill>
        <p:spPr>
          <a:xfrm>
            <a:off x="2133600" y="2574470"/>
            <a:ext cx="3276600" cy="3750130"/>
          </a:xfrm>
          <a:prstGeom prst="rect">
            <a:avLst/>
          </a:prstGeom>
        </p:spPr>
      </p:pic>
      <p:sp>
        <p:nvSpPr>
          <p:cNvPr id="14" name="Horizontal Scroll 13"/>
          <p:cNvSpPr/>
          <p:nvPr/>
        </p:nvSpPr>
        <p:spPr>
          <a:xfrm>
            <a:off x="5257800" y="0"/>
            <a:ext cx="3581400" cy="1143000"/>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nSpc>
                <a:spcPts val="1300"/>
              </a:lnSpc>
            </a:pPr>
            <a:r>
              <a:rPr lang="en-US" sz="1200" dirty="0" smtClean="0">
                <a:solidFill>
                  <a:schemeClr val="tx1"/>
                </a:solidFill>
              </a:rPr>
              <a:t>“To one who has had the experience there is no need to explain it. To one who  has not, there is no way to explain it.  What to do but to exclaim!”</a:t>
            </a:r>
          </a:p>
          <a:p>
            <a:pPr>
              <a:lnSpc>
                <a:spcPts val="1300"/>
              </a:lnSpc>
            </a:pPr>
            <a:r>
              <a:rPr lang="en-US" sz="1200" dirty="0" smtClean="0">
                <a:solidFill>
                  <a:schemeClr val="tx1"/>
                </a:solidFill>
              </a:rPr>
              <a:t>Reikichi Kita and Kiichi Nagaya</a:t>
            </a:r>
            <a:endParaRPr lang="en-US" sz="1200" dirty="0">
              <a:solidFill>
                <a:schemeClr val="tx1"/>
              </a:solidFill>
            </a:endParaRPr>
          </a:p>
        </p:txBody>
      </p:sp>
      <p:pic>
        <p:nvPicPr>
          <p:cNvPr id="15" name="Content Placeholder 14" descr="ThreatREV.png"/>
          <p:cNvPicPr>
            <a:picLocks noGrp="1" noChangeAspect="1"/>
          </p:cNvPicPr>
          <p:nvPr>
            <p:ph sz="half" idx="1"/>
          </p:nvPr>
        </p:nvPicPr>
        <p:blipFill>
          <a:blip r:embed="rId3" cstate="print"/>
          <a:stretch>
            <a:fillRect/>
          </a:stretch>
        </p:blipFill>
        <p:spPr>
          <a:xfrm>
            <a:off x="152400" y="762000"/>
            <a:ext cx="5105400" cy="1752600"/>
          </a:xfrm>
        </p:spPr>
      </p:pic>
    </p:spTree>
  </p:cSld>
  <p:clrMapOvr>
    <a:masterClrMapping/>
  </p:clrMapOvr>
  <p:transition spd="med" advTm="7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4495800" cy="533400"/>
          </a:xfrm>
        </p:spPr>
        <p:txBody>
          <a:bodyPr>
            <a:noAutofit/>
          </a:bodyPr>
          <a:lstStyle/>
          <a:p>
            <a:r>
              <a:rPr lang="en-US" sz="1800" dirty="0" smtClean="0"/>
              <a:t>The nature of natural – part 3 of 4</a:t>
            </a:r>
            <a:endParaRPr lang="en-US" sz="1800" dirty="0"/>
          </a:p>
        </p:txBody>
      </p:sp>
      <p:sp>
        <p:nvSpPr>
          <p:cNvPr id="4" name="Content Placeholder 3"/>
          <p:cNvSpPr>
            <a:spLocks noGrp="1"/>
          </p:cNvSpPr>
          <p:nvPr>
            <p:ph sz="half" idx="2"/>
          </p:nvPr>
        </p:nvSpPr>
        <p:spPr>
          <a:xfrm>
            <a:off x="7315200" y="2057400"/>
            <a:ext cx="1676400" cy="4114800"/>
          </a:xfrm>
          <a:solidFill>
            <a:srgbClr val="99FFCC"/>
          </a:solidFill>
        </p:spPr>
        <p:txBody>
          <a:bodyPr>
            <a:noAutofit/>
          </a:bodyPr>
          <a:lstStyle/>
          <a:p>
            <a:pPr marL="182867" indent="-182867">
              <a:lnSpc>
                <a:spcPts val="1200"/>
              </a:lnSpc>
              <a:spcBef>
                <a:spcPts val="600"/>
              </a:spcBef>
              <a:buClrTx/>
              <a:buSzPct val="100000"/>
              <a:buFont typeface="Wingdings" pitchFamily="2" charset="2"/>
              <a:buChar char="ü"/>
            </a:pPr>
            <a:r>
              <a:rPr lang="en-US" sz="1200" dirty="0" smtClean="0">
                <a:latin typeface="Calibri" pitchFamily="34" charset="0"/>
              </a:rPr>
              <a:t>A true and honest free limited Republic does not imprison its Citizens or its resources based on politically contrived “public policy”.</a:t>
            </a:r>
          </a:p>
          <a:p>
            <a:pPr marL="182867" indent="-182867">
              <a:lnSpc>
                <a:spcPts val="1200"/>
              </a:lnSpc>
              <a:spcBef>
                <a:spcPts val="600"/>
              </a:spcBef>
              <a:buClrTx/>
              <a:buSzPct val="100000"/>
              <a:buFont typeface="Wingdings" pitchFamily="2" charset="2"/>
              <a:buChar char="ü"/>
            </a:pPr>
            <a:r>
              <a:rPr lang="en-US" sz="1200" dirty="0" smtClean="0">
                <a:latin typeface="Calibri" pitchFamily="34" charset="0"/>
              </a:rPr>
              <a:t>Good and bad intent upon our land and water become blurred by the use of force and deception. </a:t>
            </a:r>
          </a:p>
          <a:p>
            <a:pPr marL="182867" indent="-182867">
              <a:lnSpc>
                <a:spcPts val="1200"/>
              </a:lnSpc>
              <a:spcBef>
                <a:spcPts val="600"/>
              </a:spcBef>
              <a:buClrTx/>
              <a:buSzPct val="100000"/>
              <a:buFont typeface="Wingdings" pitchFamily="2" charset="2"/>
              <a:buChar char="ü"/>
            </a:pPr>
            <a:r>
              <a:rPr lang="en-US" sz="1200" dirty="0" smtClean="0">
                <a:latin typeface="Calibri" pitchFamily="34" charset="0"/>
              </a:rPr>
              <a:t>So called public policy do not restore nature, they ultimately destroy nature and the natural born Citizens.</a:t>
            </a:r>
          </a:p>
          <a:p>
            <a:pPr marL="182867" indent="-182867">
              <a:lnSpc>
                <a:spcPts val="1200"/>
              </a:lnSpc>
              <a:spcBef>
                <a:spcPts val="600"/>
              </a:spcBef>
              <a:buClrTx/>
              <a:buSzPct val="100000"/>
              <a:buFont typeface="Wingdings" pitchFamily="2" charset="2"/>
              <a:buChar char="ü"/>
            </a:pPr>
            <a:r>
              <a:rPr lang="en-US" sz="1200" dirty="0" smtClean="0">
                <a:latin typeface="Calibri" pitchFamily="34" charset="0"/>
              </a:rPr>
              <a:t>The end intent of “public policy” does not justify the means.</a:t>
            </a:r>
          </a:p>
        </p:txBody>
      </p:sp>
      <p:sp>
        <p:nvSpPr>
          <p:cNvPr id="8" name="Horizontal Scroll 7"/>
          <p:cNvSpPr/>
          <p:nvPr/>
        </p:nvSpPr>
        <p:spPr>
          <a:xfrm>
            <a:off x="7010400" y="-76200"/>
            <a:ext cx="2057400" cy="1981200"/>
          </a:xfrm>
          <a:prstGeom prst="horizontalScroll">
            <a:avLst>
              <a:gd name="adj" fmla="val 8428"/>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“The thing about Zen is that it pushes contradictions to their ultimate limit where one has to choose between madness and innocence.”</a:t>
            </a:r>
          </a:p>
          <a:p>
            <a:r>
              <a:rPr lang="en-US" sz="1200" dirty="0" smtClean="0">
                <a:solidFill>
                  <a:schemeClr val="tx1"/>
                </a:solidFill>
              </a:rPr>
              <a:t>Thomas Merton</a:t>
            </a:r>
            <a:endParaRPr lang="en-US" sz="1200" dirty="0">
              <a:solidFill>
                <a:schemeClr val="tx1"/>
              </a:solidFill>
            </a:endParaRPr>
          </a:p>
        </p:txBody>
      </p:sp>
      <p:pic>
        <p:nvPicPr>
          <p:cNvPr id="10" name="Content Placeholder 9" descr="Going-Bananas.jpg"/>
          <p:cNvPicPr>
            <a:picLocks noGrp="1" noChangeAspect="1"/>
          </p:cNvPicPr>
          <p:nvPr>
            <p:ph sz="half" idx="1"/>
          </p:nvPr>
        </p:nvPicPr>
        <p:blipFill>
          <a:blip r:embed="rId2" cstate="print"/>
          <a:stretch>
            <a:fillRect/>
          </a:stretch>
        </p:blipFill>
        <p:spPr>
          <a:xfrm>
            <a:off x="228600" y="762000"/>
            <a:ext cx="6869328" cy="5562599"/>
          </a:xfrm>
        </p:spPr>
      </p:pic>
    </p:spTree>
  </p:cSld>
  <p:clrMapOvr>
    <a:masterClrMapping/>
  </p:clrMapOvr>
  <p:transition spd="med" advTm="7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4572000" cy="612648"/>
          </a:xfrm>
        </p:spPr>
        <p:txBody>
          <a:bodyPr>
            <a:normAutofit/>
          </a:bodyPr>
          <a:lstStyle/>
          <a:p>
            <a:r>
              <a:rPr lang="en-US" sz="1800" dirty="0" smtClean="0"/>
              <a:t>The nature of natural – part 4 of 4 </a:t>
            </a:r>
            <a:endParaRPr lang="en-US" sz="1800" dirty="0"/>
          </a:p>
        </p:txBody>
      </p:sp>
      <p:sp>
        <p:nvSpPr>
          <p:cNvPr id="7" name="Content Placeholder 3"/>
          <p:cNvSpPr>
            <a:spLocks noGrp="1"/>
          </p:cNvSpPr>
          <p:nvPr>
            <p:ph sz="half" idx="2"/>
          </p:nvPr>
        </p:nvSpPr>
        <p:spPr>
          <a:xfrm>
            <a:off x="4343400" y="1143000"/>
            <a:ext cx="4648200" cy="5257800"/>
          </a:xfrm>
          <a:solidFill>
            <a:srgbClr val="CCFFCC"/>
          </a:solidFill>
        </p:spPr>
        <p:txBody>
          <a:bodyPr>
            <a:normAutofit lnSpcReduction="10000"/>
          </a:bodyPr>
          <a:lstStyle/>
          <a:p>
            <a:pPr marL="182867" indent="-182867">
              <a:spcBef>
                <a:spcPts val="600"/>
              </a:spcBef>
              <a:buClrTx/>
              <a:buSzPct val="101000"/>
              <a:buFont typeface="Wingdings" pitchFamily="2" charset="2"/>
              <a:buChar char="ü"/>
            </a:pPr>
            <a:r>
              <a:rPr lang="en-US" sz="1200" dirty="0" smtClean="0"/>
              <a:t>Political manipulation of nature kills creativity and assures failure due to collateral downstream problems beyond human comprehension impacting  the generations proceeding.</a:t>
            </a:r>
          </a:p>
          <a:p>
            <a:pPr marL="182867" indent="-182867">
              <a:spcBef>
                <a:spcPts val="600"/>
              </a:spcBef>
              <a:buClrTx/>
              <a:buSzPct val="101000"/>
              <a:buFont typeface="Wingdings" pitchFamily="2" charset="2"/>
              <a:buChar char="ü"/>
            </a:pPr>
            <a:r>
              <a:rPr lang="en-US" sz="1200" dirty="0" smtClean="0"/>
              <a:t>Many false beliefs which have taken on a life of their own can no longer be supported in the mass consciousness.</a:t>
            </a:r>
          </a:p>
          <a:p>
            <a:pPr marL="182867" indent="-182867">
              <a:spcBef>
                <a:spcPts val="600"/>
              </a:spcBef>
              <a:buClrTx/>
              <a:buSzPct val="101000"/>
              <a:buFont typeface="Wingdings" pitchFamily="2" charset="2"/>
              <a:buChar char="ü"/>
            </a:pPr>
            <a:r>
              <a:rPr lang="en-US" sz="1200" dirty="0" smtClean="0"/>
              <a:t>The nature of these mass takings of property are debased on a false structure of political, “scientific”, financial and monetary negative rewards which have long run its course. </a:t>
            </a:r>
          </a:p>
          <a:p>
            <a:pPr marL="182867" indent="-182867">
              <a:spcBef>
                <a:spcPts val="600"/>
              </a:spcBef>
              <a:buClrTx/>
              <a:buSzPct val="101000"/>
              <a:buFont typeface="Wingdings" pitchFamily="2" charset="2"/>
              <a:buChar char="ü"/>
            </a:pPr>
            <a:r>
              <a:rPr lang="en-US" sz="1200" dirty="0" smtClean="0"/>
              <a:t>Elite groups of very passionate people have created their own reality through their own belief system and successfully projected it globally to locally like the popcorn effect.</a:t>
            </a:r>
          </a:p>
          <a:p>
            <a:pPr marL="182867" indent="-182867">
              <a:spcBef>
                <a:spcPts val="600"/>
              </a:spcBef>
              <a:buClrTx/>
              <a:buSzPct val="101000"/>
              <a:buFont typeface="Wingdings" pitchFamily="2" charset="2"/>
              <a:buChar char="ü"/>
            </a:pPr>
            <a:r>
              <a:rPr lang="en-US" sz="1200" dirty="0" smtClean="0"/>
              <a:t>The victims of these groups have a very different view supported by real science reality who cannot be obligated or forced to comply in a true and honest limited free Republic.</a:t>
            </a:r>
          </a:p>
          <a:p>
            <a:pPr marL="182867" indent="-182867">
              <a:spcBef>
                <a:spcPts val="600"/>
              </a:spcBef>
              <a:buClrTx/>
              <a:buSzPct val="101000"/>
              <a:buFont typeface="Wingdings" pitchFamily="2" charset="2"/>
              <a:buChar char="ü"/>
            </a:pPr>
            <a:r>
              <a:rPr lang="en-US" sz="1200" dirty="0" smtClean="0"/>
              <a:t>“Reality” is manipulated through various lens of perceptions, e.g. politics, religion, science, law, etc. </a:t>
            </a:r>
          </a:p>
          <a:p>
            <a:pPr marL="182867" indent="-182867">
              <a:spcBef>
                <a:spcPts val="600"/>
              </a:spcBef>
              <a:buClrTx/>
              <a:buSzPct val="101000"/>
              <a:buFont typeface="Wingdings" pitchFamily="2" charset="2"/>
              <a:buChar char="ü"/>
            </a:pPr>
            <a:r>
              <a:rPr lang="en-US" sz="1200" dirty="0" smtClean="0"/>
              <a:t>Manipulated data including holding back the big picture or creating a biased big picture through dogma boils down to intolerance for others unalienable rights and rightful credible dissenting “science.</a:t>
            </a:r>
          </a:p>
          <a:p>
            <a:pPr marL="182867" indent="-182867">
              <a:spcBef>
                <a:spcPts val="600"/>
              </a:spcBef>
              <a:buClrTx/>
              <a:buSzPct val="101000"/>
              <a:buFont typeface="Wingdings" pitchFamily="2" charset="2"/>
              <a:buChar char="ü"/>
            </a:pPr>
            <a:r>
              <a:rPr lang="en-US" sz="1200" dirty="0" smtClean="0"/>
              <a:t>Intolerance, fear and highly judgmental agendas are hallmarks of blind belief systems.</a:t>
            </a:r>
          </a:p>
          <a:p>
            <a:pPr marL="182867" indent="-182867">
              <a:spcBef>
                <a:spcPts val="600"/>
              </a:spcBef>
              <a:buClrTx/>
              <a:buSzPct val="101000"/>
              <a:buFont typeface="Wingdings" pitchFamily="2" charset="2"/>
              <a:buChar char="ü"/>
            </a:pPr>
            <a:r>
              <a:rPr lang="en-US" sz="1200" dirty="0" smtClean="0"/>
              <a:t>So called buffers, sensitive areas ordinances, critical area ordinances, Shoreline Management Acts, Growth Management Acts are environmental and social feasibility studies  AT BEST which should never have been allowed into real life conditions.</a:t>
            </a:r>
            <a:endParaRPr lang="en-US" sz="1200" dirty="0"/>
          </a:p>
        </p:txBody>
      </p:sp>
      <p:pic>
        <p:nvPicPr>
          <p:cNvPr id="8" name="Content Placeholder 9" descr="intothepit.gif"/>
          <p:cNvPicPr>
            <a:picLocks noGrp="1" noChangeAspect="1"/>
          </p:cNvPicPr>
          <p:nvPr>
            <p:ph sz="half" idx="1"/>
          </p:nvPr>
        </p:nvPicPr>
        <p:blipFill>
          <a:blip r:embed="rId2" cstate="print"/>
          <a:stretch>
            <a:fillRect/>
          </a:stretch>
        </p:blipFill>
        <p:spPr>
          <a:xfrm>
            <a:off x="330200" y="2057400"/>
            <a:ext cx="3759200" cy="2819400"/>
          </a:xfrm>
        </p:spPr>
      </p:pic>
      <p:sp>
        <p:nvSpPr>
          <p:cNvPr id="9" name="Horizontal Scroll 8"/>
          <p:cNvSpPr/>
          <p:nvPr/>
        </p:nvSpPr>
        <p:spPr>
          <a:xfrm>
            <a:off x="5715000" y="1"/>
            <a:ext cx="3200400" cy="1033272"/>
          </a:xfrm>
          <a:prstGeom prst="horizontalScroll">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“Life is a maze in which we take the wrong turn before we have learned to walk.”</a:t>
            </a:r>
          </a:p>
          <a:p>
            <a:r>
              <a:rPr lang="en-US" sz="1200" dirty="0" smtClean="0">
                <a:solidFill>
                  <a:schemeClr val="tx1"/>
                </a:solidFill>
              </a:rPr>
              <a:t>Cyril Connolly</a:t>
            </a:r>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5029200" cy="838200"/>
          </a:xfrm>
        </p:spPr>
        <p:txBody>
          <a:bodyPr>
            <a:noAutofit/>
          </a:bodyPr>
          <a:lstStyle/>
          <a:p>
            <a:r>
              <a:rPr lang="en-US" sz="1600" dirty="0" smtClean="0"/>
              <a:t>Watersheds  - muni buffers by another label  –  part 1 of 2</a:t>
            </a:r>
            <a:br>
              <a:rPr lang="en-US" sz="1600" dirty="0" smtClean="0"/>
            </a:br>
            <a:endParaRPr lang="en-US" sz="1600" dirty="0"/>
          </a:p>
        </p:txBody>
      </p:sp>
      <p:sp>
        <p:nvSpPr>
          <p:cNvPr id="4" name="Content Placeholder 3"/>
          <p:cNvSpPr>
            <a:spLocks noGrp="1"/>
          </p:cNvSpPr>
          <p:nvPr>
            <p:ph sz="half" idx="2"/>
          </p:nvPr>
        </p:nvSpPr>
        <p:spPr>
          <a:xfrm>
            <a:off x="5181600" y="1219200"/>
            <a:ext cx="3657600" cy="5257800"/>
          </a:xfrm>
          <a:solidFill>
            <a:srgbClr val="CCFFCC"/>
          </a:solidFill>
        </p:spPr>
        <p:txBody>
          <a:bodyPr>
            <a:noAutofit/>
          </a:bodyPr>
          <a:lstStyle/>
          <a:p>
            <a:pPr marL="228584" indent="-228584">
              <a:lnSpc>
                <a:spcPts val="1200"/>
              </a:lnSpc>
              <a:spcBef>
                <a:spcPts val="600"/>
              </a:spcBef>
              <a:buClrTx/>
              <a:buSzPct val="98000"/>
              <a:buNone/>
            </a:pPr>
            <a:r>
              <a:rPr lang="en-US" sz="1200" b="1" u="sng" dirty="0" smtClean="0"/>
              <a:t>The Arrogant &amp; Hypocritical Public Municipal Corporations</a:t>
            </a:r>
          </a:p>
          <a:p>
            <a:pPr marL="182867" indent="-182867">
              <a:lnSpc>
                <a:spcPts val="1200"/>
              </a:lnSpc>
              <a:spcBef>
                <a:spcPts val="600"/>
              </a:spcBef>
              <a:buClrTx/>
              <a:buSzPct val="98000"/>
              <a:buFont typeface="+mj-lt"/>
              <a:buAutoNum type="arabicPeriod"/>
            </a:pPr>
            <a:r>
              <a:rPr lang="en-US" sz="1200" dirty="0" smtClean="0">
                <a:latin typeface="Calibri" pitchFamily="34" charset="0"/>
              </a:rPr>
              <a:t>Walsh Lake area (King County Municipal Corporation, WA Inc. ) is just a small part of the so called Cedar River Watershed which the Seattle Municipal Corporation has taken 90,000 acres  (141 sections of my rural land) and  then restricts access to the public. It’s a  forest to us mislabeled a “watershed”  to make it easier to take the land away completely. </a:t>
            </a:r>
          </a:p>
          <a:p>
            <a:pPr marL="182867" indent="-182867">
              <a:lnSpc>
                <a:spcPts val="1200"/>
              </a:lnSpc>
              <a:spcBef>
                <a:spcPts val="600"/>
              </a:spcBef>
              <a:buClrTx/>
              <a:buSzPct val="98000"/>
              <a:buFont typeface="+mj-lt"/>
              <a:buAutoNum type="arabicPeriod"/>
            </a:pPr>
            <a:r>
              <a:rPr lang="en-US" sz="1200" dirty="0" smtClean="0">
                <a:latin typeface="Calibri" pitchFamily="34" charset="0"/>
              </a:rPr>
              <a:t>The next section of land north is the Alpine Lakes Wilderness, closed to all motorized use. Public lands must be multiple use NOT special use.  </a:t>
            </a:r>
          </a:p>
          <a:p>
            <a:pPr marL="182867" indent="-182867">
              <a:lnSpc>
                <a:spcPts val="1200"/>
              </a:lnSpc>
              <a:spcBef>
                <a:spcPts val="600"/>
              </a:spcBef>
              <a:buClrTx/>
              <a:buSzPct val="98000"/>
              <a:buFont typeface="+mj-lt"/>
              <a:buAutoNum type="arabicPeriod"/>
            </a:pPr>
            <a:r>
              <a:rPr lang="en-US" sz="1200" dirty="0" smtClean="0">
                <a:latin typeface="Calibri" pitchFamily="34" charset="0"/>
              </a:rPr>
              <a:t>Then the Muni’s brag how hard they work to keep the water clean &amp; fish flowing never telling you they didn’t have to do this at all or did you ask. </a:t>
            </a:r>
          </a:p>
          <a:p>
            <a:pPr marL="182867" indent="-182867">
              <a:lnSpc>
                <a:spcPts val="1200"/>
              </a:lnSpc>
              <a:spcBef>
                <a:spcPts val="600"/>
              </a:spcBef>
              <a:buClrTx/>
              <a:buSzPct val="98000"/>
              <a:buFont typeface="+mj-lt"/>
              <a:buAutoNum type="arabicPeriod"/>
            </a:pPr>
            <a:r>
              <a:rPr lang="en-US" sz="1200" dirty="0" smtClean="0">
                <a:latin typeface="Calibri" pitchFamily="34" charset="0"/>
              </a:rPr>
              <a:t>Now you know how and why only some 9 city municipal corporations have confiscated our ”pristine wilderness” by just changing the label to  {insert name of city corporation here} “watershed”.</a:t>
            </a:r>
          </a:p>
          <a:p>
            <a:pPr marL="182867" indent="-182867">
              <a:lnSpc>
                <a:spcPts val="1200"/>
              </a:lnSpc>
              <a:spcBef>
                <a:spcPts val="600"/>
              </a:spcBef>
              <a:buClrTx/>
              <a:buSzPct val="98000"/>
              <a:buFont typeface="+mj-lt"/>
              <a:buAutoNum type="arabicPeriod"/>
            </a:pPr>
            <a:r>
              <a:rPr lang="en-US" sz="1200" dirty="0" smtClean="0">
                <a:latin typeface="Calibri" pitchFamily="34" charset="0"/>
              </a:rPr>
              <a:t>What is wrong with using their own rivers flowing into their cities and getting out of our rural mountains, our rural fish and our rural way of life. </a:t>
            </a:r>
          </a:p>
          <a:p>
            <a:pPr marL="182867" indent="-182867">
              <a:lnSpc>
                <a:spcPts val="1200"/>
              </a:lnSpc>
              <a:spcBef>
                <a:spcPts val="600"/>
              </a:spcBef>
              <a:buClrTx/>
              <a:buSzPct val="98000"/>
              <a:buFont typeface="+mj-lt"/>
              <a:buAutoNum type="arabicPeriod"/>
            </a:pPr>
            <a:r>
              <a:rPr lang="en-US" sz="1200" dirty="0" smtClean="0">
                <a:latin typeface="Calibri" pitchFamily="34" charset="0"/>
              </a:rPr>
              <a:t>Notice the adjacent toxic Landsburg landfill.</a:t>
            </a:r>
          </a:p>
          <a:p>
            <a:pPr marL="182867" indent="-182867">
              <a:lnSpc>
                <a:spcPts val="1200"/>
              </a:lnSpc>
              <a:spcBef>
                <a:spcPts val="600"/>
              </a:spcBef>
              <a:buClrTx/>
              <a:buSzPct val="98000"/>
              <a:buFont typeface="+mj-lt"/>
              <a:buAutoNum type="arabicPeriod"/>
            </a:pPr>
            <a:r>
              <a:rPr lang="en-US" sz="1200" dirty="0" smtClean="0">
                <a:latin typeface="Calibri" pitchFamily="34" charset="0"/>
              </a:rPr>
              <a:t>One gorge over from Cedar River the Tacoma WA Inc Muni. Corp. is doing the same thing, tapping into our rural water via dams, treatment plants and commercial wells while restricting access to it, robbing the property owners to do it and then buffering the mess they made all while they live on a major sea port with rivers flowing into the port.   </a:t>
            </a:r>
          </a:p>
        </p:txBody>
      </p:sp>
      <p:pic>
        <p:nvPicPr>
          <p:cNvPr id="8" name="Picture 7" descr="Cedar-River-Watershed.jpg"/>
          <p:cNvPicPr>
            <a:picLocks noChangeAspect="1"/>
          </p:cNvPicPr>
          <p:nvPr/>
        </p:nvPicPr>
        <p:blipFill>
          <a:blip r:embed="rId2" cstate="print"/>
          <a:stretch>
            <a:fillRect/>
          </a:stretch>
        </p:blipFill>
        <p:spPr>
          <a:xfrm>
            <a:off x="304800" y="2362200"/>
            <a:ext cx="2558212" cy="3505200"/>
          </a:xfrm>
          <a:prstGeom prst="rect">
            <a:avLst/>
          </a:prstGeom>
        </p:spPr>
      </p:pic>
      <p:sp>
        <p:nvSpPr>
          <p:cNvPr id="10" name="TextBox 9"/>
          <p:cNvSpPr txBox="1"/>
          <p:nvPr/>
        </p:nvSpPr>
        <p:spPr>
          <a:xfrm>
            <a:off x="3200400" y="2438401"/>
            <a:ext cx="1600200" cy="3336805"/>
          </a:xfrm>
          <a:prstGeom prst="rect">
            <a:avLst/>
          </a:prstGeom>
          <a:solidFill>
            <a:srgbClr val="D9D9D9"/>
          </a:solidFill>
        </p:spPr>
        <p:txBody>
          <a:bodyPr wrap="square" lIns="91433" tIns="45717" rIns="91433" bIns="45717" rtlCol="0">
            <a:spAutoFit/>
          </a:bodyPr>
          <a:lstStyle/>
          <a:p>
            <a:pPr>
              <a:lnSpc>
                <a:spcPts val="1100"/>
              </a:lnSpc>
            </a:pPr>
            <a:r>
              <a:rPr lang="en-US" sz="1400" b="1" dirty="0" smtClean="0">
                <a:latin typeface="Calibri" pitchFamily="34" charset="0"/>
                <a:hlinkClick r:id="rId3"/>
              </a:rPr>
              <a:t>Municipal Ownership Movement:</a:t>
            </a:r>
          </a:p>
          <a:p>
            <a:pPr>
              <a:lnSpc>
                <a:spcPts val="1100"/>
              </a:lnSpc>
            </a:pPr>
            <a:r>
              <a:rPr lang="en-US" sz="1400" dirty="0" smtClean="0">
                <a:latin typeface="Calibri" pitchFamily="34" charset="0"/>
                <a:hlinkClick r:id="rId3"/>
              </a:rPr>
              <a:t>Link here for a relatively good article  on how the  infrastructure in Seattle WA and the Puget Sound area has transitioned from private to largely public.  It is shades of the AT&amp;T breakup.  I like to think of this private vs. public paradigm as “wherever we go there we are”, i.e. sharking out the little guy for profit and power</a:t>
            </a:r>
            <a:r>
              <a:rPr lang="en-US" sz="1400" dirty="0" smtClean="0">
                <a:latin typeface="Calibri" pitchFamily="34" charset="0"/>
              </a:rPr>
              <a:t>, vis-à-vis, stealing lollipops.</a:t>
            </a:r>
            <a:endParaRPr lang="en-US" sz="1400" dirty="0">
              <a:latin typeface="Calibri" pitchFamily="34" charset="0"/>
            </a:endParaRPr>
          </a:p>
        </p:txBody>
      </p:sp>
      <p:sp>
        <p:nvSpPr>
          <p:cNvPr id="13" name="TextBox 12"/>
          <p:cNvSpPr txBox="1"/>
          <p:nvPr/>
        </p:nvSpPr>
        <p:spPr>
          <a:xfrm>
            <a:off x="228600" y="1219202"/>
            <a:ext cx="4572000" cy="844186"/>
          </a:xfrm>
          <a:prstGeom prst="rect">
            <a:avLst/>
          </a:prstGeom>
          <a:noFill/>
        </p:spPr>
        <p:txBody>
          <a:bodyPr wrap="square" lIns="91433" tIns="45717" rIns="91433" bIns="45717" rtlCol="0">
            <a:spAutoFit/>
          </a:bodyPr>
          <a:lstStyle/>
          <a:p>
            <a:r>
              <a:rPr lang="en-US" sz="1200" dirty="0" smtClean="0"/>
              <a:t>Hypocritically taking rural resources never allowed by private citizens, dredging, rerouting water, pumping, damming rivers, constant construction, playing with the fish, denying public access while the urban Muni Corps. decry rural septic  and well systems </a:t>
            </a:r>
            <a:endParaRPr lang="en-US" sz="1200" dirty="0"/>
          </a:p>
        </p:txBody>
      </p:sp>
    </p:spTree>
  </p:cSld>
  <p:clrMapOvr>
    <a:masterClrMapping/>
  </p:clrMapOvr>
  <p:transition spd="med" advTm="7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5029200" cy="841248"/>
          </a:xfrm>
        </p:spPr>
        <p:txBody>
          <a:bodyPr>
            <a:normAutofit/>
          </a:bodyPr>
          <a:lstStyle/>
          <a:p>
            <a:r>
              <a:rPr lang="en-US" sz="1600" dirty="0" smtClean="0"/>
              <a:t>Watersheds  - muni buffers by another label  –  part 1 of 2</a:t>
            </a:r>
            <a:endParaRPr lang="en-US" sz="1600" dirty="0"/>
          </a:p>
        </p:txBody>
      </p:sp>
      <p:pic>
        <p:nvPicPr>
          <p:cNvPr id="7" name="Content Placeholder 6" descr="Landsburg-Landfill-&amp;-Lake-W.jpg"/>
          <p:cNvPicPr>
            <a:picLocks noGrp="1" noChangeAspect="1"/>
          </p:cNvPicPr>
          <p:nvPr>
            <p:ph sz="half" idx="1"/>
          </p:nvPr>
        </p:nvPicPr>
        <p:blipFill>
          <a:blip r:embed="rId2" cstate="print"/>
          <a:stretch>
            <a:fillRect/>
          </a:stretch>
        </p:blipFill>
        <p:spPr>
          <a:xfrm>
            <a:off x="381000" y="990600"/>
            <a:ext cx="4114800" cy="3595306"/>
          </a:xfrm>
          <a:prstGeom prst="rect">
            <a:avLst/>
          </a:prstGeom>
        </p:spPr>
      </p:pic>
      <p:sp>
        <p:nvSpPr>
          <p:cNvPr id="8" name="Content Placeholder 7"/>
          <p:cNvSpPr txBox="1">
            <a:spLocks noGrp="1"/>
          </p:cNvSpPr>
          <p:nvPr>
            <p:ph sz="half" idx="2"/>
          </p:nvPr>
        </p:nvSpPr>
        <p:spPr>
          <a:xfrm>
            <a:off x="152400" y="4419600"/>
            <a:ext cx="4724400" cy="1941166"/>
          </a:xfrm>
          <a:prstGeom prst="rect">
            <a:avLst/>
          </a:prstGeom>
          <a:solidFill>
            <a:srgbClr val="CCFFCC"/>
          </a:solidFill>
        </p:spPr>
        <p:txBody>
          <a:bodyPr wrap="square" rtlCol="0">
            <a:spAutoFit/>
          </a:bodyPr>
          <a:lstStyle/>
          <a:p>
            <a:pPr marL="0" indent="0">
              <a:lnSpc>
                <a:spcPts val="1200"/>
              </a:lnSpc>
              <a:buNone/>
            </a:pPr>
            <a:r>
              <a:rPr lang="en-US" sz="1200" u="sng" dirty="0" smtClean="0">
                <a:latin typeface="Calibri" pitchFamily="34" charset="0"/>
                <a:hlinkClick r:id="rId3"/>
              </a:rPr>
              <a:t>“In 2002 it was found that a portion of the Outlet Channel between Morse Lake and the Masonry Pool had filled in with sediment resulting in insufficient depth to convey the 240 million gallons per day (mgd). The channel was </a:t>
            </a:r>
            <a:r>
              <a:rPr lang="en-US" sz="1200" b="1" u="sng" dirty="0" smtClean="0">
                <a:latin typeface="Calibri" pitchFamily="34" charset="0"/>
                <a:hlinkClick r:id="rId3"/>
              </a:rPr>
              <a:t>dredged </a:t>
            </a:r>
            <a:r>
              <a:rPr lang="en-US" sz="1200" u="sng" dirty="0" smtClean="0">
                <a:latin typeface="Calibri" pitchFamily="34" charset="0"/>
                <a:hlinkClick r:id="rId3"/>
              </a:rPr>
              <a:t>and the discharge dike rebuilt and was raised to elevation 1538 feet, which is now the lake elevation below of which pumping is required. </a:t>
            </a:r>
            <a:r>
              <a:rPr lang="en-US" sz="1200" b="1" u="sng" dirty="0" smtClean="0">
                <a:latin typeface="Calibri" pitchFamily="34" charset="0"/>
                <a:hlinkClick r:id="rId3"/>
              </a:rPr>
              <a:t>Subsequently, the Outlet Channel has again filled with sediment. </a:t>
            </a:r>
            <a:r>
              <a:rPr lang="en-US" sz="1200" u="sng" dirty="0" smtClean="0">
                <a:latin typeface="Calibri" pitchFamily="34" charset="0"/>
                <a:hlinkClick r:id="rId3"/>
              </a:rPr>
              <a:t>Therefore, the water stored between elevations 1532 and 1538 feet is part of the “normal” water supply available to use without declaring a water emergency, activating the water shortage contingency plan, or initiating demand curtailment by customers. However, this storage volume cannot be used without pumping under the existing conditions.”</a:t>
            </a:r>
            <a:endParaRPr lang="en-US" sz="1200" u="sng" dirty="0">
              <a:latin typeface="Calibri" pitchFamily="34" charset="0"/>
            </a:endParaRPr>
          </a:p>
        </p:txBody>
      </p:sp>
      <p:sp>
        <p:nvSpPr>
          <p:cNvPr id="9" name="TextBox 8"/>
          <p:cNvSpPr txBox="1"/>
          <p:nvPr/>
        </p:nvSpPr>
        <p:spPr>
          <a:xfrm>
            <a:off x="5181600" y="1371602"/>
            <a:ext cx="3657600" cy="4644855"/>
          </a:xfrm>
          <a:prstGeom prst="rect">
            <a:avLst/>
          </a:prstGeom>
          <a:solidFill>
            <a:srgbClr val="CCFFCC"/>
          </a:solidFill>
        </p:spPr>
        <p:txBody>
          <a:bodyPr wrap="square" lIns="91433" tIns="45717" rIns="91433" bIns="45717" rtlCol="0">
            <a:spAutoFit/>
          </a:bodyPr>
          <a:lstStyle/>
          <a:p>
            <a:pPr marL="182867" indent="-182867">
              <a:lnSpc>
                <a:spcPts val="1200"/>
              </a:lnSpc>
              <a:spcBef>
                <a:spcPts val="600"/>
              </a:spcBef>
              <a:buSzPct val="98000"/>
              <a:buFont typeface="+mj-lt"/>
              <a:buAutoNum type="arabicPeriod" startAt="8"/>
            </a:pPr>
            <a:r>
              <a:rPr lang="en-US" sz="1200" dirty="0" smtClean="0">
                <a:latin typeface="Calibri" pitchFamily="34" charset="0"/>
              </a:rPr>
              <a:t>I don’t have to tell anyone with an open mind that this municipal and state madness is inbred with a level of arrogance, hypocrisy and myopic blindness. Municipal monopolies take both your wages and your life and then lie to you that it is for some public green good.</a:t>
            </a:r>
          </a:p>
          <a:p>
            <a:pPr marL="182867" indent="-182867">
              <a:lnSpc>
                <a:spcPts val="1200"/>
              </a:lnSpc>
              <a:spcBef>
                <a:spcPts val="600"/>
              </a:spcBef>
              <a:buSzPct val="98000"/>
              <a:buFont typeface="+mj-lt"/>
              <a:buAutoNum type="arabicPeriod" startAt="8"/>
            </a:pPr>
            <a:r>
              <a:rPr lang="en-US" sz="1200" dirty="0" smtClean="0">
                <a:latin typeface="Calibri" pitchFamily="34" charset="0"/>
                <a:hlinkClick r:id="rId4"/>
              </a:rPr>
              <a:t>Book here for your green deity cultural heritage tours of these takings</a:t>
            </a:r>
            <a:r>
              <a:rPr lang="en-US" sz="1200" dirty="0" smtClean="0">
                <a:latin typeface="Calibri" pitchFamily="34" charset="0"/>
              </a:rPr>
              <a:t>.</a:t>
            </a:r>
          </a:p>
          <a:p>
            <a:pPr marL="182867" indent="-182867">
              <a:lnSpc>
                <a:spcPts val="1200"/>
              </a:lnSpc>
              <a:spcBef>
                <a:spcPts val="600"/>
              </a:spcBef>
              <a:buSzPct val="98000"/>
              <a:buFont typeface="+mj-lt"/>
              <a:buAutoNum type="arabicPeriod" startAt="8"/>
            </a:pPr>
            <a:r>
              <a:rPr lang="en-US" sz="1200" dirty="0" smtClean="0">
                <a:latin typeface="Calibri" pitchFamily="34" charset="0"/>
              </a:rPr>
              <a:t>All while they flush their waste into Puget Sound, forcing us into eusocial high density ghettos, turning our rural country into rails to trails and roundabouts for fish and humans, setting </a:t>
            </a:r>
            <a:r>
              <a:rPr lang="en-US" sz="1200" u="sng" dirty="0" smtClean="0">
                <a:latin typeface="Calibri" pitchFamily="34" charset="0"/>
              </a:rPr>
              <a:t>their</a:t>
            </a:r>
            <a:r>
              <a:rPr lang="en-US" sz="1200" dirty="0" smtClean="0">
                <a:latin typeface="Calibri" pitchFamily="34" charset="0"/>
              </a:rPr>
              <a:t> wilderness off limits to public access and </a:t>
            </a:r>
            <a:r>
              <a:rPr lang="en-US" sz="1200" u="sng" dirty="0" smtClean="0">
                <a:latin typeface="Calibri" pitchFamily="34" charset="0"/>
              </a:rPr>
              <a:t>their</a:t>
            </a:r>
            <a:r>
              <a:rPr lang="en-US" sz="1200" dirty="0" smtClean="0">
                <a:latin typeface="Calibri" pitchFamily="34" charset="0"/>
              </a:rPr>
              <a:t> watersheds off limits to public access, buffers around every creek, lake and sound and ocean.</a:t>
            </a:r>
          </a:p>
          <a:p>
            <a:pPr marL="182867" indent="-182867">
              <a:lnSpc>
                <a:spcPts val="1200"/>
              </a:lnSpc>
              <a:spcBef>
                <a:spcPts val="600"/>
              </a:spcBef>
              <a:buSzPct val="98000"/>
              <a:buFont typeface="+mj-lt"/>
              <a:buAutoNum type="arabicPeriod" startAt="8"/>
            </a:pPr>
            <a:r>
              <a:rPr lang="en-US" sz="1200" dirty="0" smtClean="0">
                <a:latin typeface="Calibri" pitchFamily="34" charset="0"/>
              </a:rPr>
              <a:t>It is time to privatize the municipal monopoly monarchies, they are a blight to our natural sight.</a:t>
            </a:r>
          </a:p>
          <a:p>
            <a:pPr marL="182867" indent="-182867">
              <a:lnSpc>
                <a:spcPts val="1200"/>
              </a:lnSpc>
              <a:spcBef>
                <a:spcPts val="600"/>
              </a:spcBef>
              <a:buSzPct val="98000"/>
              <a:buFont typeface="+mj-lt"/>
              <a:buAutoNum type="arabicPeriod" startAt="8"/>
            </a:pPr>
            <a:r>
              <a:rPr lang="en-US" sz="1200" dirty="0" smtClean="0">
                <a:latin typeface="Calibri" pitchFamily="34" charset="0"/>
              </a:rPr>
              <a:t> The Municipal Mafia can start with drilling for their own water in their own sand boxes and using desalination for coastal cities especially for the ones dumping their sewage into the sound and the sea.</a:t>
            </a:r>
          </a:p>
          <a:p>
            <a:pPr marL="182867" indent="-182867">
              <a:lnSpc>
                <a:spcPts val="1200"/>
              </a:lnSpc>
              <a:spcBef>
                <a:spcPts val="600"/>
              </a:spcBef>
              <a:buSzPct val="98000"/>
              <a:buFont typeface="+mj-lt"/>
              <a:buAutoNum type="arabicPeriod" startAt="8"/>
            </a:pPr>
            <a:r>
              <a:rPr lang="en-US" sz="1200" dirty="0" smtClean="0">
                <a:latin typeface="Calibri" pitchFamily="34" charset="0"/>
                <a:hlinkClick r:id="rId5"/>
              </a:rPr>
              <a:t>“Low cost desalination, call off the hunt, we are there”</a:t>
            </a:r>
            <a:endParaRPr lang="en-US" sz="1200" dirty="0" smtClean="0">
              <a:latin typeface="Calibri" pitchFamily="34" charset="0"/>
            </a:endParaRPr>
          </a:p>
          <a:p>
            <a:pPr marL="182867" indent="-182867">
              <a:lnSpc>
                <a:spcPts val="1200"/>
              </a:lnSpc>
              <a:spcBef>
                <a:spcPts val="600"/>
              </a:spcBef>
              <a:buSzPct val="98000"/>
              <a:buFont typeface="+mj-lt"/>
              <a:buAutoNum type="arabicPeriod" startAt="8"/>
            </a:pPr>
            <a:r>
              <a:rPr lang="en-US" sz="1200" dirty="0" smtClean="0">
                <a:latin typeface="Calibri" pitchFamily="34" charset="0"/>
                <a:hlinkClick r:id="rId6"/>
              </a:rPr>
              <a:t>This is just one story of one municipal corporation which has rerouted its rivers and sewage into the Mississippi.  </a:t>
            </a:r>
            <a:endParaRPr lang="en-US" sz="1200" dirty="0" smtClean="0"/>
          </a:p>
        </p:txBody>
      </p:sp>
    </p:spTree>
  </p:cSld>
  <p:clrMapOvr>
    <a:masterClrMapping/>
  </p:clrMapOvr>
  <p:transition spd="med" advTm="7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4419600" cy="536448"/>
          </a:xfrm>
        </p:spPr>
        <p:txBody>
          <a:bodyPr>
            <a:normAutofit fontScale="90000"/>
          </a:bodyPr>
          <a:lstStyle/>
          <a:p>
            <a:r>
              <a:rPr lang="en-US" sz="1800" dirty="0" smtClean="0"/>
              <a:t>Public works – “stupid is as stupid does”</a:t>
            </a:r>
            <a:endParaRPr lang="en-US" sz="1800" dirty="0"/>
          </a:p>
        </p:txBody>
      </p:sp>
      <p:pic>
        <p:nvPicPr>
          <p:cNvPr id="7" name="Content Placeholder 6" descr="Threat-Blacks-Law-Dictionar.png"/>
          <p:cNvPicPr>
            <a:picLocks noGrp="1" noChangeAspect="1"/>
          </p:cNvPicPr>
          <p:nvPr>
            <p:ph sz="half" idx="1"/>
          </p:nvPr>
        </p:nvPicPr>
        <p:blipFill>
          <a:blip r:embed="rId2" cstate="print"/>
          <a:stretch>
            <a:fillRect/>
          </a:stretch>
        </p:blipFill>
        <p:spPr>
          <a:xfrm>
            <a:off x="228600" y="685800"/>
            <a:ext cx="3581400" cy="2056824"/>
          </a:xfrm>
        </p:spPr>
      </p:pic>
      <p:sp>
        <p:nvSpPr>
          <p:cNvPr id="4" name="Content Placeholder 3"/>
          <p:cNvSpPr>
            <a:spLocks noGrp="1"/>
          </p:cNvSpPr>
          <p:nvPr>
            <p:ph sz="half" idx="2"/>
          </p:nvPr>
        </p:nvSpPr>
        <p:spPr>
          <a:xfrm>
            <a:off x="4038600" y="533400"/>
            <a:ext cx="4953000" cy="5943600"/>
          </a:xfrm>
          <a:solidFill>
            <a:srgbClr val="CCFFCC"/>
          </a:solidFill>
        </p:spPr>
        <p:txBody>
          <a:bodyPr>
            <a:normAutofit/>
          </a:bodyPr>
          <a:lstStyle/>
          <a:p>
            <a:pPr marL="182867" indent="-182867">
              <a:lnSpc>
                <a:spcPts val="1000"/>
              </a:lnSpc>
              <a:spcBef>
                <a:spcPts val="300"/>
              </a:spcBef>
              <a:buClrTx/>
              <a:buSzPct val="100000"/>
              <a:buFont typeface="+mj-lt"/>
              <a:buAutoNum type="arabicPeriod"/>
            </a:pPr>
            <a:r>
              <a:rPr lang="en-US" sz="1200" dirty="0" smtClean="0">
                <a:latin typeface="Calibri" pitchFamily="34" charset="0"/>
              </a:rPr>
              <a:t>So called public works infrastructure would NOT have been born if the madness of the municipal monopoly could not put a gun to each property owners head and say your water and sewer or your life. THIS IS CLEARLY A THREAT.</a:t>
            </a:r>
          </a:p>
          <a:p>
            <a:pPr marL="182867" indent="-182867">
              <a:lnSpc>
                <a:spcPts val="1000"/>
              </a:lnSpc>
              <a:spcBef>
                <a:spcPts val="300"/>
              </a:spcBef>
              <a:buClrTx/>
              <a:buSzPct val="100000"/>
              <a:buFont typeface="+mj-lt"/>
              <a:buAutoNum type="arabicPeriod"/>
            </a:pPr>
            <a:r>
              <a:rPr lang="en-US" sz="1200" dirty="0" smtClean="0">
                <a:latin typeface="Calibri" pitchFamily="34" charset="0"/>
              </a:rPr>
              <a:t>Communities ORIGINALLY came together to share sewer and water systems as a private FREE CHOICE COOPERATIVE NOT as a forced tax and property taking eco CON game.</a:t>
            </a:r>
          </a:p>
          <a:p>
            <a:pPr marL="182867" indent="-182867">
              <a:lnSpc>
                <a:spcPts val="1000"/>
              </a:lnSpc>
              <a:spcBef>
                <a:spcPts val="300"/>
              </a:spcBef>
              <a:buClrTx/>
              <a:buSzPct val="100000"/>
              <a:buFont typeface="+mj-lt"/>
              <a:buAutoNum type="arabicPeriod"/>
            </a:pPr>
            <a:r>
              <a:rPr lang="en-US" sz="1200" dirty="0" smtClean="0">
                <a:latin typeface="Calibri" pitchFamily="34" charset="0"/>
              </a:rPr>
              <a:t>A true and honest Free Limited Republic cannot force the natural born state sovereign and free Citizens into legal fiction political subdivision prison camps for the common good even if it means “for their safety and health” using the “Best Available Science”.  This is Happy Talk of collectivism.  </a:t>
            </a:r>
          </a:p>
          <a:p>
            <a:pPr marL="182867" indent="-182867">
              <a:lnSpc>
                <a:spcPts val="1000"/>
              </a:lnSpc>
              <a:spcBef>
                <a:spcPts val="300"/>
              </a:spcBef>
              <a:buClrTx/>
              <a:buSzPct val="100000"/>
              <a:buFont typeface="+mj-lt"/>
              <a:buAutoNum type="arabicPeriod"/>
            </a:pPr>
            <a:r>
              <a:rPr lang="en-US" sz="1200" dirty="0" smtClean="0">
                <a:latin typeface="Calibri" pitchFamily="34" charset="0"/>
              </a:rPr>
              <a:t>“Natural buffers”, “public infrastructure”, “wetlands”, “dry lands”, “man caused global warming”, “alternative energy”, eminent domain, usury, regulations and taxes are all con games the political crooks are using to game the system to broker what is rightfully free choice through local private enterprise controlled by free market and competition and a level playing field.  </a:t>
            </a:r>
          </a:p>
          <a:p>
            <a:pPr marL="182867" indent="-182867">
              <a:lnSpc>
                <a:spcPts val="1000"/>
              </a:lnSpc>
              <a:spcBef>
                <a:spcPts val="300"/>
              </a:spcBef>
              <a:buClrTx/>
              <a:buSzPct val="100000"/>
              <a:buFont typeface="+mj-lt"/>
              <a:buAutoNum type="arabicPeriod"/>
            </a:pPr>
            <a:r>
              <a:rPr lang="en-US" sz="1200" dirty="0" smtClean="0">
                <a:latin typeface="Calibri" pitchFamily="34" charset="0"/>
              </a:rPr>
              <a:t>The only role of a limited free Republic is to force the playing field level NOT to mount the game board.</a:t>
            </a:r>
          </a:p>
          <a:p>
            <a:pPr marL="182867" indent="-182867">
              <a:lnSpc>
                <a:spcPts val="1000"/>
              </a:lnSpc>
              <a:spcBef>
                <a:spcPts val="300"/>
              </a:spcBef>
              <a:buClrTx/>
              <a:buSzPct val="100000"/>
              <a:buFont typeface="+mj-lt"/>
              <a:buAutoNum type="arabicPeriod"/>
            </a:pPr>
            <a:r>
              <a:rPr lang="en-US" sz="1200" dirty="0" smtClean="0">
                <a:latin typeface="Calibri" pitchFamily="34" charset="0"/>
              </a:rPr>
              <a:t>The government corporations and their constitutional children, the private and public corporations, are the most toxic chemical in the mix, not the individual rightful sovereign natural born Citizen.</a:t>
            </a:r>
          </a:p>
          <a:p>
            <a:pPr marL="182867" indent="-182867">
              <a:lnSpc>
                <a:spcPts val="1000"/>
              </a:lnSpc>
              <a:spcBef>
                <a:spcPts val="300"/>
              </a:spcBef>
              <a:buClrTx/>
              <a:buSzPct val="100000"/>
              <a:buFont typeface="+mj-lt"/>
              <a:buAutoNum type="arabicPeriod"/>
            </a:pPr>
            <a:r>
              <a:rPr lang="en-US" sz="1200" dirty="0" smtClean="0">
                <a:latin typeface="Calibri" pitchFamily="34" charset="0"/>
              </a:rPr>
              <a:t>Government private and public corporations are being used to create a massive buffer of ”public works” around the sovereign free Citizens to imprison them by manipulated labels.  The labels  “Buffers”, Watersheds”,  “Wilderness”, “Zoning”, “Critical Areas”, “Sensitive Areas”, “Shoreline Management”, “Growth Management”, “endangered species” are the fait accompli to grease the takings. These takings are debased on gross misrepresentations dressed up as green trappings.</a:t>
            </a:r>
          </a:p>
          <a:p>
            <a:pPr marL="182867" indent="-182867">
              <a:lnSpc>
                <a:spcPts val="1000"/>
              </a:lnSpc>
              <a:spcBef>
                <a:spcPts val="300"/>
              </a:spcBef>
              <a:buClrTx/>
              <a:buSzPct val="100000"/>
              <a:buFont typeface="+mj-lt"/>
              <a:buAutoNum type="arabicPeriod"/>
            </a:pPr>
            <a:r>
              <a:rPr lang="en-US" sz="1200" dirty="0" smtClean="0">
                <a:latin typeface="Calibri" pitchFamily="34" charset="0"/>
                <a:hlinkClick r:id="rId3"/>
              </a:rPr>
              <a:t>City of Seattle Municipal Corporation floods out its Citizens who then have to sue for damages, and they won.</a:t>
            </a:r>
            <a:r>
              <a:rPr lang="en-US" sz="1200" dirty="0" smtClean="0">
                <a:latin typeface="Calibri" pitchFamily="34" charset="0"/>
              </a:rPr>
              <a:t> </a:t>
            </a:r>
          </a:p>
          <a:p>
            <a:pPr marL="182867" indent="-182867">
              <a:lnSpc>
                <a:spcPts val="1000"/>
              </a:lnSpc>
              <a:spcBef>
                <a:spcPts val="300"/>
              </a:spcBef>
              <a:buClrTx/>
              <a:buSzPct val="100000"/>
              <a:buFont typeface="+mj-lt"/>
              <a:buAutoNum type="arabicPeriod"/>
            </a:pPr>
            <a:r>
              <a:rPr lang="en-US" sz="1200" dirty="0" smtClean="0">
                <a:latin typeface="Calibri" pitchFamily="34" charset="0"/>
              </a:rPr>
              <a:t>I hope its clear now, how municipal monopolies are ravaging our rural country and mountains for </a:t>
            </a:r>
            <a:r>
              <a:rPr lang="en-US" sz="1200" u="sng" dirty="0" smtClean="0">
                <a:latin typeface="Calibri" pitchFamily="34" charset="0"/>
              </a:rPr>
              <a:t>their</a:t>
            </a:r>
            <a:r>
              <a:rPr lang="en-US" sz="1200" dirty="0" smtClean="0">
                <a:latin typeface="Calibri" pitchFamily="34" charset="0"/>
              </a:rPr>
              <a:t> water, flooding out the local Citizens all while they scream green to keep everything natural except themselves. </a:t>
            </a:r>
          </a:p>
          <a:p>
            <a:pPr marL="182867" indent="-182867">
              <a:lnSpc>
                <a:spcPts val="1000"/>
              </a:lnSpc>
              <a:spcBef>
                <a:spcPts val="300"/>
              </a:spcBef>
              <a:buClrTx/>
              <a:buSzPct val="100000"/>
              <a:buFont typeface="+mj-lt"/>
              <a:buAutoNum type="arabicPeriod"/>
            </a:pPr>
            <a:r>
              <a:rPr lang="en-US" sz="1200" dirty="0" smtClean="0">
                <a:latin typeface="Calibri" pitchFamily="34" charset="0"/>
              </a:rPr>
              <a:t> </a:t>
            </a:r>
            <a:r>
              <a:rPr lang="en-US" sz="1200" u="sng" dirty="0" smtClean="0">
                <a:latin typeface="Calibri" pitchFamily="34" charset="0"/>
              </a:rPr>
              <a:t>Force privatization of the municipal monarchy into private user/owner  cooperatives and this tyranny will melt like ice in the sun. </a:t>
            </a:r>
          </a:p>
          <a:p>
            <a:pPr marL="182867" indent="-182867">
              <a:lnSpc>
                <a:spcPts val="1000"/>
              </a:lnSpc>
              <a:spcBef>
                <a:spcPts val="300"/>
              </a:spcBef>
              <a:buClrTx/>
              <a:buSzPct val="100000"/>
              <a:buFont typeface="+mj-lt"/>
              <a:buAutoNum type="arabicPeriod"/>
            </a:pPr>
            <a:r>
              <a:rPr lang="en-US" sz="1200" dirty="0" smtClean="0">
                <a:latin typeface="Calibri" pitchFamily="34" charset="0"/>
              </a:rPr>
              <a:t> Currently the public infrastructure like public power companies are not allowed by the municipal corporations to privatize or reorganize to cooperatives because the greedy municipal want the best of both worlds, the profits and the taxes. Furthermore the public power companies are not allowed to show profit because they are forced to share any with the municipal.  It is a parasitic relationship.</a:t>
            </a:r>
          </a:p>
        </p:txBody>
      </p:sp>
      <p:pic>
        <p:nvPicPr>
          <p:cNvPr id="8" name="Picture 7" descr="Wildlands-Project-Goal.png">
            <a:hlinkClick r:id="rId4"/>
          </p:cNvPr>
          <p:cNvPicPr>
            <a:picLocks noChangeAspect="1"/>
          </p:cNvPicPr>
          <p:nvPr/>
        </p:nvPicPr>
        <p:blipFill>
          <a:blip r:embed="rId5" cstate="print"/>
          <a:stretch>
            <a:fillRect/>
          </a:stretch>
        </p:blipFill>
        <p:spPr>
          <a:xfrm>
            <a:off x="152400" y="2895602"/>
            <a:ext cx="3657600" cy="2256430"/>
          </a:xfrm>
          <a:prstGeom prst="rect">
            <a:avLst/>
          </a:prstGeom>
        </p:spPr>
      </p:pic>
      <p:sp>
        <p:nvSpPr>
          <p:cNvPr id="9" name="TextBox 8"/>
          <p:cNvSpPr txBox="1"/>
          <p:nvPr/>
        </p:nvSpPr>
        <p:spPr>
          <a:xfrm>
            <a:off x="152400" y="5257802"/>
            <a:ext cx="3657600" cy="1323433"/>
          </a:xfrm>
          <a:prstGeom prst="rect">
            <a:avLst/>
          </a:prstGeom>
          <a:solidFill>
            <a:srgbClr val="CCFFCC"/>
          </a:solidFill>
        </p:spPr>
        <p:txBody>
          <a:bodyPr wrap="square" lIns="91433" tIns="45717" rIns="91433" bIns="45717" rtlCol="0">
            <a:spAutoFit/>
          </a:bodyPr>
          <a:lstStyle/>
          <a:p>
            <a:pPr>
              <a:lnSpc>
                <a:spcPts val="1200"/>
              </a:lnSpc>
            </a:pPr>
            <a:r>
              <a:rPr lang="en-US" sz="1200" b="1" u="sng" dirty="0" smtClean="0">
                <a:latin typeface="Calibri" pitchFamily="34" charset="0"/>
              </a:rPr>
              <a:t>The Real Toxic Buffer To Fight</a:t>
            </a:r>
          </a:p>
          <a:p>
            <a:pPr>
              <a:lnSpc>
                <a:spcPts val="1200"/>
              </a:lnSpc>
            </a:pPr>
            <a:r>
              <a:rPr lang="en-US" sz="1100" dirty="0" smtClean="0">
                <a:latin typeface="Calibri" pitchFamily="34" charset="0"/>
              </a:rPr>
              <a:t>The new green age label of Public Works has mutated to mean the right to take any private and public property which can be labeled buffer, wetland, park, forest, wilderness, watershed, critical area, ad nausea and bundle it into pretty green wrap then gifting it over to the globalist, i.e. One World Government, a.k.a. UN.  Please click on the above map and educa</a:t>
            </a:r>
            <a:r>
              <a:rPr lang="en-US" sz="1200" dirty="0" smtClean="0"/>
              <a:t>te yourself on this massive taking.</a:t>
            </a:r>
            <a:endParaRPr lang="en-US" sz="1200" dirty="0"/>
          </a:p>
        </p:txBody>
      </p:sp>
    </p:spTree>
  </p:cSld>
  <p:clrMapOvr>
    <a:masterClrMapping/>
  </p:clrMapOvr>
  <p:transition spd="med" advTm="7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3124200" cy="536448"/>
          </a:xfrm>
        </p:spPr>
        <p:txBody>
          <a:bodyPr>
            <a:normAutofit fontScale="90000"/>
          </a:bodyPr>
          <a:lstStyle/>
          <a:p>
            <a:r>
              <a:rPr lang="en-US" sz="1600" dirty="0" smtClean="0"/>
              <a:t>The Green Toxic  byproducts</a:t>
            </a:r>
            <a:br>
              <a:rPr lang="en-US" sz="1600" dirty="0" smtClean="0"/>
            </a:br>
            <a:r>
              <a:rPr lang="en-US" sz="1600" dirty="0" smtClean="0"/>
              <a:t>“bufferholics“ never speak of</a:t>
            </a:r>
            <a:endParaRPr lang="en-US" sz="1600" dirty="0"/>
          </a:p>
        </p:txBody>
      </p:sp>
      <p:pic>
        <p:nvPicPr>
          <p:cNvPr id="7" name="Content Placeholder 6" descr="USA-Debt-History-1791---200.jpg"/>
          <p:cNvPicPr>
            <a:picLocks noGrp="1" noChangeAspect="1"/>
          </p:cNvPicPr>
          <p:nvPr>
            <p:ph sz="half" idx="1"/>
          </p:nvPr>
        </p:nvPicPr>
        <p:blipFill>
          <a:blip r:embed="rId2" cstate="print"/>
          <a:stretch>
            <a:fillRect/>
          </a:stretch>
        </p:blipFill>
        <p:spPr>
          <a:xfrm>
            <a:off x="152401" y="685800"/>
            <a:ext cx="3381555" cy="3200400"/>
          </a:xfrm>
        </p:spPr>
      </p:pic>
      <p:sp>
        <p:nvSpPr>
          <p:cNvPr id="4" name="Content Placeholder 3"/>
          <p:cNvSpPr>
            <a:spLocks noGrp="1"/>
          </p:cNvSpPr>
          <p:nvPr>
            <p:ph sz="half" idx="2"/>
          </p:nvPr>
        </p:nvSpPr>
        <p:spPr>
          <a:xfrm>
            <a:off x="3200400" y="533400"/>
            <a:ext cx="3352800" cy="2895600"/>
          </a:xfrm>
          <a:solidFill>
            <a:srgbClr val="CCFFCC"/>
          </a:solidFill>
        </p:spPr>
        <p:txBody>
          <a:bodyPr>
            <a:normAutofit/>
          </a:bodyPr>
          <a:lstStyle/>
          <a:p>
            <a:pPr marL="182867" indent="-182867">
              <a:lnSpc>
                <a:spcPts val="1100"/>
              </a:lnSpc>
              <a:spcBef>
                <a:spcPts val="300"/>
              </a:spcBef>
              <a:buClrTx/>
              <a:buSzPct val="98000"/>
              <a:buFont typeface="+mj-lt"/>
              <a:buAutoNum type="arabicParenR"/>
            </a:pPr>
            <a:r>
              <a:rPr lang="en-US" sz="1200" dirty="0" smtClean="0">
                <a:latin typeface="Calibri" pitchFamily="34" charset="0"/>
              </a:rPr>
              <a:t>Environmental extremism translates to  fraudulent debt and usury where all property taking originates from. That is to say the central Banksters who created this mass hypnosis of involuntary confinement (buffers, et al green) which is a hostile act going against LONGANG, Declaration of Independence and the spirit of the first American Revolution.</a:t>
            </a:r>
          </a:p>
          <a:p>
            <a:pPr marL="182867" indent="-182867">
              <a:lnSpc>
                <a:spcPts val="1100"/>
              </a:lnSpc>
              <a:spcBef>
                <a:spcPts val="300"/>
              </a:spcBef>
              <a:buClrTx/>
              <a:buSzPct val="98000"/>
              <a:buFont typeface="+mj-lt"/>
              <a:buAutoNum type="arabicParenR"/>
            </a:pPr>
            <a:r>
              <a:rPr lang="en-US" sz="1200" dirty="0" smtClean="0">
                <a:latin typeface="Calibri" pitchFamily="34" charset="0"/>
              </a:rPr>
              <a:t>Eliminate debt, usury, forced taxes and this house of Buffers is swept into the dark ages where it belongs.</a:t>
            </a:r>
          </a:p>
          <a:p>
            <a:pPr marL="182867" indent="-182867">
              <a:lnSpc>
                <a:spcPts val="1100"/>
              </a:lnSpc>
              <a:spcBef>
                <a:spcPts val="300"/>
              </a:spcBef>
              <a:buClrTx/>
              <a:buSzPct val="98000"/>
              <a:buFont typeface="+mj-lt"/>
              <a:buAutoNum type="arabicParenR"/>
            </a:pPr>
            <a:r>
              <a:rPr lang="en-US" sz="1200" dirty="0" smtClean="0">
                <a:latin typeface="Calibri" pitchFamily="34" charset="0"/>
              </a:rPr>
              <a:t>Americans can tie their own shoes and take care of their own allodial land without </a:t>
            </a:r>
            <a:r>
              <a:rPr lang="en-US" sz="1200" b="1" u="sng" dirty="0" smtClean="0">
                <a:latin typeface="Calibri" pitchFamily="34" charset="0"/>
              </a:rPr>
              <a:t>UN</a:t>
            </a:r>
            <a:r>
              <a:rPr lang="en-US" sz="1200" dirty="0" smtClean="0">
                <a:latin typeface="Calibri" pitchFamily="34" charset="0"/>
              </a:rPr>
              <a:t>natural global to local buffer swill poured down their throats.</a:t>
            </a:r>
          </a:p>
          <a:p>
            <a:pPr marL="182867" indent="-182867">
              <a:lnSpc>
                <a:spcPts val="1100"/>
              </a:lnSpc>
              <a:spcBef>
                <a:spcPts val="300"/>
              </a:spcBef>
              <a:buClrTx/>
              <a:buSzPct val="98000"/>
              <a:buFont typeface="+mj-lt"/>
              <a:buAutoNum type="arabicParenR"/>
            </a:pPr>
            <a:r>
              <a:rPr lang="en-US" sz="1200" dirty="0" smtClean="0">
                <a:latin typeface="Calibri" pitchFamily="34" charset="0"/>
              </a:rPr>
              <a:t>Message to all Green Extreme from American Property Owners : Get out of our lives, off our private and public property and go get a real job that produces something of marketable value.</a:t>
            </a:r>
            <a:endParaRPr lang="en-US" sz="1200" dirty="0">
              <a:latin typeface="Calibri" pitchFamily="34" charset="0"/>
            </a:endParaRPr>
          </a:p>
        </p:txBody>
      </p:sp>
      <p:pic>
        <p:nvPicPr>
          <p:cNvPr id="8" name="Picture 7" descr="spend-regulation.gif"/>
          <p:cNvPicPr>
            <a:picLocks noChangeAspect="1"/>
          </p:cNvPicPr>
          <p:nvPr/>
        </p:nvPicPr>
        <p:blipFill>
          <a:blip r:embed="rId3" cstate="print"/>
          <a:stretch>
            <a:fillRect/>
          </a:stretch>
        </p:blipFill>
        <p:spPr>
          <a:xfrm>
            <a:off x="228600" y="3733800"/>
            <a:ext cx="2675232" cy="2667000"/>
          </a:xfrm>
          <a:prstGeom prst="rect">
            <a:avLst/>
          </a:prstGeom>
        </p:spPr>
      </p:pic>
      <p:pic>
        <p:nvPicPr>
          <p:cNvPr id="9" name="Picture 8" descr="regulations-added-to-federal-register-each-year-1936-2012-projected.png"/>
          <p:cNvPicPr>
            <a:picLocks noChangeAspect="1"/>
          </p:cNvPicPr>
          <p:nvPr/>
        </p:nvPicPr>
        <p:blipFill>
          <a:blip r:embed="rId4" cstate="print"/>
          <a:stretch>
            <a:fillRect/>
          </a:stretch>
        </p:blipFill>
        <p:spPr>
          <a:xfrm>
            <a:off x="3124200" y="3505200"/>
            <a:ext cx="3909986" cy="2835061"/>
          </a:xfrm>
          <a:prstGeom prst="rect">
            <a:avLst/>
          </a:prstGeom>
        </p:spPr>
      </p:pic>
      <p:pic>
        <p:nvPicPr>
          <p:cNvPr id="10" name="Picture 9" descr="Regulation-Cost.png"/>
          <p:cNvPicPr>
            <a:picLocks noChangeAspect="1"/>
          </p:cNvPicPr>
          <p:nvPr/>
        </p:nvPicPr>
        <p:blipFill>
          <a:blip r:embed="rId5" cstate="print"/>
          <a:stretch>
            <a:fillRect/>
          </a:stretch>
        </p:blipFill>
        <p:spPr>
          <a:xfrm>
            <a:off x="6629400" y="1288576"/>
            <a:ext cx="2438400" cy="2902424"/>
          </a:xfrm>
          <a:prstGeom prst="rect">
            <a:avLst/>
          </a:prstGeom>
        </p:spPr>
      </p:pic>
      <p:sp>
        <p:nvSpPr>
          <p:cNvPr id="11" name="Horizontal Scroll 10"/>
          <p:cNvSpPr/>
          <p:nvPr/>
        </p:nvSpPr>
        <p:spPr>
          <a:xfrm>
            <a:off x="6477000" y="0"/>
            <a:ext cx="2362200" cy="1219200"/>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nSpc>
                <a:spcPts val="1200"/>
              </a:lnSpc>
            </a:pPr>
            <a:r>
              <a:rPr lang="en-US" sz="1200" dirty="0" smtClean="0">
                <a:solidFill>
                  <a:schemeClr val="tx1"/>
                </a:solidFill>
              </a:rPr>
              <a:t>“Life is like a game of cards. The hand that is dealt you represents determinism; the way you play it is free will.”</a:t>
            </a:r>
          </a:p>
          <a:p>
            <a:pPr>
              <a:lnSpc>
                <a:spcPts val="1200"/>
              </a:lnSpc>
            </a:pPr>
            <a:r>
              <a:rPr lang="en-US" sz="1200" dirty="0" smtClean="0">
                <a:solidFill>
                  <a:schemeClr val="tx1"/>
                </a:solidFill>
              </a:rPr>
              <a:t>Jawaharlal Nehru</a:t>
            </a:r>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4343400" cy="381000"/>
          </a:xfrm>
        </p:spPr>
        <p:txBody>
          <a:bodyPr>
            <a:normAutofit fontScale="90000"/>
          </a:bodyPr>
          <a:lstStyle/>
          <a:p>
            <a:r>
              <a:rPr lang="en-US" sz="2000" dirty="0" smtClean="0"/>
              <a:t>Bloated beguiling buffer makers</a:t>
            </a:r>
            <a:endParaRPr lang="en-US" sz="2000" dirty="0"/>
          </a:p>
        </p:txBody>
      </p:sp>
      <p:pic>
        <p:nvPicPr>
          <p:cNvPr id="5" name="Picture 4" descr="BOD-DOE-pg-11.png"/>
          <p:cNvPicPr>
            <a:picLocks noChangeAspect="1"/>
          </p:cNvPicPr>
          <p:nvPr/>
        </p:nvPicPr>
        <p:blipFill>
          <a:blip r:embed="rId2" cstate="print"/>
          <a:stretch>
            <a:fillRect/>
          </a:stretch>
        </p:blipFill>
        <p:spPr>
          <a:xfrm>
            <a:off x="609601" y="533400"/>
            <a:ext cx="7981485" cy="5817627"/>
          </a:xfrm>
          <a:prstGeom prst="rect">
            <a:avLst/>
          </a:prstGeom>
        </p:spPr>
      </p:pic>
    </p:spTree>
  </p:cSld>
  <p:clrMapOvr>
    <a:masterClrMapping/>
  </p:clrMapOvr>
  <p:transition spd="med" advTm="7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5638800" cy="609600"/>
          </a:xfrm>
        </p:spPr>
        <p:txBody>
          <a:bodyPr>
            <a:normAutofit fontScale="90000"/>
          </a:bodyPr>
          <a:lstStyle/>
          <a:p>
            <a:r>
              <a:rPr lang="en-US" sz="1400" dirty="0" smtClean="0"/>
              <a:t>Voluntary Private Standards organizations </a:t>
            </a:r>
            <a:r>
              <a:rPr lang="en-US" sz="1600" dirty="0" smtClean="0"/>
              <a:t>–</a:t>
            </a:r>
            <a:br>
              <a:rPr lang="en-US" sz="1600" dirty="0" smtClean="0"/>
            </a:br>
            <a:r>
              <a:rPr lang="en-US" sz="1600" dirty="0" smtClean="0"/>
              <a:t> a rightful replacement  for Muni codes, ordinances, regulations, taxes, fees, penalties, tyranny and buffers</a:t>
            </a:r>
            <a:endParaRPr lang="en-US" sz="1600" dirty="0"/>
          </a:p>
        </p:txBody>
      </p:sp>
      <p:sp>
        <p:nvSpPr>
          <p:cNvPr id="4" name="Content Placeholder 3"/>
          <p:cNvSpPr>
            <a:spLocks noGrp="1"/>
          </p:cNvSpPr>
          <p:nvPr>
            <p:ph sz="half" idx="2"/>
          </p:nvPr>
        </p:nvSpPr>
        <p:spPr>
          <a:xfrm>
            <a:off x="152400" y="838200"/>
            <a:ext cx="4114800" cy="5562600"/>
          </a:xfrm>
          <a:solidFill>
            <a:schemeClr val="bg1"/>
          </a:solidFill>
        </p:spPr>
        <p:txBody>
          <a:bodyPr numCol="1">
            <a:noAutofit/>
          </a:bodyPr>
          <a:lstStyle/>
          <a:p>
            <a:pPr marL="182867" indent="-182867">
              <a:lnSpc>
                <a:spcPts val="1000"/>
              </a:lnSpc>
              <a:spcBef>
                <a:spcPts val="300"/>
              </a:spcBef>
              <a:buClrTx/>
              <a:buSzPct val="104000"/>
              <a:buFont typeface="+mj-lt"/>
              <a:buAutoNum type="arabicParenR"/>
            </a:pPr>
            <a:r>
              <a:rPr lang="en-US" sz="1100" dirty="0" smtClean="0">
                <a:latin typeface="Calibri" pitchFamily="34" charset="0"/>
              </a:rPr>
              <a:t>The free market standards organizations are largely  private associations of professions and trades who have established mutually agreeable tolerances, materials and processes for their applicable engineering, science and trades.</a:t>
            </a:r>
          </a:p>
          <a:p>
            <a:pPr marL="182867" indent="-182867">
              <a:lnSpc>
                <a:spcPts val="1000"/>
              </a:lnSpc>
              <a:spcBef>
                <a:spcPts val="300"/>
              </a:spcBef>
              <a:buClrTx/>
              <a:buSzPct val="104000"/>
              <a:buFont typeface="+mj-lt"/>
              <a:buAutoNum type="arabicParenR"/>
            </a:pPr>
            <a:r>
              <a:rPr lang="en-US" sz="1100" dirty="0" smtClean="0">
                <a:latin typeface="Calibri" pitchFamily="34" charset="0"/>
              </a:rPr>
              <a:t>The standards industry is international, national, regional and local, there are thousands of companies and associations who have developed their own standards which has led to a growing codification of respectful technical specifications.</a:t>
            </a:r>
          </a:p>
          <a:p>
            <a:pPr marL="182867" indent="-182867">
              <a:lnSpc>
                <a:spcPts val="1000"/>
              </a:lnSpc>
              <a:spcBef>
                <a:spcPts val="300"/>
              </a:spcBef>
              <a:buClrTx/>
              <a:buSzPct val="104000"/>
              <a:buFont typeface="+mj-lt"/>
              <a:buAutoNum type="arabicParenR"/>
            </a:pPr>
            <a:r>
              <a:rPr lang="en-US" sz="1100" dirty="0" smtClean="0">
                <a:latin typeface="Calibri" pitchFamily="34" charset="0"/>
              </a:rPr>
              <a:t>Standards are voluntary  and largely independently established in a community of relative integrity compared to the political forced swill and agenda.    </a:t>
            </a:r>
          </a:p>
          <a:p>
            <a:pPr marL="182867" indent="-182867">
              <a:lnSpc>
                <a:spcPts val="1000"/>
              </a:lnSpc>
              <a:spcBef>
                <a:spcPts val="300"/>
              </a:spcBef>
              <a:buClrTx/>
              <a:buSzPct val="104000"/>
              <a:buFont typeface="+mj-lt"/>
              <a:buAutoNum type="arabicParenR"/>
            </a:pPr>
            <a:r>
              <a:rPr lang="en-US" sz="1100" dirty="0" smtClean="0">
                <a:latin typeface="Calibri" pitchFamily="34" charset="0"/>
              </a:rPr>
              <a:t>Standards are created from largely independent research,  lessons learned through decades of trial and error with a level of respect of those involved in the research, manufacturing , government, industry to the end users.  </a:t>
            </a:r>
          </a:p>
          <a:p>
            <a:pPr marL="182867" indent="-182867">
              <a:lnSpc>
                <a:spcPts val="1000"/>
              </a:lnSpc>
              <a:spcBef>
                <a:spcPts val="300"/>
              </a:spcBef>
              <a:buClrTx/>
              <a:buSzPct val="104000"/>
              <a:buFont typeface="+mj-lt"/>
              <a:buAutoNum type="arabicParenR"/>
            </a:pPr>
            <a:r>
              <a:rPr lang="en-US" sz="1100" dirty="0" smtClean="0">
                <a:latin typeface="Calibri" pitchFamily="34" charset="0"/>
              </a:rPr>
              <a:t>The author of this presentation devoted the last few years of his career at The Boeing Company in a commercial airplane engineering standards organization.  It was a relatively small group for Boeing.  However, everyone knew who we were and most of all we never released a new standard or revised an existing standard or automated the standard system without a long line of approvals by the rightful organizational users.  I stumbled into a great opportunity to develop a standard system for some 30,000 engineering structural profile cross section designs which had accumulated over Boeing some 80+ years including on napkins. Standards are engineers answers to monopolies.</a:t>
            </a:r>
          </a:p>
          <a:p>
            <a:pPr marL="182867" indent="-182867">
              <a:lnSpc>
                <a:spcPts val="1000"/>
              </a:lnSpc>
              <a:spcBef>
                <a:spcPts val="300"/>
              </a:spcBef>
              <a:buClrTx/>
              <a:buSzPct val="104000"/>
              <a:buFont typeface="+mj-lt"/>
              <a:buAutoNum type="arabicParenR"/>
            </a:pPr>
            <a:r>
              <a:rPr lang="en-US" sz="1100" dirty="0" smtClean="0">
                <a:latin typeface="Calibri" pitchFamily="34" charset="0"/>
              </a:rPr>
              <a:t> Standards have long been moving from paper to the digital world to further automate the CAD/CAM design and manufacturing process  in the private sector’s never ending struggle to reduce costs and stay alive for their employees and investors.</a:t>
            </a:r>
          </a:p>
          <a:p>
            <a:pPr marL="182867" indent="-182867">
              <a:lnSpc>
                <a:spcPts val="1000"/>
              </a:lnSpc>
              <a:spcBef>
                <a:spcPts val="300"/>
              </a:spcBef>
              <a:buClrTx/>
              <a:buSzPct val="104000"/>
              <a:buFont typeface="+mj-lt"/>
              <a:buAutoNum type="arabicParenR"/>
            </a:pPr>
            <a:r>
              <a:rPr lang="en-US" sz="1100" dirty="0" smtClean="0">
                <a:latin typeface="Calibri" pitchFamily="34" charset="0"/>
              </a:rPr>
              <a:t>Voluntary standards industry freely umbrella the world and are used in every product and service you can imagine, they are the free market glue holding free enterprise technology together.  </a:t>
            </a:r>
          </a:p>
          <a:p>
            <a:pPr marL="182867" indent="-182867">
              <a:lnSpc>
                <a:spcPts val="1000"/>
              </a:lnSpc>
              <a:spcBef>
                <a:spcPts val="300"/>
              </a:spcBef>
              <a:buClrTx/>
              <a:buSzPct val="104000"/>
              <a:buFont typeface="+mj-lt"/>
              <a:buAutoNum type="arabicParenR"/>
            </a:pPr>
            <a:r>
              <a:rPr lang="en-US" sz="1100" dirty="0" smtClean="0">
                <a:latin typeface="Calibri" pitchFamily="34" charset="0"/>
              </a:rPr>
              <a:t>What holds the free market together can easily replace the predatory government cereal agency functions.</a:t>
            </a:r>
          </a:p>
          <a:p>
            <a:pPr marL="182867" indent="-182867">
              <a:lnSpc>
                <a:spcPts val="1000"/>
              </a:lnSpc>
              <a:spcBef>
                <a:spcPts val="300"/>
              </a:spcBef>
              <a:buClrTx/>
              <a:buSzPct val="104000"/>
              <a:buFont typeface="+mj-lt"/>
              <a:buAutoNum type="arabicParenR"/>
            </a:pPr>
            <a:r>
              <a:rPr lang="en-US" sz="1100" dirty="0" smtClean="0">
                <a:latin typeface="Calibri" pitchFamily="34" charset="0"/>
              </a:rPr>
              <a:t> Environmental, monetary, social, educational and all governmental agencies  can be privatized and offered back as free choice for those few functions which have true and honest value in a free market.  </a:t>
            </a:r>
          </a:p>
        </p:txBody>
      </p:sp>
      <p:sp>
        <p:nvSpPr>
          <p:cNvPr id="7" name="Horizontal Scroll 6"/>
          <p:cNvSpPr/>
          <p:nvPr/>
        </p:nvSpPr>
        <p:spPr>
          <a:xfrm>
            <a:off x="6096000" y="152400"/>
            <a:ext cx="2743200" cy="762000"/>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“To fall into habit is to cease to be.”</a:t>
            </a:r>
          </a:p>
          <a:p>
            <a:r>
              <a:rPr lang="en-US" sz="1200" dirty="0" smtClean="0">
                <a:solidFill>
                  <a:schemeClr val="tx1"/>
                </a:solidFill>
              </a:rPr>
              <a:t>Miguel De Unamuno</a:t>
            </a:r>
            <a:endParaRPr lang="en-US" sz="1200" dirty="0">
              <a:solidFill>
                <a:schemeClr val="tx1"/>
              </a:solidFill>
            </a:endParaRPr>
          </a:p>
        </p:txBody>
      </p:sp>
      <p:pic>
        <p:nvPicPr>
          <p:cNvPr id="8" name="Picture 7" descr="Cereal-Agency-Investigation.jpg"/>
          <p:cNvPicPr>
            <a:picLocks noChangeAspect="1"/>
          </p:cNvPicPr>
          <p:nvPr/>
        </p:nvPicPr>
        <p:blipFill>
          <a:blip r:embed="rId2" cstate="print"/>
          <a:stretch>
            <a:fillRect/>
          </a:stretch>
        </p:blipFill>
        <p:spPr>
          <a:xfrm>
            <a:off x="4412544" y="1295400"/>
            <a:ext cx="4579056" cy="4191000"/>
          </a:xfrm>
          <a:prstGeom prst="rect">
            <a:avLst/>
          </a:prstGeom>
        </p:spPr>
      </p:pic>
      <p:sp>
        <p:nvSpPr>
          <p:cNvPr id="9" name="TextBox 8"/>
          <p:cNvSpPr txBox="1"/>
          <p:nvPr/>
        </p:nvSpPr>
        <p:spPr>
          <a:xfrm>
            <a:off x="4419600" y="5638802"/>
            <a:ext cx="4572000" cy="584769"/>
          </a:xfrm>
          <a:prstGeom prst="rect">
            <a:avLst/>
          </a:prstGeom>
          <a:noFill/>
        </p:spPr>
        <p:txBody>
          <a:bodyPr wrap="square" lIns="91433" tIns="45717" rIns="91433" bIns="45717" rtlCol="0">
            <a:spAutoFit/>
          </a:bodyPr>
          <a:lstStyle/>
          <a:p>
            <a:r>
              <a:rPr lang="en-US" sz="1200" dirty="0" smtClean="0"/>
              <a:t>Graphed From This WSJ Data Source: </a:t>
            </a:r>
            <a:r>
              <a:rPr lang="en-US" sz="1000" dirty="0" smtClean="0">
                <a:hlinkClick r:id="rId3"/>
              </a:rPr>
              <a:t>http://online.wsj.com/article/SB10001424052970203518404577094861497383678.html#project%3DREGS121520111215%26articleTabs%3Dinteractive</a:t>
            </a:r>
            <a:endParaRPr lang="en-US" sz="1200" dirty="0"/>
          </a:p>
        </p:txBody>
      </p:sp>
    </p:spTree>
  </p:cSld>
  <p:clrMapOvr>
    <a:masterClrMapping/>
  </p:clrMapOvr>
  <p:transition spd="med" advTm="7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629400" cy="841248"/>
          </a:xfrm>
        </p:spPr>
        <p:txBody>
          <a:bodyPr>
            <a:normAutofit/>
          </a:bodyPr>
          <a:lstStyle/>
          <a:p>
            <a:r>
              <a:rPr lang="en-US" sz="1600" dirty="0" smtClean="0"/>
              <a:t>Private Coops Must replace municipal corporation co-opting </a:t>
            </a:r>
            <a:endParaRPr lang="en-US" sz="1600" dirty="0"/>
          </a:p>
        </p:txBody>
      </p:sp>
      <p:pic>
        <p:nvPicPr>
          <p:cNvPr id="7" name="Content Placeholder 6" descr="BOD-Natural-Born-Individual.png"/>
          <p:cNvPicPr>
            <a:picLocks noGrp="1" noChangeAspect="1"/>
          </p:cNvPicPr>
          <p:nvPr>
            <p:ph sz="half" idx="1"/>
          </p:nvPr>
        </p:nvPicPr>
        <p:blipFill>
          <a:blip r:embed="rId2" cstate="print"/>
          <a:stretch>
            <a:fillRect/>
          </a:stretch>
        </p:blipFill>
        <p:spPr>
          <a:xfrm>
            <a:off x="152399" y="1447800"/>
            <a:ext cx="5141962" cy="4876800"/>
          </a:xfrm>
        </p:spPr>
      </p:pic>
      <p:sp>
        <p:nvSpPr>
          <p:cNvPr id="4" name="Content Placeholder 3"/>
          <p:cNvSpPr>
            <a:spLocks noGrp="1"/>
          </p:cNvSpPr>
          <p:nvPr>
            <p:ph sz="half" idx="2"/>
          </p:nvPr>
        </p:nvSpPr>
        <p:spPr>
          <a:xfrm>
            <a:off x="5334000" y="1295400"/>
            <a:ext cx="3657600" cy="4953000"/>
          </a:xfrm>
        </p:spPr>
        <p:txBody>
          <a:bodyPr>
            <a:normAutofit/>
          </a:bodyPr>
          <a:lstStyle/>
          <a:p>
            <a:pPr marL="182867" indent="-182867">
              <a:lnSpc>
                <a:spcPts val="1100"/>
              </a:lnSpc>
              <a:spcBef>
                <a:spcPts val="400"/>
              </a:spcBef>
              <a:buClrTx/>
              <a:buSzPct val="102000"/>
              <a:buFont typeface="+mj-lt"/>
              <a:buAutoNum type="arabicParenR"/>
            </a:pPr>
            <a:r>
              <a:rPr lang="en-US" sz="1200" dirty="0" smtClean="0">
                <a:latin typeface="Calibri" pitchFamily="34" charset="0"/>
              </a:rPr>
              <a:t>In a true and honest free limited Republic there is no difference between a private and public corporation regarding authority over sovereign Citizens.</a:t>
            </a:r>
          </a:p>
          <a:p>
            <a:pPr marL="182867" indent="-182867">
              <a:lnSpc>
                <a:spcPts val="1100"/>
              </a:lnSpc>
              <a:spcBef>
                <a:spcPts val="400"/>
              </a:spcBef>
              <a:buClrTx/>
              <a:buSzPct val="102000"/>
              <a:buFont typeface="+mj-lt"/>
              <a:buAutoNum type="arabicParenR"/>
            </a:pPr>
            <a:r>
              <a:rPr lang="en-US" sz="1200" dirty="0" smtClean="0">
                <a:latin typeface="Calibri" pitchFamily="34" charset="0"/>
              </a:rPr>
              <a:t>Neither have any power, authority or jurisdiction to threaten a sovereign free born state Citizen.</a:t>
            </a:r>
          </a:p>
          <a:p>
            <a:pPr marL="182867" indent="-182867">
              <a:lnSpc>
                <a:spcPts val="1100"/>
              </a:lnSpc>
              <a:spcBef>
                <a:spcPts val="400"/>
              </a:spcBef>
              <a:buClrTx/>
              <a:buSzPct val="102000"/>
              <a:buFont typeface="+mj-lt"/>
              <a:buAutoNum type="arabicParenR"/>
            </a:pPr>
            <a:r>
              <a:rPr lang="en-US" sz="1200" dirty="0" smtClean="0">
                <a:latin typeface="Calibri" pitchFamily="34" charset="0"/>
              </a:rPr>
              <a:t>The constitutions of a true and honest free limited Republic were to prevent exactly what has happen to us now furthermore,  this tyranny was designed in .</a:t>
            </a:r>
          </a:p>
          <a:p>
            <a:pPr marL="182867" indent="-182867">
              <a:lnSpc>
                <a:spcPts val="1100"/>
              </a:lnSpc>
              <a:spcBef>
                <a:spcPts val="400"/>
              </a:spcBef>
              <a:buClrTx/>
              <a:buSzPct val="102000"/>
              <a:buFont typeface="+mj-lt"/>
              <a:buAutoNum type="arabicParenR"/>
            </a:pPr>
            <a:r>
              <a:rPr lang="en-US" sz="1200" dirty="0" smtClean="0">
                <a:latin typeface="Calibri" pitchFamily="34" charset="0"/>
              </a:rPr>
              <a:t>In a true and honest free limited Republic cooperatives serve the communities and share their profits and losses without taxation, e.g. Flathead Electric Cooperative, Kalispell, Montana.</a:t>
            </a:r>
          </a:p>
          <a:p>
            <a:pPr marL="182867" indent="-182867">
              <a:lnSpc>
                <a:spcPts val="1200"/>
              </a:lnSpc>
              <a:spcBef>
                <a:spcPts val="600"/>
              </a:spcBef>
              <a:buClrTx/>
              <a:buSzPct val="102000"/>
              <a:buFont typeface="+mj-lt"/>
              <a:buAutoNum type="arabicParenR"/>
            </a:pPr>
            <a:r>
              <a:rPr lang="en-US" sz="1200" dirty="0" smtClean="0">
                <a:latin typeface="Calibri" pitchFamily="34" charset="0"/>
              </a:rPr>
              <a:t>The state constitutions gave birth to private and public corporations and political subdivisions. The state constitutions </a:t>
            </a:r>
            <a:r>
              <a:rPr lang="en-US" sz="1200" u="sng" dirty="0" smtClean="0">
                <a:latin typeface="Calibri" pitchFamily="34" charset="0"/>
              </a:rPr>
              <a:t>stand down </a:t>
            </a:r>
            <a:r>
              <a:rPr lang="en-US" sz="1200" dirty="0" smtClean="0">
                <a:latin typeface="Calibri" pitchFamily="34" charset="0"/>
              </a:rPr>
              <a:t>to the higher fundamental and founding charters and acts of America, i.e. LONANG, Declaration of Independence and the spirit and success of the first American Revolution.</a:t>
            </a:r>
          </a:p>
          <a:p>
            <a:pPr marL="182867" indent="-182867">
              <a:lnSpc>
                <a:spcPts val="1100"/>
              </a:lnSpc>
              <a:spcBef>
                <a:spcPts val="400"/>
              </a:spcBef>
              <a:buClrTx/>
              <a:buSzPct val="102000"/>
              <a:buFont typeface="+mj-lt"/>
              <a:buAutoNum type="arabicParenR"/>
            </a:pPr>
            <a:r>
              <a:rPr lang="en-US" sz="1200" dirty="0" smtClean="0">
                <a:latin typeface="Calibri" pitchFamily="34" charset="0"/>
              </a:rPr>
              <a:t>Private or public entities  never received rightful authority or jurisdiction over the sovereign free state Citizens or their private or public land.  This land is our land and it is unquestionably allodial which means inviolable, immutable, indisputable, unrestricted, unqualified and absolute as in no buffering allowed. </a:t>
            </a:r>
          </a:p>
          <a:p>
            <a:pPr marL="182867" indent="-182867">
              <a:lnSpc>
                <a:spcPts val="1100"/>
              </a:lnSpc>
              <a:spcBef>
                <a:spcPts val="400"/>
              </a:spcBef>
              <a:buClrTx/>
              <a:buSzPct val="102000"/>
              <a:buFont typeface="+mj-lt"/>
              <a:buAutoNum type="arabicParenR"/>
            </a:pPr>
            <a:r>
              <a:rPr lang="en-US" sz="1200" dirty="0" smtClean="0">
                <a:latin typeface="Calibri" pitchFamily="34" charset="0"/>
              </a:rPr>
              <a:t>Your next question may be, how can we privatize and coop the global to local controlled  public sector and keep our schools going?</a:t>
            </a:r>
          </a:p>
          <a:p>
            <a:pPr marL="182867" indent="-182867">
              <a:lnSpc>
                <a:spcPts val="1100"/>
              </a:lnSpc>
              <a:spcBef>
                <a:spcPts val="400"/>
              </a:spcBef>
              <a:buClrTx/>
              <a:buSzPct val="102000"/>
              <a:buFont typeface="+mj-lt"/>
              <a:buAutoNum type="arabicParenR"/>
            </a:pPr>
            <a:r>
              <a:rPr lang="en-US" sz="1200" u="sng" dirty="0" smtClean="0">
                <a:latin typeface="Calibri" pitchFamily="34" charset="0"/>
              </a:rPr>
              <a:t>Please see the next slide.</a:t>
            </a:r>
          </a:p>
          <a:p>
            <a:pPr marL="182867" indent="-182867">
              <a:lnSpc>
                <a:spcPts val="1100"/>
              </a:lnSpc>
              <a:spcBef>
                <a:spcPts val="400"/>
              </a:spcBef>
              <a:buClrTx/>
              <a:buSzPct val="102000"/>
              <a:buFont typeface="+mj-lt"/>
              <a:buAutoNum type="arabicParenR"/>
            </a:pPr>
            <a:endParaRPr lang="en-US" sz="1200" dirty="0" smtClean="0">
              <a:latin typeface="Calibri" pitchFamily="34" charset="0"/>
            </a:endParaRPr>
          </a:p>
          <a:p>
            <a:pPr marL="182867" indent="-182867">
              <a:lnSpc>
                <a:spcPts val="1200"/>
              </a:lnSpc>
              <a:spcBef>
                <a:spcPts val="600"/>
              </a:spcBef>
              <a:buClrTx/>
              <a:buSzPct val="102000"/>
              <a:buFont typeface="+mj-lt"/>
              <a:buAutoNum type="arabicParenR"/>
            </a:pPr>
            <a:endParaRPr lang="en-US" sz="1200" dirty="0" smtClean="0">
              <a:latin typeface="Calibri" pitchFamily="34" charset="0"/>
            </a:endParaRPr>
          </a:p>
          <a:p>
            <a:pPr marL="182867" indent="-182867">
              <a:lnSpc>
                <a:spcPts val="1200"/>
              </a:lnSpc>
              <a:spcBef>
                <a:spcPts val="600"/>
              </a:spcBef>
              <a:buClrTx/>
              <a:buSzPct val="102000"/>
              <a:buFont typeface="+mj-lt"/>
              <a:buAutoNum type="arabicParenR"/>
            </a:pPr>
            <a:endParaRPr lang="en-US" sz="1200" dirty="0">
              <a:latin typeface="Calibri" pitchFamily="34" charset="0"/>
            </a:endParaRPr>
          </a:p>
        </p:txBody>
      </p:sp>
    </p:spTree>
  </p:cSld>
  <p:clrMapOvr>
    <a:masterClrMapping/>
  </p:clrMapOvr>
  <p:transition spd="med" advTm="7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724400" cy="533400"/>
          </a:xfrm>
        </p:spPr>
        <p:txBody>
          <a:bodyPr>
            <a:normAutofit fontScale="90000"/>
          </a:bodyPr>
          <a:lstStyle/>
          <a:p>
            <a:r>
              <a:rPr lang="en-US" sz="1800" dirty="0" smtClean="0"/>
              <a:t>Bucks to buffers - how the game works – </a:t>
            </a:r>
            <a:br>
              <a:rPr lang="en-US" sz="1800" dirty="0" smtClean="0"/>
            </a:br>
            <a:r>
              <a:rPr lang="en-US" sz="1800" dirty="0" smtClean="0"/>
              <a:t>part 1 of 2</a:t>
            </a:r>
            <a:endParaRPr lang="en-US" sz="1800" dirty="0"/>
          </a:p>
        </p:txBody>
      </p:sp>
      <p:pic>
        <p:nvPicPr>
          <p:cNvPr id="7" name="Content Placeholder 6" descr="BOD-Individual-vs-Corporate.png"/>
          <p:cNvPicPr>
            <a:picLocks noGrp="1" noChangeAspect="1"/>
          </p:cNvPicPr>
          <p:nvPr>
            <p:ph sz="half" idx="1"/>
          </p:nvPr>
        </p:nvPicPr>
        <p:blipFill>
          <a:blip r:embed="rId2" cstate="print"/>
          <a:stretch>
            <a:fillRect/>
          </a:stretch>
        </p:blipFill>
        <p:spPr>
          <a:xfrm>
            <a:off x="152401" y="1066800"/>
            <a:ext cx="4601753" cy="3733800"/>
          </a:xfrm>
        </p:spPr>
      </p:pic>
      <p:sp>
        <p:nvSpPr>
          <p:cNvPr id="10" name="TextBox 9"/>
          <p:cNvSpPr txBox="1"/>
          <p:nvPr/>
        </p:nvSpPr>
        <p:spPr>
          <a:xfrm>
            <a:off x="5105400" y="1219201"/>
            <a:ext cx="3886200" cy="5144992"/>
          </a:xfrm>
          <a:prstGeom prst="rect">
            <a:avLst/>
          </a:prstGeom>
          <a:noFill/>
        </p:spPr>
        <p:txBody>
          <a:bodyPr wrap="square" lIns="91433" tIns="45717" rIns="91433" bIns="45717" rtlCol="0">
            <a:spAutoFit/>
          </a:bodyPr>
          <a:lstStyle/>
          <a:p>
            <a:pPr marL="182867" indent="-182867">
              <a:lnSpc>
                <a:spcPts val="1200"/>
              </a:lnSpc>
            </a:pPr>
            <a:r>
              <a:rPr lang="en-US" sz="1200" b="1" u="sng" dirty="0" smtClean="0"/>
              <a:t>Critical History To Understand How The Game is Fixed   </a:t>
            </a:r>
          </a:p>
          <a:p>
            <a:pPr marL="182867" indent="-182867">
              <a:lnSpc>
                <a:spcPts val="1200"/>
              </a:lnSpc>
            </a:pPr>
            <a:r>
              <a:rPr lang="en-US" sz="1200" dirty="0" smtClean="0"/>
              <a:t>                                                                                                 </a:t>
            </a:r>
          </a:p>
          <a:p>
            <a:pPr marL="182867" indent="-182867">
              <a:lnSpc>
                <a:spcPts val="1200"/>
              </a:lnSpc>
              <a:buFont typeface="+mj-lt"/>
              <a:buAutoNum type="arabicParenR"/>
            </a:pPr>
            <a:r>
              <a:rPr lang="en-US" sz="1200" dirty="0" smtClean="0">
                <a:latin typeface="Calibri" pitchFamily="34" charset="0"/>
              </a:rPr>
              <a:t> The Articles of Confederation still stand and never approved taxes and required unanimous approval of any changes , additions or new charters. </a:t>
            </a:r>
          </a:p>
          <a:p>
            <a:pPr marL="182867" indent="-182867">
              <a:lnSpc>
                <a:spcPts val="1200"/>
              </a:lnSpc>
              <a:buFont typeface="+mj-lt"/>
              <a:buAutoNum type="arabicParenR"/>
            </a:pPr>
            <a:r>
              <a:rPr lang="en-US" sz="1200" dirty="0" smtClean="0">
                <a:latin typeface="Calibri" pitchFamily="34" charset="0"/>
              </a:rPr>
              <a:t>The so called U.S. Constitution was not unanimously approved having only received 9 states approval and some of them were by force with others forced in much later thru trade embargo, etc.   </a:t>
            </a:r>
          </a:p>
          <a:p>
            <a:pPr marL="182867" indent="-182867">
              <a:lnSpc>
                <a:spcPts val="1200"/>
              </a:lnSpc>
              <a:buFont typeface="+mj-lt"/>
              <a:buAutoNum type="arabicParenR"/>
            </a:pPr>
            <a:r>
              <a:rPr lang="en-US" sz="1200" dirty="0" smtClean="0">
                <a:latin typeface="Calibri" pitchFamily="34" charset="0"/>
              </a:rPr>
              <a:t>The British Monarchy infrastructure including property taxes was never thrown out (it should have been) with the rest of King George III feudal system after the Battle of Yorktown , the end of the 20 year revolution  10/19/ 1781.</a:t>
            </a:r>
          </a:p>
          <a:p>
            <a:pPr marL="182867" indent="-182867">
              <a:lnSpc>
                <a:spcPts val="1200"/>
              </a:lnSpc>
              <a:buFont typeface="+mj-lt"/>
              <a:buAutoNum type="arabicParenR"/>
            </a:pPr>
            <a:r>
              <a:rPr lang="en-US" sz="1200" dirty="0" smtClean="0">
                <a:latin typeface="Calibri" pitchFamily="34" charset="0"/>
              </a:rPr>
              <a:t>Constitutions  are charters to limit the Republic NOT the Citizens.  The rightful Citizens are unlimited. The men who wrote these documents for the commonwealths and republics were generally merchants, lawyers and the well healed class of the time.  Farmers and the common man were excluded.  Consequently the tax  taking of the monarchy via property taxes, et al was largely left in place. </a:t>
            </a:r>
          </a:p>
          <a:p>
            <a:pPr marL="182867" indent="-182867">
              <a:lnSpc>
                <a:spcPts val="1200"/>
              </a:lnSpc>
              <a:buFont typeface="+mj-lt"/>
              <a:buAutoNum type="arabicParenR"/>
            </a:pPr>
            <a:r>
              <a:rPr lang="en-US" sz="1200" dirty="0" smtClean="0">
                <a:latin typeface="Calibri" pitchFamily="34" charset="0"/>
              </a:rPr>
              <a:t>After General Washington and the French Navy out gunned British General Cornwallis  and his 7000 men and as the treaties were signed adding the remaining territories to the West, it became a new ball game. We were now a land of allodial rights and the INDIVIDUAL state CITIZEN is the new sovereign Kings and Queens.</a:t>
            </a:r>
          </a:p>
          <a:p>
            <a:pPr marL="182867" indent="-182867">
              <a:lnSpc>
                <a:spcPts val="1200"/>
              </a:lnSpc>
              <a:buFont typeface="+mj-lt"/>
              <a:buAutoNum type="arabicParenR"/>
            </a:pPr>
            <a:r>
              <a:rPr lang="en-US" sz="1200" dirty="0" smtClean="0">
                <a:latin typeface="Calibri" pitchFamily="34" charset="0"/>
              </a:rPr>
              <a:t>Sovereign free Citizens in a free limited Republic with allodial rights CANNOT be taxed directly or indirectly including after death for any reasons including buffers  taking.  Buffers are a tax. </a:t>
            </a:r>
            <a:endParaRPr lang="en-US" sz="1200" dirty="0">
              <a:latin typeface="Calibri" pitchFamily="34" charset="0"/>
            </a:endParaRPr>
          </a:p>
        </p:txBody>
      </p:sp>
      <p:sp>
        <p:nvSpPr>
          <p:cNvPr id="13" name="TextBox 12"/>
          <p:cNvSpPr txBox="1"/>
          <p:nvPr/>
        </p:nvSpPr>
        <p:spPr>
          <a:xfrm>
            <a:off x="152400" y="4800600"/>
            <a:ext cx="4724400" cy="1546571"/>
          </a:xfrm>
          <a:prstGeom prst="rect">
            <a:avLst/>
          </a:prstGeom>
          <a:solidFill>
            <a:srgbClr val="F5F7A1"/>
          </a:solidFill>
        </p:spPr>
        <p:txBody>
          <a:bodyPr wrap="square" lIns="91433" tIns="45717" rIns="91433" bIns="45717" rtlCol="0">
            <a:spAutoFit/>
          </a:bodyPr>
          <a:lstStyle/>
          <a:p>
            <a:r>
              <a:rPr lang="en-US" sz="1200" b="1" dirty="0" smtClean="0">
                <a:latin typeface="Calibri" pitchFamily="34" charset="0"/>
              </a:rPr>
              <a:t>Summary of Part 1 and 2 Graphs </a:t>
            </a:r>
          </a:p>
          <a:p>
            <a:pPr marL="182867" indent="-182867">
              <a:lnSpc>
                <a:spcPts val="1200"/>
              </a:lnSpc>
              <a:buFont typeface="Wingdings" pitchFamily="2" charset="2"/>
              <a:buChar char="Ø"/>
            </a:pPr>
            <a:r>
              <a:rPr lang="en-US" sz="1100" dirty="0" smtClean="0">
                <a:latin typeface="Calibri" pitchFamily="34" charset="0"/>
              </a:rPr>
              <a:t>Currently 12 to 14% of </a:t>
            </a:r>
            <a:r>
              <a:rPr lang="en-US" sz="1100" u="sng" dirty="0" smtClean="0">
                <a:latin typeface="Calibri" pitchFamily="34" charset="0"/>
              </a:rPr>
              <a:t>Wages</a:t>
            </a:r>
            <a:r>
              <a:rPr lang="en-US" sz="1100" dirty="0" smtClean="0">
                <a:latin typeface="Calibri" pitchFamily="34" charset="0"/>
              </a:rPr>
              <a:t> Pay 85 to 91% of Federal Taxes</a:t>
            </a:r>
          </a:p>
          <a:p>
            <a:pPr marL="182867" indent="-182867">
              <a:lnSpc>
                <a:spcPts val="1200"/>
              </a:lnSpc>
              <a:buFont typeface="Wingdings" pitchFamily="2" charset="2"/>
              <a:buChar char="Ø"/>
            </a:pPr>
            <a:r>
              <a:rPr lang="en-US" sz="1100" dirty="0" smtClean="0">
                <a:latin typeface="Calibri" pitchFamily="34" charset="0"/>
              </a:rPr>
              <a:t>Currently 1 % of </a:t>
            </a:r>
            <a:r>
              <a:rPr lang="en-US" sz="1100" u="sng" dirty="0" smtClean="0">
                <a:latin typeface="Calibri" pitchFamily="34" charset="0"/>
              </a:rPr>
              <a:t>Corporate Revenue </a:t>
            </a:r>
            <a:r>
              <a:rPr lang="en-US" sz="1100" dirty="0" smtClean="0">
                <a:latin typeface="Calibri" pitchFamily="34" charset="0"/>
              </a:rPr>
              <a:t>Pay 9 to 15% of Federal Taxes</a:t>
            </a:r>
          </a:p>
          <a:p>
            <a:pPr marL="182867" indent="-182867">
              <a:lnSpc>
                <a:spcPts val="1200"/>
              </a:lnSpc>
              <a:buFont typeface="Wingdings" pitchFamily="2" charset="2"/>
              <a:buChar char="Ø"/>
            </a:pPr>
            <a:r>
              <a:rPr lang="en-US" sz="1100" u="sng" dirty="0" smtClean="0">
                <a:latin typeface="Calibri" pitchFamily="34" charset="0"/>
              </a:rPr>
              <a:t> Individual Federal taxes can be replaced by a 12 to 14% tax on Corporate </a:t>
            </a:r>
            <a:r>
              <a:rPr lang="en-US" sz="1100" dirty="0" smtClean="0">
                <a:latin typeface="Calibri" pitchFamily="34" charset="0"/>
              </a:rPr>
              <a:t>Revenue</a:t>
            </a:r>
          </a:p>
          <a:p>
            <a:pPr marL="182867" indent="-182867">
              <a:lnSpc>
                <a:spcPts val="1200"/>
              </a:lnSpc>
              <a:buFont typeface="Wingdings" pitchFamily="2" charset="2"/>
              <a:buChar char="Ø"/>
            </a:pPr>
            <a:r>
              <a:rPr lang="en-US" sz="1100" dirty="0" smtClean="0">
                <a:latin typeface="Calibri" pitchFamily="34" charset="0"/>
              </a:rPr>
              <a:t> Currently .17% of Corporate Revenue Pays State Taxes</a:t>
            </a:r>
          </a:p>
          <a:p>
            <a:pPr marL="182867" indent="-182867">
              <a:lnSpc>
                <a:spcPts val="1200"/>
              </a:lnSpc>
              <a:buFont typeface="Wingdings" pitchFamily="2" charset="2"/>
              <a:buChar char="Ø"/>
            </a:pPr>
            <a:r>
              <a:rPr lang="en-US" sz="1100" dirty="0" smtClean="0">
                <a:latin typeface="Calibri" pitchFamily="34" charset="0"/>
              </a:rPr>
              <a:t> Currently 5.18% of Individual Payroll (Wages)  Pays State Taxes</a:t>
            </a:r>
          </a:p>
          <a:p>
            <a:pPr marL="182867" indent="-182867">
              <a:lnSpc>
                <a:spcPts val="1200"/>
              </a:lnSpc>
              <a:buFont typeface="Wingdings" pitchFamily="2" charset="2"/>
              <a:buChar char="Ø"/>
            </a:pPr>
            <a:r>
              <a:rPr lang="en-US" sz="1100" u="sng" dirty="0" smtClean="0">
                <a:latin typeface="Calibri" pitchFamily="34" charset="0"/>
              </a:rPr>
              <a:t>Individual State taxes can be replaced by a 1.04% on Corporate Revenue</a:t>
            </a:r>
          </a:p>
          <a:p>
            <a:pPr marL="182867" indent="-182867">
              <a:lnSpc>
                <a:spcPts val="1200"/>
              </a:lnSpc>
              <a:buFont typeface="Wingdings" pitchFamily="2" charset="2"/>
              <a:buChar char="Ø"/>
            </a:pPr>
            <a:r>
              <a:rPr lang="en-US" sz="1100" u="sng" dirty="0" smtClean="0">
                <a:latin typeface="Calibri" pitchFamily="34" charset="0"/>
              </a:rPr>
              <a:t>All taxes are ultimately paid by the consumer</a:t>
            </a:r>
            <a:endParaRPr lang="en-US" sz="1100" u="sng" dirty="0">
              <a:latin typeface="Calibri" pitchFamily="34" charset="0"/>
            </a:endParaRPr>
          </a:p>
        </p:txBody>
      </p:sp>
      <p:sp>
        <p:nvSpPr>
          <p:cNvPr id="8" name="Horizontal Scroll 7"/>
          <p:cNvSpPr/>
          <p:nvPr/>
        </p:nvSpPr>
        <p:spPr>
          <a:xfrm>
            <a:off x="5638800" y="33528"/>
            <a:ext cx="2895600" cy="1033272"/>
          </a:xfrm>
          <a:prstGeom prst="horizontalScroll">
            <a:avLst/>
          </a:prstGeom>
          <a:solidFill>
            <a:srgbClr val="F63C57"/>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“In a dark time, the eye begins to see.”</a:t>
            </a:r>
          </a:p>
          <a:p>
            <a:r>
              <a:rPr lang="en-US" sz="1200" dirty="0" smtClean="0">
                <a:solidFill>
                  <a:schemeClr val="tx1"/>
                </a:solidFill>
              </a:rPr>
              <a:t>Theodore Roethke</a:t>
            </a:r>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4343400" cy="609600"/>
          </a:xfrm>
        </p:spPr>
        <p:txBody>
          <a:bodyPr>
            <a:normAutofit fontScale="90000"/>
          </a:bodyPr>
          <a:lstStyle/>
          <a:p>
            <a:r>
              <a:rPr lang="en-US" sz="1800" dirty="0" smtClean="0"/>
              <a:t>Abstract – bursting the buffer bubble </a:t>
            </a:r>
            <a:br>
              <a:rPr lang="en-US" sz="1800" dirty="0" smtClean="0"/>
            </a:br>
            <a:endParaRPr lang="en-US" sz="1800" dirty="0"/>
          </a:p>
        </p:txBody>
      </p:sp>
      <p:sp>
        <p:nvSpPr>
          <p:cNvPr id="4" name="Content Placeholder 3"/>
          <p:cNvSpPr>
            <a:spLocks noGrp="1"/>
          </p:cNvSpPr>
          <p:nvPr>
            <p:ph sz="half" idx="2"/>
          </p:nvPr>
        </p:nvSpPr>
        <p:spPr>
          <a:xfrm>
            <a:off x="3124200" y="838200"/>
            <a:ext cx="5791200" cy="5562600"/>
          </a:xfrm>
          <a:solidFill>
            <a:srgbClr val="CCFFCC"/>
          </a:solidFill>
        </p:spPr>
        <p:txBody>
          <a:bodyPr>
            <a:noAutofit/>
          </a:bodyPr>
          <a:lstStyle/>
          <a:p>
            <a:pPr marL="182867" indent="-182867">
              <a:lnSpc>
                <a:spcPts val="1100"/>
              </a:lnSpc>
              <a:spcBef>
                <a:spcPts val="400"/>
              </a:spcBef>
              <a:buClrTx/>
              <a:buSzPct val="102000"/>
              <a:buFont typeface="Wingdings" pitchFamily="2" charset="2"/>
              <a:buChar char="v"/>
            </a:pPr>
            <a:r>
              <a:rPr lang="en-US" sz="1200" dirty="0" smtClean="0">
                <a:latin typeface="Calibri" pitchFamily="34" charset="0"/>
              </a:rPr>
              <a:t>“</a:t>
            </a:r>
            <a:r>
              <a:rPr lang="en-US" sz="1200" b="1" dirty="0" smtClean="0">
                <a:latin typeface="Calibri" pitchFamily="34" charset="0"/>
              </a:rPr>
              <a:t>Buffers</a:t>
            </a:r>
            <a:r>
              <a:rPr lang="en-US" sz="1200" dirty="0" smtClean="0">
                <a:latin typeface="Calibri" pitchFamily="34" charset="0"/>
              </a:rPr>
              <a:t>” originated from  United Nations Educational, Scientific and Cultural Organization  (UNESCO) around 1970 as part of the World Heritage Biosphere Reserve movement.  </a:t>
            </a:r>
          </a:p>
          <a:p>
            <a:pPr marL="182867" indent="-182867">
              <a:lnSpc>
                <a:spcPts val="1100"/>
              </a:lnSpc>
              <a:spcBef>
                <a:spcPts val="400"/>
              </a:spcBef>
              <a:buClrTx/>
              <a:buSzPct val="102000"/>
              <a:buFont typeface="Wingdings" pitchFamily="2" charset="2"/>
              <a:buChar char="v"/>
            </a:pPr>
            <a:r>
              <a:rPr lang="en-US" sz="1200" b="1" dirty="0" smtClean="0">
                <a:latin typeface="Calibri" pitchFamily="34" charset="0"/>
              </a:rPr>
              <a:t>Buffers</a:t>
            </a:r>
            <a:r>
              <a:rPr lang="en-US" sz="1200" dirty="0" smtClean="0">
                <a:latin typeface="Calibri" pitchFamily="34" charset="0"/>
              </a:rPr>
              <a:t> are one label in a bundle of labels used to take private and public property against all odds.  Other labels include Shoreline Management, Growth Management, Critical Areas, Sensitive Areas, Wetlands, Endangered Species, Man Caused Global Warming, Alternative Energy, ad nausea. All  these takings are based largely on lies and one sided agenda “science” which does not tolerate challenges outside the box.</a:t>
            </a:r>
          </a:p>
          <a:p>
            <a:pPr marL="182867" indent="-182867">
              <a:lnSpc>
                <a:spcPts val="1100"/>
              </a:lnSpc>
              <a:spcBef>
                <a:spcPts val="400"/>
              </a:spcBef>
              <a:buClrTx/>
              <a:buSzPct val="102000"/>
              <a:buFont typeface="Wingdings" pitchFamily="2" charset="2"/>
              <a:buChar char="v"/>
            </a:pPr>
            <a:r>
              <a:rPr lang="en-US" sz="1200" dirty="0" smtClean="0">
                <a:latin typeface="Calibri" pitchFamily="34" charset="0"/>
              </a:rPr>
              <a:t> You will see herein credible findings debunking buffers as well as other green highly emotional labeling.</a:t>
            </a:r>
          </a:p>
          <a:p>
            <a:pPr marL="182867" indent="-182867">
              <a:lnSpc>
                <a:spcPts val="1100"/>
              </a:lnSpc>
              <a:spcBef>
                <a:spcPts val="400"/>
              </a:spcBef>
              <a:buClrTx/>
              <a:buSzPct val="102000"/>
              <a:buFont typeface="Wingdings" pitchFamily="2" charset="2"/>
              <a:buChar char="v"/>
            </a:pPr>
            <a:r>
              <a:rPr lang="en-US" sz="1200" dirty="0" smtClean="0">
                <a:latin typeface="Calibri" pitchFamily="34" charset="0"/>
              </a:rPr>
              <a:t> You will see how these false flag takings are staged to appear real as if there was no other alternatives or credible opposition.</a:t>
            </a:r>
          </a:p>
          <a:p>
            <a:pPr marL="182867" indent="-182867">
              <a:lnSpc>
                <a:spcPts val="1100"/>
              </a:lnSpc>
              <a:spcBef>
                <a:spcPts val="400"/>
              </a:spcBef>
              <a:buClrTx/>
              <a:buSzPct val="102000"/>
              <a:buFont typeface="Wingdings" pitchFamily="2" charset="2"/>
              <a:buChar char="v"/>
            </a:pPr>
            <a:r>
              <a:rPr lang="en-US" sz="1200" dirty="0" smtClean="0">
                <a:latin typeface="Calibri" pitchFamily="34" charset="0"/>
              </a:rPr>
              <a:t> You will see how easy it is to manipulate the data  and studies creating these green extreme programs and how often environmental fraud happens.  </a:t>
            </a:r>
          </a:p>
          <a:p>
            <a:pPr marL="182867" indent="-182867">
              <a:lnSpc>
                <a:spcPts val="1100"/>
              </a:lnSpc>
              <a:spcBef>
                <a:spcPts val="400"/>
              </a:spcBef>
              <a:buClrTx/>
              <a:buSzPct val="102000"/>
              <a:buFont typeface="Wingdings" pitchFamily="2" charset="2"/>
              <a:buChar char="v"/>
            </a:pPr>
            <a:r>
              <a:rPr lang="en-US" sz="1200" dirty="0" smtClean="0">
                <a:latin typeface="Calibri" pitchFamily="34" charset="0"/>
              </a:rPr>
              <a:t>You will ask yourself why this “research” was allowed to leave the laboratory let alone enter into our real life and real property destroying those rights.</a:t>
            </a:r>
          </a:p>
          <a:p>
            <a:pPr marL="182867" indent="-182867">
              <a:lnSpc>
                <a:spcPts val="1100"/>
              </a:lnSpc>
              <a:spcBef>
                <a:spcPts val="400"/>
              </a:spcBef>
              <a:buClrTx/>
              <a:buSzPct val="102000"/>
              <a:buFont typeface="Wingdings" pitchFamily="2" charset="2"/>
              <a:buChar char="v"/>
            </a:pPr>
            <a:r>
              <a:rPr lang="en-US" sz="1200" dirty="0" smtClean="0">
                <a:latin typeface="Calibri" pitchFamily="34" charset="0"/>
              </a:rPr>
              <a:t>You will see how this is a world wide taking , global to local.</a:t>
            </a:r>
          </a:p>
          <a:p>
            <a:pPr marL="182867" indent="-182867">
              <a:lnSpc>
                <a:spcPts val="1100"/>
              </a:lnSpc>
              <a:spcBef>
                <a:spcPts val="400"/>
              </a:spcBef>
              <a:buClrTx/>
              <a:buSzPct val="102000"/>
              <a:buFont typeface="Wingdings" pitchFamily="2" charset="2"/>
              <a:buChar char="v"/>
            </a:pPr>
            <a:r>
              <a:rPr lang="en-US" sz="1200" dirty="0" smtClean="0">
                <a:latin typeface="Calibri" pitchFamily="34" charset="0"/>
              </a:rPr>
              <a:t>You will see evidence these environmental takings under the guise of social and environmental common good are largely failures.</a:t>
            </a:r>
          </a:p>
          <a:p>
            <a:pPr marL="182867" indent="-182867">
              <a:lnSpc>
                <a:spcPts val="1100"/>
              </a:lnSpc>
              <a:spcBef>
                <a:spcPts val="400"/>
              </a:spcBef>
              <a:buClrTx/>
              <a:buSzPct val="102000"/>
              <a:buFont typeface="Wingdings" pitchFamily="2" charset="2"/>
              <a:buChar char="v"/>
            </a:pPr>
            <a:r>
              <a:rPr lang="en-US" sz="1200" dirty="0" smtClean="0">
                <a:latin typeface="Calibri" pitchFamily="34" charset="0"/>
              </a:rPr>
              <a:t>You will see the skullduggery behind the UN and municipal council doors.</a:t>
            </a:r>
          </a:p>
          <a:p>
            <a:pPr marL="182867" indent="-182867">
              <a:lnSpc>
                <a:spcPts val="1100"/>
              </a:lnSpc>
              <a:spcBef>
                <a:spcPts val="400"/>
              </a:spcBef>
              <a:buClrTx/>
              <a:buSzPct val="102000"/>
              <a:buFont typeface="Wingdings" pitchFamily="2" charset="2"/>
              <a:buChar char="v"/>
            </a:pPr>
            <a:r>
              <a:rPr lang="en-US" sz="1200" dirty="0" smtClean="0">
                <a:latin typeface="Calibri" pitchFamily="34" charset="0"/>
              </a:rPr>
              <a:t>You will see the hypocritical double standards of shutting down a home for the want of a repair on a septic system while 5 minutes away  $5 million of public debt, usury and regulatory swill is created widening  the mouth of a small creek plus million dollar fish culvert roundabouts.</a:t>
            </a:r>
          </a:p>
          <a:p>
            <a:pPr marL="182867" indent="-182867">
              <a:lnSpc>
                <a:spcPts val="1100"/>
              </a:lnSpc>
              <a:spcBef>
                <a:spcPts val="400"/>
              </a:spcBef>
              <a:buClrTx/>
              <a:buSzPct val="102000"/>
              <a:buFont typeface="Wingdings" pitchFamily="2" charset="2"/>
              <a:buChar char="v"/>
            </a:pPr>
            <a:r>
              <a:rPr lang="en-US" sz="1200" dirty="0" smtClean="0">
                <a:latin typeface="Calibri" pitchFamily="34" charset="0"/>
              </a:rPr>
              <a:t>You will see millions of people culled into ant and bee like eusocial colonies to suit these global to local agendas rooting to international soil.</a:t>
            </a:r>
          </a:p>
          <a:p>
            <a:pPr marL="182867" indent="-182867">
              <a:lnSpc>
                <a:spcPts val="1100"/>
              </a:lnSpc>
              <a:spcBef>
                <a:spcPts val="400"/>
              </a:spcBef>
              <a:buClrTx/>
              <a:buSzPct val="102000"/>
              <a:buFont typeface="Wingdings" pitchFamily="2" charset="2"/>
              <a:buChar char="v"/>
            </a:pPr>
            <a:r>
              <a:rPr lang="en-US" sz="1200" dirty="0" smtClean="0">
                <a:latin typeface="Calibri" pitchFamily="34" charset="0"/>
              </a:rPr>
              <a:t>You will see in detail the clear failure of the basic objectives of the GMA (Growth Management Act).</a:t>
            </a:r>
          </a:p>
          <a:p>
            <a:pPr marL="182867" indent="-182867">
              <a:lnSpc>
                <a:spcPts val="1100"/>
              </a:lnSpc>
              <a:spcBef>
                <a:spcPts val="400"/>
              </a:spcBef>
              <a:buClrTx/>
              <a:buSzPct val="102000"/>
              <a:buFont typeface="Wingdings" pitchFamily="2" charset="2"/>
              <a:buChar char="v"/>
            </a:pPr>
            <a:r>
              <a:rPr lang="en-US" sz="1200" dirty="0" smtClean="0">
                <a:latin typeface="Calibri" pitchFamily="34" charset="0"/>
              </a:rPr>
              <a:t>You will see the green buffer buffoon planners drinking and forcing you to drink the global to local swill.</a:t>
            </a:r>
          </a:p>
          <a:p>
            <a:pPr marL="182867" indent="-182867">
              <a:lnSpc>
                <a:spcPts val="1100"/>
              </a:lnSpc>
              <a:spcBef>
                <a:spcPts val="400"/>
              </a:spcBef>
              <a:buClrTx/>
              <a:buSzPct val="102000"/>
              <a:buFont typeface="Wingdings" pitchFamily="2" charset="2"/>
              <a:buChar char="v"/>
            </a:pPr>
            <a:r>
              <a:rPr lang="en-US" sz="1200" dirty="0" smtClean="0">
                <a:latin typeface="Calibri" pitchFamily="34" charset="0"/>
              </a:rPr>
              <a:t>You will see massive eusocial rural to local culling debased on speculation </a:t>
            </a:r>
            <a:r>
              <a:rPr lang="en-US" sz="1200" u="sng" dirty="0" smtClean="0">
                <a:latin typeface="Calibri" pitchFamily="34" charset="0"/>
              </a:rPr>
              <a:t>not</a:t>
            </a:r>
            <a:r>
              <a:rPr lang="en-US" sz="1200" dirty="0" smtClean="0">
                <a:latin typeface="Calibri" pitchFamily="34" charset="0"/>
              </a:rPr>
              <a:t> true and honest independent peer review science approved by </a:t>
            </a:r>
            <a:r>
              <a:rPr lang="en-US" sz="1200" u="sng" dirty="0" smtClean="0">
                <a:latin typeface="Calibri" pitchFamily="34" charset="0"/>
              </a:rPr>
              <a:t>all </a:t>
            </a:r>
            <a:r>
              <a:rPr lang="en-US" sz="1200" dirty="0" smtClean="0">
                <a:latin typeface="Calibri" pitchFamily="34" charset="0"/>
              </a:rPr>
              <a:t>impacted property and business owners.</a:t>
            </a:r>
          </a:p>
          <a:p>
            <a:pPr marL="182867" indent="-182867">
              <a:lnSpc>
                <a:spcPts val="1100"/>
              </a:lnSpc>
              <a:spcBef>
                <a:spcPts val="400"/>
              </a:spcBef>
              <a:buClrTx/>
              <a:buSzPct val="102000"/>
              <a:buFont typeface="Wingdings" pitchFamily="2" charset="2"/>
              <a:buChar char="v"/>
            </a:pPr>
            <a:r>
              <a:rPr lang="en-US" sz="1200" dirty="0" smtClean="0">
                <a:latin typeface="Calibri" pitchFamily="34" charset="0"/>
              </a:rPr>
              <a:t>No rightful American state Citizen can be made prisoner to green loaded labels . </a:t>
            </a:r>
            <a:endParaRPr lang="en-US" sz="1100" dirty="0">
              <a:latin typeface="Calibri" pitchFamily="34" charset="0"/>
            </a:endParaRPr>
          </a:p>
        </p:txBody>
      </p:sp>
      <p:pic>
        <p:nvPicPr>
          <p:cNvPr id="7" name="Content Placeholder 7" descr="Government Twisted Rules.png"/>
          <p:cNvPicPr>
            <a:picLocks noGrp="1" noChangeAspect="1"/>
          </p:cNvPicPr>
          <p:nvPr>
            <p:ph sz="half" idx="1"/>
          </p:nvPr>
        </p:nvPicPr>
        <p:blipFill>
          <a:blip r:embed="rId2" cstate="print"/>
          <a:stretch>
            <a:fillRect/>
          </a:stretch>
        </p:blipFill>
        <p:spPr>
          <a:xfrm>
            <a:off x="228600" y="914400"/>
            <a:ext cx="2590800" cy="3212327"/>
          </a:xfrm>
        </p:spPr>
      </p:pic>
      <p:pic>
        <p:nvPicPr>
          <p:cNvPr id="8" name="Picture 7" descr="Crime-Expense.jpg"/>
          <p:cNvPicPr>
            <a:picLocks noChangeAspect="1"/>
          </p:cNvPicPr>
          <p:nvPr/>
        </p:nvPicPr>
        <p:blipFill>
          <a:blip r:embed="rId3" cstate="print"/>
          <a:stretch>
            <a:fillRect/>
          </a:stretch>
        </p:blipFill>
        <p:spPr>
          <a:xfrm>
            <a:off x="152400" y="4191000"/>
            <a:ext cx="2743200" cy="2177981"/>
          </a:xfrm>
          <a:prstGeom prst="rect">
            <a:avLst/>
          </a:prstGeom>
        </p:spPr>
      </p:pic>
      <p:sp>
        <p:nvSpPr>
          <p:cNvPr id="9" name="Horizontal Scroll 8"/>
          <p:cNvSpPr/>
          <p:nvPr/>
        </p:nvSpPr>
        <p:spPr>
          <a:xfrm>
            <a:off x="6248400" y="0"/>
            <a:ext cx="2743200" cy="838200"/>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“Only the supremely wise and the abysmally ignorant do not change.”</a:t>
            </a:r>
          </a:p>
          <a:p>
            <a:r>
              <a:rPr lang="en-US" sz="1200" dirty="0" smtClean="0">
                <a:solidFill>
                  <a:schemeClr val="tx1"/>
                </a:solidFill>
              </a:rPr>
              <a:t>Confucius</a:t>
            </a:r>
            <a:endParaRPr lang="en-US" sz="1200" dirty="0">
              <a:solidFill>
                <a:schemeClr val="tx1"/>
              </a:solidFill>
            </a:endParaRPr>
          </a:p>
        </p:txBody>
      </p:sp>
      <p:sp>
        <p:nvSpPr>
          <p:cNvPr id="11" name="TextBox 10"/>
          <p:cNvSpPr txBox="1"/>
          <p:nvPr/>
        </p:nvSpPr>
        <p:spPr>
          <a:xfrm>
            <a:off x="2209800" y="3581401"/>
            <a:ext cx="762000" cy="469083"/>
          </a:xfrm>
          <a:prstGeom prst="rect">
            <a:avLst/>
          </a:prstGeom>
          <a:noFill/>
        </p:spPr>
        <p:txBody>
          <a:bodyPr wrap="square" lIns="91433" tIns="45717" rIns="91433" bIns="45717" rtlCol="0">
            <a:spAutoFit/>
          </a:bodyPr>
          <a:lstStyle/>
          <a:p>
            <a:r>
              <a:rPr lang="en-US" sz="1200" dirty="0" smtClean="0"/>
              <a:t>Property Owner</a:t>
            </a:r>
            <a:endParaRPr lang="en-US" sz="1200" dirty="0"/>
          </a:p>
        </p:txBody>
      </p:sp>
      <p:sp>
        <p:nvSpPr>
          <p:cNvPr id="12" name="TextBox 11"/>
          <p:cNvSpPr txBox="1"/>
          <p:nvPr/>
        </p:nvSpPr>
        <p:spPr>
          <a:xfrm>
            <a:off x="2133600" y="1600201"/>
            <a:ext cx="762000" cy="656634"/>
          </a:xfrm>
          <a:prstGeom prst="rect">
            <a:avLst/>
          </a:prstGeom>
          <a:noFill/>
        </p:spPr>
        <p:txBody>
          <a:bodyPr wrap="square" lIns="91433" tIns="45717" rIns="91433" bIns="45717" rtlCol="0">
            <a:spAutoFit/>
          </a:bodyPr>
          <a:lstStyle/>
          <a:p>
            <a:r>
              <a:rPr lang="en-US" sz="1200" dirty="0" smtClean="0"/>
              <a:t>Muni Buffer Swill</a:t>
            </a:r>
            <a:endParaRPr lang="en-US" sz="1200" dirty="0"/>
          </a:p>
        </p:txBody>
      </p:sp>
    </p:spTree>
  </p:cSld>
  <p:clrMapOvr>
    <a:masterClrMapping/>
  </p:clrMapOvr>
  <p:transition spd="med" advTm="7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28600"/>
            <a:ext cx="4422648" cy="765048"/>
          </a:xfrm>
        </p:spPr>
        <p:txBody>
          <a:bodyPr>
            <a:normAutofit/>
          </a:bodyPr>
          <a:lstStyle/>
          <a:p>
            <a:r>
              <a:rPr lang="en-US" sz="1600" dirty="0" smtClean="0"/>
              <a:t>Bucks to buffers - how the game works – </a:t>
            </a:r>
            <a:br>
              <a:rPr lang="en-US" sz="1600" dirty="0" smtClean="0"/>
            </a:br>
            <a:r>
              <a:rPr lang="en-US" sz="1600" dirty="0" smtClean="0"/>
              <a:t>part 1 of 2</a:t>
            </a:r>
            <a:endParaRPr lang="en-US" sz="1600" dirty="0"/>
          </a:p>
        </p:txBody>
      </p:sp>
      <p:sp>
        <p:nvSpPr>
          <p:cNvPr id="4" name="Content Placeholder 3"/>
          <p:cNvSpPr>
            <a:spLocks noGrp="1"/>
          </p:cNvSpPr>
          <p:nvPr>
            <p:ph sz="half" idx="2"/>
          </p:nvPr>
        </p:nvSpPr>
        <p:spPr>
          <a:xfrm>
            <a:off x="4953000" y="1143000"/>
            <a:ext cx="4038600" cy="5334000"/>
          </a:xfrm>
        </p:spPr>
        <p:txBody>
          <a:bodyPr>
            <a:normAutofit/>
          </a:bodyPr>
          <a:lstStyle/>
          <a:p>
            <a:pPr marL="182867" indent="-182867">
              <a:lnSpc>
                <a:spcPts val="1100"/>
              </a:lnSpc>
              <a:spcBef>
                <a:spcPts val="300"/>
              </a:spcBef>
              <a:buClrTx/>
              <a:buSzPct val="104000"/>
              <a:buFont typeface="+mj-lt"/>
              <a:buAutoNum type="arabicParenR" startAt="7"/>
            </a:pPr>
            <a:r>
              <a:rPr lang="en-US" sz="1200" dirty="0" smtClean="0">
                <a:latin typeface="Calibri" pitchFamily="34" charset="0"/>
              </a:rPr>
              <a:t>Taxing of the rightful sovereign and free state Citizens is NOT necessary nor is it legitimate.  Taxing of humans is  slavery  and is not tolerated in a true and honest free limited Republic.  This is how our belief systems have been gradually programmed over generations.</a:t>
            </a:r>
          </a:p>
          <a:p>
            <a:pPr marL="182867" indent="-182867">
              <a:lnSpc>
                <a:spcPts val="1100"/>
              </a:lnSpc>
              <a:spcBef>
                <a:spcPts val="300"/>
              </a:spcBef>
              <a:buClrTx/>
              <a:buSzPct val="104000"/>
              <a:buFont typeface="+mj-lt"/>
              <a:buAutoNum type="arabicParenR" startAt="7"/>
            </a:pPr>
            <a:r>
              <a:rPr lang="en-US" sz="1200" dirty="0" smtClean="0">
                <a:latin typeface="Calibri" pitchFamily="34" charset="0"/>
              </a:rPr>
              <a:t>The sovereign Citizen creates a free limited Republic to serve him or her NOT visa-versa. The higher fundamental and founding charters and acts are the rightful proxy over the Republic and its constitutions. LONANG, Declaration of Independence and the Spirit and success of the first American Revolution are very clear in this regard.</a:t>
            </a:r>
          </a:p>
          <a:p>
            <a:pPr marL="182867" indent="-182867">
              <a:lnSpc>
                <a:spcPts val="1100"/>
              </a:lnSpc>
              <a:spcBef>
                <a:spcPts val="300"/>
              </a:spcBef>
              <a:buClrTx/>
              <a:buSzPct val="104000"/>
              <a:buFont typeface="+mj-lt"/>
              <a:buAutoNum type="arabicParenR" startAt="7"/>
            </a:pPr>
            <a:r>
              <a:rPr lang="en-US" sz="1200" dirty="0" smtClean="0">
                <a:latin typeface="Calibri" pitchFamily="34" charset="0"/>
              </a:rPr>
              <a:t>The Republic then creates the private and public corporations to serve the people.  The corporations act to employ the people and pay </a:t>
            </a:r>
            <a:r>
              <a:rPr lang="en-US" sz="1200" u="sng" dirty="0" smtClean="0">
                <a:latin typeface="Calibri" pitchFamily="34" charset="0"/>
              </a:rPr>
              <a:t>all</a:t>
            </a:r>
            <a:r>
              <a:rPr lang="en-US" sz="1200" dirty="0" smtClean="0">
                <a:latin typeface="Calibri" pitchFamily="34" charset="0"/>
              </a:rPr>
              <a:t> the taxes.  When the products or services provided by these corporation are sold, the people who purchase the goods voluntarily pay those taxes when they purchase as the corporations see fit to pass through and absorb and pay their shareholders.</a:t>
            </a:r>
          </a:p>
          <a:p>
            <a:pPr marL="182867" indent="-182867">
              <a:lnSpc>
                <a:spcPts val="1100"/>
              </a:lnSpc>
              <a:spcBef>
                <a:spcPts val="300"/>
              </a:spcBef>
              <a:buClrTx/>
              <a:buSzPct val="104000"/>
              <a:buFont typeface="+mj-lt"/>
              <a:buAutoNum type="arabicParenR" startAt="7"/>
            </a:pPr>
            <a:r>
              <a:rPr lang="en-US" sz="1200" dirty="0" smtClean="0">
                <a:latin typeface="Calibri" pitchFamily="34" charset="0"/>
              </a:rPr>
              <a:t>The rightful state Citizens are sovereign and free with 70 some birth rights including allodial land rights.  The citizen and their property cannot be touched, taken or buffered for any reason without exception.  The new Kings and Queens rule and are NOT ruled by elite NGO’s or “represented” by anyone especially “minorities”, “majorities”, central planners, administrators or judiciary.  </a:t>
            </a:r>
          </a:p>
          <a:p>
            <a:pPr marL="182867" indent="-182867">
              <a:lnSpc>
                <a:spcPts val="1100"/>
              </a:lnSpc>
              <a:spcBef>
                <a:spcPts val="300"/>
              </a:spcBef>
              <a:buClrTx/>
              <a:buSzPct val="104000"/>
              <a:buFont typeface="+mj-lt"/>
              <a:buAutoNum type="arabicParenR" startAt="7"/>
            </a:pPr>
            <a:r>
              <a:rPr lang="en-US" sz="1200" dirty="0" smtClean="0">
                <a:latin typeface="Calibri" pitchFamily="34" charset="0"/>
              </a:rPr>
              <a:t>America is a limited Republic and each rightful Citizen rules as he or she see fits, i.e. by their free will.  This is done by individual contracting NOT by sweeping buffer mania.</a:t>
            </a:r>
          </a:p>
          <a:p>
            <a:pPr marL="182867" indent="-182867">
              <a:lnSpc>
                <a:spcPts val="1100"/>
              </a:lnSpc>
              <a:spcBef>
                <a:spcPts val="300"/>
              </a:spcBef>
              <a:buClrTx/>
              <a:buSzPct val="104000"/>
              <a:buFont typeface="+mj-lt"/>
              <a:buAutoNum type="arabicParenR" startAt="7"/>
            </a:pPr>
            <a:r>
              <a:rPr lang="en-US" sz="1200" dirty="0" smtClean="0">
                <a:latin typeface="Calibri" pitchFamily="34" charset="0"/>
              </a:rPr>
              <a:t>In this light, a rightful tax system in a true and honest free  limited republic is a direct tax on corporations ONLY, NOT the Citizens.  Otherwise the Citizens will be paying compounded taxes for everyone multiple times as we do now, the  very definition of insanity.</a:t>
            </a:r>
          </a:p>
          <a:p>
            <a:pPr marL="182867" indent="-182867">
              <a:lnSpc>
                <a:spcPts val="1100"/>
              </a:lnSpc>
              <a:spcBef>
                <a:spcPts val="300"/>
              </a:spcBef>
              <a:buClrTx/>
              <a:buSzPct val="104000"/>
              <a:buFont typeface="+mj-lt"/>
              <a:buAutoNum type="arabicParenR" startAt="7"/>
            </a:pPr>
            <a:endParaRPr lang="en-US" sz="1200" dirty="0">
              <a:latin typeface="Calibri" pitchFamily="34" charset="0"/>
            </a:endParaRPr>
          </a:p>
        </p:txBody>
      </p:sp>
      <p:pic>
        <p:nvPicPr>
          <p:cNvPr id="7" name="Content Placeholder 7" descr="BOD Individual-vs-Corporate-Fed.png"/>
          <p:cNvPicPr>
            <a:picLocks noGrp="1" noChangeAspect="1"/>
          </p:cNvPicPr>
          <p:nvPr>
            <p:ph sz="half" idx="1"/>
          </p:nvPr>
        </p:nvPicPr>
        <p:blipFill>
          <a:blip r:embed="rId2" cstate="print"/>
          <a:stretch>
            <a:fillRect/>
          </a:stretch>
        </p:blipFill>
        <p:spPr>
          <a:xfrm>
            <a:off x="228600" y="1066800"/>
            <a:ext cx="4191000" cy="3657600"/>
          </a:xfrm>
        </p:spPr>
      </p:pic>
      <p:sp>
        <p:nvSpPr>
          <p:cNvPr id="8" name="TextBox 7"/>
          <p:cNvSpPr txBox="1"/>
          <p:nvPr/>
        </p:nvSpPr>
        <p:spPr>
          <a:xfrm>
            <a:off x="152400" y="4800600"/>
            <a:ext cx="4724400" cy="1546571"/>
          </a:xfrm>
          <a:prstGeom prst="rect">
            <a:avLst/>
          </a:prstGeom>
          <a:solidFill>
            <a:srgbClr val="F5F7A1"/>
          </a:solidFill>
        </p:spPr>
        <p:txBody>
          <a:bodyPr wrap="square" lIns="91433" tIns="45717" rIns="91433" bIns="45717" rtlCol="0">
            <a:spAutoFit/>
          </a:bodyPr>
          <a:lstStyle/>
          <a:p>
            <a:r>
              <a:rPr lang="en-US" sz="1200" b="1" dirty="0" smtClean="0">
                <a:latin typeface="Calibri" pitchFamily="34" charset="0"/>
              </a:rPr>
              <a:t>Summary of Part 1 and 2 Graphs </a:t>
            </a:r>
          </a:p>
          <a:p>
            <a:pPr marL="182867" indent="-182867">
              <a:lnSpc>
                <a:spcPts val="1200"/>
              </a:lnSpc>
              <a:buFont typeface="Wingdings" pitchFamily="2" charset="2"/>
              <a:buChar char="Ø"/>
            </a:pPr>
            <a:r>
              <a:rPr lang="en-US" sz="1100" dirty="0" smtClean="0">
                <a:latin typeface="Calibri" pitchFamily="34" charset="0"/>
              </a:rPr>
              <a:t>Currently 12 to 14% of </a:t>
            </a:r>
            <a:r>
              <a:rPr lang="en-US" sz="1100" u="sng" dirty="0" smtClean="0">
                <a:latin typeface="Calibri" pitchFamily="34" charset="0"/>
              </a:rPr>
              <a:t>Wages</a:t>
            </a:r>
            <a:r>
              <a:rPr lang="en-US" sz="1100" dirty="0" smtClean="0">
                <a:latin typeface="Calibri" pitchFamily="34" charset="0"/>
              </a:rPr>
              <a:t> Pay 85 to 91% of Federal Taxes</a:t>
            </a:r>
          </a:p>
          <a:p>
            <a:pPr marL="182867" indent="-182867">
              <a:lnSpc>
                <a:spcPts val="1200"/>
              </a:lnSpc>
              <a:buFont typeface="Wingdings" pitchFamily="2" charset="2"/>
              <a:buChar char="Ø"/>
            </a:pPr>
            <a:r>
              <a:rPr lang="en-US" sz="1100" dirty="0" smtClean="0">
                <a:latin typeface="Calibri" pitchFamily="34" charset="0"/>
              </a:rPr>
              <a:t>Currently 1 % of </a:t>
            </a:r>
            <a:r>
              <a:rPr lang="en-US" sz="1100" u="sng" dirty="0" smtClean="0">
                <a:latin typeface="Calibri" pitchFamily="34" charset="0"/>
              </a:rPr>
              <a:t>Corporate Revenue </a:t>
            </a:r>
            <a:r>
              <a:rPr lang="en-US" sz="1100" dirty="0" smtClean="0">
                <a:latin typeface="Calibri" pitchFamily="34" charset="0"/>
              </a:rPr>
              <a:t>Pay 9 to 15% of Federal Taxes</a:t>
            </a:r>
          </a:p>
          <a:p>
            <a:pPr marL="182867" indent="-182867">
              <a:lnSpc>
                <a:spcPts val="1200"/>
              </a:lnSpc>
              <a:buFont typeface="Wingdings" pitchFamily="2" charset="2"/>
              <a:buChar char="Ø"/>
            </a:pPr>
            <a:r>
              <a:rPr lang="en-US" sz="1100" u="sng" dirty="0" smtClean="0">
                <a:latin typeface="Calibri" pitchFamily="34" charset="0"/>
              </a:rPr>
              <a:t> Individual Federal taxes can be replaced by a 12 to 14% tax on Corporate </a:t>
            </a:r>
            <a:r>
              <a:rPr lang="en-US" sz="1100" dirty="0" smtClean="0">
                <a:latin typeface="Calibri" pitchFamily="34" charset="0"/>
              </a:rPr>
              <a:t>Revenue</a:t>
            </a:r>
          </a:p>
          <a:p>
            <a:pPr marL="182867" indent="-182867">
              <a:lnSpc>
                <a:spcPts val="1200"/>
              </a:lnSpc>
              <a:buFont typeface="Wingdings" pitchFamily="2" charset="2"/>
              <a:buChar char="Ø"/>
            </a:pPr>
            <a:r>
              <a:rPr lang="en-US" sz="1100" dirty="0" smtClean="0">
                <a:latin typeface="Calibri" pitchFamily="34" charset="0"/>
              </a:rPr>
              <a:t> Currently .17% of Corporate Revenue Pays State Taxes</a:t>
            </a:r>
          </a:p>
          <a:p>
            <a:pPr marL="182867" indent="-182867">
              <a:lnSpc>
                <a:spcPts val="1200"/>
              </a:lnSpc>
              <a:buFont typeface="Wingdings" pitchFamily="2" charset="2"/>
              <a:buChar char="Ø"/>
            </a:pPr>
            <a:r>
              <a:rPr lang="en-US" sz="1100" dirty="0" smtClean="0">
                <a:latin typeface="Calibri" pitchFamily="34" charset="0"/>
              </a:rPr>
              <a:t> Currently 5.18% of Individual Payroll (Wages)  Pays State Taxes</a:t>
            </a:r>
          </a:p>
          <a:p>
            <a:pPr marL="182867" indent="-182867">
              <a:lnSpc>
                <a:spcPts val="1200"/>
              </a:lnSpc>
              <a:buFont typeface="Wingdings" pitchFamily="2" charset="2"/>
              <a:buChar char="Ø"/>
            </a:pPr>
            <a:r>
              <a:rPr lang="en-US" sz="1100" u="sng" dirty="0" smtClean="0">
                <a:latin typeface="Calibri" pitchFamily="34" charset="0"/>
              </a:rPr>
              <a:t>Individual State taxes can be replaced by a 1.04% on Corporate Revenue</a:t>
            </a:r>
          </a:p>
          <a:p>
            <a:pPr marL="182867" indent="-182867">
              <a:lnSpc>
                <a:spcPts val="1200"/>
              </a:lnSpc>
              <a:buFont typeface="Wingdings" pitchFamily="2" charset="2"/>
              <a:buChar char="Ø"/>
            </a:pPr>
            <a:r>
              <a:rPr lang="en-US" sz="1100" u="sng" dirty="0" smtClean="0">
                <a:latin typeface="Calibri" pitchFamily="34" charset="0"/>
              </a:rPr>
              <a:t>All taxes are ultimately paid by the consumer</a:t>
            </a:r>
            <a:endParaRPr lang="en-US" sz="1100" u="sng" dirty="0">
              <a:latin typeface="Calibri" pitchFamily="34" charset="0"/>
            </a:endParaRPr>
          </a:p>
        </p:txBody>
      </p:sp>
      <p:sp>
        <p:nvSpPr>
          <p:cNvPr id="9" name="Horizontal Scroll 8"/>
          <p:cNvSpPr/>
          <p:nvPr/>
        </p:nvSpPr>
        <p:spPr>
          <a:xfrm>
            <a:off x="5715000" y="1"/>
            <a:ext cx="2819400" cy="1033272"/>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“By ignorance the truth is known.”</a:t>
            </a:r>
            <a:br>
              <a:rPr lang="en-US" sz="1200" dirty="0" smtClean="0">
                <a:solidFill>
                  <a:schemeClr val="tx1"/>
                </a:solidFill>
              </a:rPr>
            </a:br>
            <a:r>
              <a:rPr lang="en-US" sz="1200" dirty="0" smtClean="0">
                <a:solidFill>
                  <a:schemeClr val="tx1"/>
                </a:solidFill>
              </a:rPr>
              <a:t>Heinrich Suso</a:t>
            </a:r>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5943600" cy="609600"/>
          </a:xfrm>
        </p:spPr>
        <p:txBody>
          <a:bodyPr>
            <a:normAutofit/>
          </a:bodyPr>
          <a:lstStyle/>
          <a:p>
            <a:r>
              <a:rPr lang="en-US" sz="1600" dirty="0" smtClean="0"/>
              <a:t>sovereignty  of the american citizen -   what it means</a:t>
            </a:r>
            <a:endParaRPr lang="en-US" sz="1600" dirty="0"/>
          </a:p>
        </p:txBody>
      </p:sp>
      <p:sp>
        <p:nvSpPr>
          <p:cNvPr id="3" name="Content Placeholder 2"/>
          <p:cNvSpPr>
            <a:spLocks noGrp="1"/>
          </p:cNvSpPr>
          <p:nvPr>
            <p:ph sz="half" idx="1"/>
          </p:nvPr>
        </p:nvSpPr>
        <p:spPr>
          <a:xfrm>
            <a:off x="228600" y="4038600"/>
            <a:ext cx="4038600" cy="2209800"/>
          </a:xfrm>
          <a:solidFill>
            <a:schemeClr val="bg2"/>
          </a:solidFill>
        </p:spPr>
        <p:txBody>
          <a:bodyPr>
            <a:normAutofit/>
          </a:bodyPr>
          <a:lstStyle/>
          <a:p>
            <a:pPr marL="182867" indent="-182867">
              <a:lnSpc>
                <a:spcPts val="1200"/>
              </a:lnSpc>
              <a:buClrTx/>
              <a:buFont typeface="Wingdings" pitchFamily="2" charset="2"/>
              <a:buChar char="Ø"/>
            </a:pPr>
            <a:r>
              <a:rPr lang="en-US" sz="1200" dirty="0" smtClean="0"/>
              <a:t>The current system of government most especially the laws, are steeped in the old European feudalism threading to nobility, e.g. Kings, Queens, Nobleman and the priesthood of the church.  </a:t>
            </a:r>
          </a:p>
          <a:p>
            <a:pPr marL="182867" indent="-182867">
              <a:lnSpc>
                <a:spcPts val="1200"/>
              </a:lnSpc>
              <a:buClrTx/>
              <a:buFont typeface="Wingdings" pitchFamily="2" charset="2"/>
              <a:buChar char="Ø"/>
            </a:pPr>
            <a:r>
              <a:rPr lang="en-US" sz="1200" dirty="0" smtClean="0"/>
              <a:t> After the first American Revolution, this all changed, the rightful power and sovereignty was given to the individual American state Citizen to create a new free Republic.</a:t>
            </a:r>
          </a:p>
          <a:p>
            <a:pPr marL="182867" indent="-182867">
              <a:lnSpc>
                <a:spcPts val="1200"/>
              </a:lnSpc>
              <a:buClrTx/>
              <a:buFont typeface="Wingdings" pitchFamily="2" charset="2"/>
              <a:buChar char="Ø"/>
            </a:pPr>
            <a:r>
              <a:rPr lang="en-US" sz="1200" dirty="0" smtClean="0"/>
              <a:t>The  individual American state Citizen cannot be forced to trade naturally bestowed unalienable rights for political, financial, monetary and legal fiction agendas steeped in collusion and complicity  using  covert “emergencies”, treaties and war.</a:t>
            </a:r>
            <a:br>
              <a:rPr lang="en-US" sz="1200" dirty="0" smtClean="0"/>
            </a:br>
            <a:r>
              <a:rPr lang="en-US" sz="1200" dirty="0" smtClean="0"/>
              <a:t>FreedomForAllSeasons</a:t>
            </a:r>
          </a:p>
          <a:p>
            <a:endParaRPr lang="en-US" sz="1200" dirty="0"/>
          </a:p>
        </p:txBody>
      </p:sp>
      <p:sp>
        <p:nvSpPr>
          <p:cNvPr id="8" name="Horizontal Scroll 7"/>
          <p:cNvSpPr/>
          <p:nvPr/>
        </p:nvSpPr>
        <p:spPr>
          <a:xfrm>
            <a:off x="5105400" y="1219200"/>
            <a:ext cx="3429000" cy="1143000"/>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nSpc>
                <a:spcPts val="1200"/>
              </a:lnSpc>
            </a:pPr>
            <a:r>
              <a:rPr lang="en-US" sz="1200" b="1" dirty="0" smtClean="0">
                <a:solidFill>
                  <a:schemeClr val="tx1"/>
                </a:solidFill>
              </a:rPr>
              <a:t>“Sovereignty itself is, of course, not subject to law, for it is the author and source of law…”</a:t>
            </a:r>
          </a:p>
          <a:p>
            <a:pPr>
              <a:lnSpc>
                <a:spcPts val="1200"/>
              </a:lnSpc>
            </a:pPr>
            <a:r>
              <a:rPr lang="en-US" sz="1200" dirty="0" smtClean="0">
                <a:solidFill>
                  <a:schemeClr val="tx1"/>
                </a:solidFill>
              </a:rPr>
              <a:t>Yick Wo v. Hopkins</a:t>
            </a:r>
          </a:p>
          <a:p>
            <a:pPr>
              <a:lnSpc>
                <a:spcPts val="1200"/>
              </a:lnSpc>
            </a:pPr>
            <a:r>
              <a:rPr lang="en-US" sz="1200" dirty="0" smtClean="0">
                <a:solidFill>
                  <a:schemeClr val="tx1"/>
                </a:solidFill>
              </a:rPr>
              <a:t>118 U.S. 356; 6 S. Ct. 1064 (1886)</a:t>
            </a:r>
          </a:p>
          <a:p>
            <a:pPr>
              <a:lnSpc>
                <a:spcPts val="1200"/>
              </a:lnSpc>
            </a:pPr>
            <a:r>
              <a:rPr lang="en-US" sz="1200" dirty="0" smtClean="0">
                <a:solidFill>
                  <a:schemeClr val="tx1"/>
                </a:solidFill>
              </a:rPr>
              <a:t>May 10, 1886</a:t>
            </a:r>
            <a:endParaRPr lang="en-US" sz="1200" dirty="0">
              <a:solidFill>
                <a:schemeClr val="tx1"/>
              </a:solidFill>
            </a:endParaRPr>
          </a:p>
        </p:txBody>
      </p:sp>
      <p:sp>
        <p:nvSpPr>
          <p:cNvPr id="9" name="Horizontal Scroll 8"/>
          <p:cNvSpPr/>
          <p:nvPr/>
        </p:nvSpPr>
        <p:spPr>
          <a:xfrm>
            <a:off x="5029200" y="4419600"/>
            <a:ext cx="3200400" cy="685800"/>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b="1" dirty="0" smtClean="0">
                <a:solidFill>
                  <a:schemeClr val="tx1"/>
                </a:solidFill>
                <a:latin typeface="Calibri" pitchFamily="34" charset="0"/>
              </a:rPr>
              <a:t>"No fiction can make a natural born subject</a:t>
            </a:r>
            <a:r>
              <a:rPr lang="en-US" sz="1200" dirty="0" smtClean="0">
                <a:solidFill>
                  <a:schemeClr val="tx1"/>
                </a:solidFill>
                <a:latin typeface="Calibri" pitchFamily="34" charset="0"/>
              </a:rPr>
              <a:t>." Milvaine v. Coxe's Lessee, 8 U.S. 598 (1808). </a:t>
            </a:r>
            <a:endParaRPr lang="en-US" sz="1200" dirty="0">
              <a:solidFill>
                <a:schemeClr val="tx1"/>
              </a:solidFill>
            </a:endParaRPr>
          </a:p>
        </p:txBody>
      </p:sp>
      <p:sp>
        <p:nvSpPr>
          <p:cNvPr id="11" name="Horizontal Scroll 10"/>
          <p:cNvSpPr/>
          <p:nvPr/>
        </p:nvSpPr>
        <p:spPr>
          <a:xfrm>
            <a:off x="4800600" y="4953001"/>
            <a:ext cx="3886200" cy="1490472"/>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nSpc>
                <a:spcPts val="1200"/>
              </a:lnSpc>
            </a:pPr>
            <a:r>
              <a:rPr lang="en-US" sz="1200" dirty="0" smtClean="0">
                <a:solidFill>
                  <a:schemeClr val="tx1"/>
                </a:solidFill>
              </a:rPr>
              <a:t>"The very highest duty of the States, when they entered into the Union under the Constitution, was to protect all persons within their boundaries in the enjoyment of these "unalienable rights with which they were endowed by their Creator.", </a:t>
            </a:r>
          </a:p>
          <a:p>
            <a:pPr>
              <a:lnSpc>
                <a:spcPts val="1200"/>
              </a:lnSpc>
            </a:pPr>
            <a:r>
              <a:rPr lang="en-US" sz="1200" dirty="0" smtClean="0">
                <a:solidFill>
                  <a:schemeClr val="tx1"/>
                </a:solidFill>
              </a:rPr>
              <a:t>U.S. v. Cruikshank, 92 U.S. 542 (1875)</a:t>
            </a:r>
            <a:endParaRPr lang="en-US" sz="1200" dirty="0">
              <a:solidFill>
                <a:schemeClr val="tx1"/>
              </a:solidFill>
            </a:endParaRPr>
          </a:p>
        </p:txBody>
      </p:sp>
      <p:sp>
        <p:nvSpPr>
          <p:cNvPr id="10" name="TextBox 9"/>
          <p:cNvSpPr txBox="1"/>
          <p:nvPr/>
        </p:nvSpPr>
        <p:spPr>
          <a:xfrm>
            <a:off x="228600" y="1219200"/>
            <a:ext cx="4267200" cy="2705272"/>
          </a:xfrm>
          <a:prstGeom prst="rect">
            <a:avLst/>
          </a:prstGeom>
          <a:solidFill>
            <a:srgbClr val="FFFF99">
              <a:alpha val="51000"/>
            </a:srgbClr>
          </a:solidFill>
        </p:spPr>
        <p:txBody>
          <a:bodyPr wrap="square" lIns="91433" tIns="45717" rIns="91433" bIns="45717" rtlCol="0">
            <a:spAutoFit/>
          </a:bodyPr>
          <a:lstStyle/>
          <a:p>
            <a:r>
              <a:rPr lang="en-US" sz="1200" dirty="0" smtClean="0"/>
              <a:t>“Not one in a million feels the freedom to live what he inwardly feels he should live.  He has come under the world opinion of himself, and this opinion is what he obeys, rather than the law of his own being.  In this respect and to this degree he is living under an hypnotic spell.  He lives under the delusion that he is a mere human being, living in a merely material world, and only hopes to escape it when he dies and goes to what he calls heaven.  This is not the determination intended in the plan and purpose of life. Obedience to one’s inner nature, the expression of life as he instinctively feels it ought to be expressed, is the very foundation of the life which the masters reveal as the only true mode of  living.”  </a:t>
            </a:r>
          </a:p>
          <a:p>
            <a:r>
              <a:rPr lang="en-US" sz="1200" dirty="0" smtClean="0"/>
              <a:t>The Life Of the Masters of The Far East, Vol. 4, page 198,  </a:t>
            </a:r>
          </a:p>
          <a:p>
            <a:r>
              <a:rPr lang="en-US" sz="1200" dirty="0" smtClean="0"/>
              <a:t>Baird T. Spalding</a:t>
            </a:r>
            <a:endParaRPr lang="en-US" sz="1200" dirty="0"/>
          </a:p>
        </p:txBody>
      </p:sp>
      <p:pic>
        <p:nvPicPr>
          <p:cNvPr id="14" name="Picture 13" descr="Sovereignty Eye.png"/>
          <p:cNvPicPr>
            <a:picLocks noChangeAspect="1"/>
          </p:cNvPicPr>
          <p:nvPr/>
        </p:nvPicPr>
        <p:blipFill>
          <a:blip r:embed="rId2" cstate="print"/>
          <a:stretch>
            <a:fillRect/>
          </a:stretch>
        </p:blipFill>
        <p:spPr>
          <a:xfrm>
            <a:off x="4648201" y="2438401"/>
            <a:ext cx="4242466" cy="1938368"/>
          </a:xfrm>
          <a:prstGeom prst="rect">
            <a:avLst/>
          </a:prstGeom>
        </p:spPr>
      </p:pic>
    </p:spTree>
  </p:cSld>
  <p:clrMapOvr>
    <a:masterClrMapping/>
  </p:clrMapOvr>
  <p:transition spd="med" advTm="70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477000" cy="688848"/>
          </a:xfrm>
        </p:spPr>
        <p:txBody>
          <a:bodyPr>
            <a:normAutofit fontScale="90000"/>
          </a:bodyPr>
          <a:lstStyle/>
          <a:p>
            <a:r>
              <a:rPr lang="en-US" sz="2000" dirty="0" smtClean="0"/>
              <a:t>Home Owners Buffered out of sacred sanctuary (boss)</a:t>
            </a:r>
            <a:endParaRPr lang="en-US" sz="2000" dirty="0"/>
          </a:p>
        </p:txBody>
      </p:sp>
      <p:pic>
        <p:nvPicPr>
          <p:cNvPr id="5" name="Picture 4" descr="Unalineable-Rights-Taken-We.png"/>
          <p:cNvPicPr>
            <a:picLocks noChangeAspect="1"/>
          </p:cNvPicPr>
          <p:nvPr/>
        </p:nvPicPr>
        <p:blipFill>
          <a:blip r:embed="rId2" cstate="print"/>
          <a:stretch>
            <a:fillRect/>
          </a:stretch>
        </p:blipFill>
        <p:spPr>
          <a:xfrm>
            <a:off x="304800" y="609600"/>
            <a:ext cx="8458200" cy="5780025"/>
          </a:xfrm>
          <a:prstGeom prst="rect">
            <a:avLst/>
          </a:prstGeom>
        </p:spPr>
      </p:pic>
    </p:spTree>
  </p:cSld>
  <p:clrMapOvr>
    <a:masterClrMapping/>
  </p:clrMapOvr>
  <p:transition spd="med" advTm="7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3965448" cy="533400"/>
          </a:xfrm>
        </p:spPr>
        <p:txBody>
          <a:bodyPr>
            <a:normAutofit fontScale="90000"/>
          </a:bodyPr>
          <a:lstStyle/>
          <a:p>
            <a:r>
              <a:rPr lang="en-US" sz="2000" dirty="0" smtClean="0"/>
              <a:t>The Mahatma Gandhi Option</a:t>
            </a:r>
            <a:r>
              <a:rPr lang="en-US" sz="1600" dirty="0" smtClean="0"/>
              <a:t/>
            </a:r>
            <a:br>
              <a:rPr lang="en-US" sz="1600" dirty="0" smtClean="0"/>
            </a:br>
            <a:endParaRPr lang="en-US" sz="1600" dirty="0"/>
          </a:p>
        </p:txBody>
      </p:sp>
      <p:pic>
        <p:nvPicPr>
          <p:cNvPr id="7" name="Content Placeholder 6" descr="Gandhi-Disobey---1.png"/>
          <p:cNvPicPr>
            <a:picLocks noGrp="1" noChangeAspect="1"/>
          </p:cNvPicPr>
          <p:nvPr>
            <p:ph sz="half" idx="1"/>
          </p:nvPr>
        </p:nvPicPr>
        <p:blipFill>
          <a:blip r:embed="rId2" cstate="print"/>
          <a:stretch>
            <a:fillRect/>
          </a:stretch>
        </p:blipFill>
        <p:spPr>
          <a:xfrm>
            <a:off x="304800" y="1825131"/>
            <a:ext cx="4191000" cy="4423271"/>
          </a:xfrm>
        </p:spPr>
      </p:pic>
      <p:pic>
        <p:nvPicPr>
          <p:cNvPr id="8" name="Content Placeholder 7" descr="Gandhi-Disobey---2.png"/>
          <p:cNvPicPr>
            <a:picLocks noGrp="1" noChangeAspect="1"/>
          </p:cNvPicPr>
          <p:nvPr>
            <p:ph sz="half" idx="2"/>
          </p:nvPr>
        </p:nvPicPr>
        <p:blipFill>
          <a:blip r:embed="rId3" cstate="print"/>
          <a:stretch>
            <a:fillRect/>
          </a:stretch>
        </p:blipFill>
        <p:spPr>
          <a:xfrm>
            <a:off x="4648200" y="1828803"/>
            <a:ext cx="4343400" cy="4419599"/>
          </a:xfrm>
        </p:spPr>
      </p:pic>
      <p:sp>
        <p:nvSpPr>
          <p:cNvPr id="9" name="Rectangle 8"/>
          <p:cNvSpPr/>
          <p:nvPr/>
        </p:nvSpPr>
        <p:spPr>
          <a:xfrm>
            <a:off x="914400" y="6172200"/>
            <a:ext cx="6781800" cy="307777"/>
          </a:xfrm>
          <a:prstGeom prst="rect">
            <a:avLst/>
          </a:prstGeom>
        </p:spPr>
        <p:txBody>
          <a:bodyPr wrap="square" lIns="91433" tIns="45717" rIns="91433" bIns="45717">
            <a:spAutoFit/>
          </a:bodyPr>
          <a:lstStyle/>
          <a:p>
            <a:r>
              <a:rPr lang="en-US" sz="1400" dirty="0" smtClean="0">
                <a:hlinkClick r:id="rId4"/>
              </a:rPr>
              <a:t>http://www.activistpost.com/2012/11/you-are-solution-youve-been-looking-for.html</a:t>
            </a:r>
            <a:endParaRPr lang="en-US" sz="1400" dirty="0"/>
          </a:p>
        </p:txBody>
      </p:sp>
      <p:sp>
        <p:nvSpPr>
          <p:cNvPr id="10" name="TextBox 9"/>
          <p:cNvSpPr txBox="1"/>
          <p:nvPr/>
        </p:nvSpPr>
        <p:spPr>
          <a:xfrm>
            <a:off x="304800" y="1143001"/>
            <a:ext cx="8458200" cy="630936"/>
          </a:xfrm>
          <a:prstGeom prst="rect">
            <a:avLst/>
          </a:prstGeom>
          <a:noFill/>
        </p:spPr>
        <p:txBody>
          <a:bodyPr wrap="square" lIns="91433" tIns="45717" rIns="91433" bIns="45717" rtlCol="0">
            <a:spAutoFit/>
          </a:bodyPr>
          <a:lstStyle/>
          <a:p>
            <a:pPr>
              <a:lnSpc>
                <a:spcPts val="1400"/>
              </a:lnSpc>
            </a:pPr>
            <a:r>
              <a:rPr lang="en-US" sz="1400" dirty="0" smtClean="0"/>
              <a:t>Gandhi rallied his fellow countrymen and women to successfully throw out the British Monarchy.  Americans need to do the same.  America is an elite monarchy debased in agenda and tyranny which never left our shores.  The sun never sets on the global to local empire building for the "common health and safety" of all.</a:t>
            </a:r>
            <a:endParaRPr lang="en-US" sz="1400" dirty="0"/>
          </a:p>
        </p:txBody>
      </p:sp>
    </p:spTree>
  </p:cSld>
  <p:clrMapOvr>
    <a:masterClrMapping/>
  </p:clrMapOvr>
  <p:transition spd="med" advTm="70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04800"/>
            <a:ext cx="3965448" cy="612648"/>
          </a:xfrm>
        </p:spPr>
        <p:txBody>
          <a:bodyPr>
            <a:normAutofit/>
          </a:bodyPr>
          <a:lstStyle/>
          <a:p>
            <a:r>
              <a:rPr lang="en-US" sz="1600" dirty="0" smtClean="0"/>
              <a:t>Conclusions and Closing Thoughts</a:t>
            </a:r>
            <a:endParaRPr lang="en-US" sz="1600" dirty="0"/>
          </a:p>
        </p:txBody>
      </p:sp>
      <p:sp>
        <p:nvSpPr>
          <p:cNvPr id="4" name="Content Placeholder 3"/>
          <p:cNvSpPr>
            <a:spLocks noGrp="1"/>
          </p:cNvSpPr>
          <p:nvPr>
            <p:ph sz="half" idx="2"/>
          </p:nvPr>
        </p:nvSpPr>
        <p:spPr>
          <a:xfrm>
            <a:off x="457200" y="1295400"/>
            <a:ext cx="8382000" cy="5181600"/>
          </a:xfrm>
          <a:solidFill>
            <a:schemeClr val="accent6">
              <a:lumMod val="20000"/>
              <a:lumOff val="80000"/>
            </a:schemeClr>
          </a:solidFill>
        </p:spPr>
        <p:txBody>
          <a:bodyPr>
            <a:noAutofit/>
          </a:bodyPr>
          <a:lstStyle/>
          <a:p>
            <a:pPr marL="182867" indent="-182867">
              <a:lnSpc>
                <a:spcPts val="1100"/>
              </a:lnSpc>
              <a:spcBef>
                <a:spcPts val="600"/>
              </a:spcBef>
              <a:buClrTx/>
              <a:buSzPct val="105000"/>
              <a:buNone/>
            </a:pPr>
            <a:r>
              <a:rPr lang="en-US" sz="1400" b="1" dirty="0" smtClean="0">
                <a:latin typeface="Calibri" pitchFamily="34" charset="0"/>
              </a:rPr>
              <a:t>Look at what is not offered up for staged “choices” in areas of "American public” policy AND.. </a:t>
            </a:r>
          </a:p>
          <a:p>
            <a:pPr marL="274301" indent="-274301">
              <a:lnSpc>
                <a:spcPts val="1100"/>
              </a:lnSpc>
              <a:spcBef>
                <a:spcPts val="600"/>
              </a:spcBef>
              <a:buClrTx/>
              <a:buSzPct val="105000"/>
              <a:buFont typeface="+mj-lt"/>
              <a:buAutoNum type="arabicParenR"/>
            </a:pPr>
            <a:r>
              <a:rPr lang="en-US" sz="1200" dirty="0" smtClean="0">
                <a:latin typeface="Calibri" pitchFamily="34" charset="0"/>
              </a:rPr>
              <a:t>Ask yourself why does an "American“ free and limited Republic look like a franchise of centralized public corporate power where the Citizens are treated like dirty employees versus sovereign free Citizens, i.e. the new Kings and Queens.  </a:t>
            </a:r>
          </a:p>
          <a:p>
            <a:pPr marL="274301" indent="-274301">
              <a:lnSpc>
                <a:spcPts val="1100"/>
              </a:lnSpc>
              <a:spcBef>
                <a:spcPts val="600"/>
              </a:spcBef>
              <a:buClrTx/>
              <a:buSzPct val="105000"/>
              <a:buFont typeface="+mj-lt"/>
              <a:buAutoNum type="arabicParenR"/>
            </a:pPr>
            <a:r>
              <a:rPr lang="en-US" sz="1200" dirty="0" smtClean="0">
                <a:latin typeface="Calibri" pitchFamily="34" charset="0"/>
              </a:rPr>
              <a:t>Ask yourself why are tens of thousands of municipal cities, towns, political subdivisions, counties and states organized the same way, i.e. top down monarchy hierarchy where the Citizen are at the bottom instead of  the top. </a:t>
            </a:r>
          </a:p>
          <a:p>
            <a:pPr marL="274301" indent="-274301">
              <a:lnSpc>
                <a:spcPts val="1100"/>
              </a:lnSpc>
              <a:spcBef>
                <a:spcPts val="600"/>
              </a:spcBef>
              <a:buClrTx/>
              <a:buSzPct val="105000"/>
              <a:buFont typeface="+mj-lt"/>
              <a:buAutoNum type="arabicParenR"/>
            </a:pPr>
            <a:r>
              <a:rPr lang="en-US" sz="1200" dirty="0" smtClean="0">
                <a:latin typeface="Calibri" pitchFamily="34" charset="0"/>
              </a:rPr>
              <a:t>Ask yourself why do these thousands of municipals corporations have a central corporation coordinating all of the thousands of de facto takings. </a:t>
            </a:r>
            <a:r>
              <a:rPr lang="en-US" sz="1200" u="sng" dirty="0" smtClean="0">
                <a:latin typeface="Calibri" pitchFamily="34" charset="0"/>
                <a:hlinkClick r:id="rId2"/>
              </a:rPr>
              <a:t>http://www.municode.com/</a:t>
            </a:r>
            <a:endParaRPr lang="en-US" sz="1200" dirty="0" smtClean="0">
              <a:latin typeface="Calibri" pitchFamily="34" charset="0"/>
            </a:endParaRPr>
          </a:p>
          <a:p>
            <a:pPr marL="274301" indent="-274301">
              <a:lnSpc>
                <a:spcPts val="1100"/>
              </a:lnSpc>
              <a:spcBef>
                <a:spcPts val="600"/>
              </a:spcBef>
              <a:buClrTx/>
              <a:buSzPct val="105000"/>
              <a:buFont typeface="+mj-lt"/>
              <a:buAutoNum type="arabicParenR"/>
            </a:pPr>
            <a:r>
              <a:rPr lang="en-US" sz="1200" dirty="0" smtClean="0">
                <a:latin typeface="Calibri" pitchFamily="34" charset="0"/>
              </a:rPr>
              <a:t>Ask yourself why aren't all our cities, towns, counties extremely different in organizations versus very much alike.  </a:t>
            </a:r>
          </a:p>
          <a:p>
            <a:pPr marL="274301" indent="-274301">
              <a:lnSpc>
                <a:spcPts val="1100"/>
              </a:lnSpc>
              <a:spcBef>
                <a:spcPts val="600"/>
              </a:spcBef>
              <a:buClrTx/>
              <a:buSzPct val="105000"/>
              <a:buFont typeface="+mj-lt"/>
              <a:buAutoNum type="arabicParenR"/>
            </a:pPr>
            <a:r>
              <a:rPr lang="en-US" sz="1200" dirty="0" smtClean="0">
                <a:latin typeface="Calibri" pitchFamily="34" charset="0"/>
              </a:rPr>
              <a:t>Ask yourself why aren't there at least some communities totally free, yes that is possible and the answer is  they are not allowed to be free.  This is why 1.2 million people were killed when 9 states tried to secede from the union.  No it was all about slavery, it was about the North not liking the competition.</a:t>
            </a:r>
          </a:p>
          <a:p>
            <a:pPr marL="274301" indent="-274301">
              <a:lnSpc>
                <a:spcPts val="1100"/>
              </a:lnSpc>
              <a:spcBef>
                <a:spcPts val="600"/>
              </a:spcBef>
              <a:buClrTx/>
              <a:buSzPct val="105000"/>
              <a:buFont typeface="+mj-lt"/>
              <a:buAutoNum type="arabicParenR"/>
            </a:pPr>
            <a:r>
              <a:rPr lang="en-US" sz="1200" dirty="0" smtClean="0">
                <a:latin typeface="Calibri" pitchFamily="34" charset="0"/>
              </a:rPr>
              <a:t>Ask yourself why doesn't this "land of the free" look like a patchwork quilt of freedom instead of a network of centralized planned political subdivision prison camps. </a:t>
            </a:r>
          </a:p>
          <a:p>
            <a:pPr marL="274301" indent="-274301">
              <a:lnSpc>
                <a:spcPts val="1100"/>
              </a:lnSpc>
              <a:spcBef>
                <a:spcPts val="600"/>
              </a:spcBef>
              <a:buClrTx/>
              <a:buSzPct val="105000"/>
              <a:buFont typeface="+mj-lt"/>
              <a:buAutoNum type="arabicParenR"/>
            </a:pPr>
            <a:r>
              <a:rPr lang="en-US" sz="1200" dirty="0" smtClean="0">
                <a:latin typeface="Calibri" pitchFamily="34" charset="0"/>
              </a:rPr>
              <a:t>Ask yourself why have all the states &amp; municipal  corporations created a tyrannical tax, regulatory and usury base which is only 30 days difference between the worst and “best” state, i.e. the total tax free day. </a:t>
            </a:r>
          </a:p>
          <a:p>
            <a:pPr marL="274301" indent="-274301">
              <a:lnSpc>
                <a:spcPts val="1100"/>
              </a:lnSpc>
              <a:spcBef>
                <a:spcPts val="600"/>
              </a:spcBef>
              <a:buClrTx/>
              <a:buSzPct val="105000"/>
              <a:buFont typeface="+mj-lt"/>
              <a:buAutoNum type="arabicParenR"/>
            </a:pPr>
            <a:r>
              <a:rPr lang="en-US" sz="1200" dirty="0" smtClean="0">
                <a:latin typeface="Calibri" pitchFamily="34" charset="0"/>
              </a:rPr>
              <a:t>All of this is done using the 232,438 people "elected" (fed, state, county, city, towns) who in turn are then further planned by many levels of global to local planners. </a:t>
            </a:r>
          </a:p>
          <a:p>
            <a:pPr marL="274301" indent="-274301">
              <a:lnSpc>
                <a:spcPts val="1100"/>
              </a:lnSpc>
              <a:spcBef>
                <a:spcPts val="600"/>
              </a:spcBef>
              <a:buClrTx/>
              <a:buSzPct val="105000"/>
              <a:buFont typeface="+mj-lt"/>
              <a:buAutoNum type="arabicParenR"/>
            </a:pPr>
            <a:r>
              <a:rPr lang="en-US" sz="1200" dirty="0" smtClean="0">
                <a:latin typeface="Calibri" pitchFamily="34" charset="0"/>
              </a:rPr>
              <a:t>Ask yourself if these acts of central planning are not a fait accompli using any myth they can spin to take everything the sovereign Citizen owns including ones freedom, liberty and unalienable rights. </a:t>
            </a:r>
          </a:p>
          <a:p>
            <a:pPr marL="274301" indent="-274301">
              <a:lnSpc>
                <a:spcPts val="1100"/>
              </a:lnSpc>
              <a:spcBef>
                <a:spcPts val="600"/>
              </a:spcBef>
              <a:buClrTx/>
              <a:buSzPct val="105000"/>
              <a:buFont typeface="+mj-lt"/>
              <a:buAutoNum type="arabicParenR"/>
            </a:pPr>
            <a:r>
              <a:rPr lang="en-US" sz="1200" dirty="0" smtClean="0">
                <a:latin typeface="Calibri" pitchFamily="34" charset="0"/>
              </a:rPr>
              <a:t>  Ask yourself why only a few American state Citizens see this big picture.  The rightful American state Citizens are either totally and absolutely free without exceptions or we are slaves, we cannot be both and we will not be slaves.</a:t>
            </a:r>
          </a:p>
          <a:p>
            <a:pPr marL="274301" indent="-274301">
              <a:lnSpc>
                <a:spcPts val="1100"/>
              </a:lnSpc>
              <a:spcBef>
                <a:spcPts val="600"/>
              </a:spcBef>
              <a:buClrTx/>
              <a:buSzPct val="105000"/>
              <a:buFont typeface="+mj-lt"/>
              <a:buAutoNum type="arabicParenR"/>
            </a:pPr>
            <a:r>
              <a:rPr lang="en-US" sz="1200" dirty="0" smtClean="0">
                <a:latin typeface="Calibri" pitchFamily="34" charset="0"/>
              </a:rPr>
              <a:t> And the answer is…. Democracies are vampires which suck the life force out of their civilizations over time.  True and honest free limited Republics well know NO takings of property are necessary or legitimate.  Takings such as taxes, usury, regulations, wars are the real toxic poison to the natural born.  The true and honest buffers have long been breached.  The original buffers have been swept under the rug and redefined gradually transforming the sovereign free Citizen into a slave.  State natural born sovereign and free Citizens cannot be forced to comply to buffers or any green swill whether real or a myth or both.  </a:t>
            </a:r>
          </a:p>
          <a:p>
            <a:pPr marL="274301" indent="-274301">
              <a:lnSpc>
                <a:spcPts val="1100"/>
              </a:lnSpc>
              <a:spcBef>
                <a:spcPts val="600"/>
              </a:spcBef>
              <a:buClrTx/>
              <a:buSzPct val="105000"/>
              <a:buFont typeface="+mj-lt"/>
              <a:buAutoNum type="arabicParenR"/>
            </a:pPr>
            <a:r>
              <a:rPr lang="en-US" sz="1200" dirty="0" smtClean="0">
                <a:latin typeface="Calibri" pitchFamily="34" charset="0"/>
              </a:rPr>
              <a:t>The Mother of all takings, direct and indirect taxing upon rightful state Citizens can be replaced by a very low double digit tax on corporations.  Corporations do not pay taxes, they transfer the tax to those who purchase the service or the goods plus they may absorb some of the state cost through their profits.  This is not an indirect sales tax on the Citizens, this is a free choice tax on services and goods you purchase.  Competition further limits this cost.</a:t>
            </a:r>
            <a:endParaRPr lang="en-US" sz="1200" dirty="0"/>
          </a:p>
        </p:txBody>
      </p:sp>
      <p:sp>
        <p:nvSpPr>
          <p:cNvPr id="7" name="Horizontal Scroll 6"/>
          <p:cNvSpPr/>
          <p:nvPr/>
        </p:nvSpPr>
        <p:spPr>
          <a:xfrm>
            <a:off x="5105400" y="1"/>
            <a:ext cx="3733800" cy="1033272"/>
          </a:xfrm>
          <a:prstGeom prst="horizont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latin typeface="Calibri" pitchFamily="34" charset="0"/>
              </a:rPr>
              <a:t>“There is no reason to expect the reality of immeasurable and unbounded life to satisfy your puny little thoughts.”</a:t>
            </a:r>
          </a:p>
          <a:p>
            <a:r>
              <a:rPr lang="en-US" sz="1200" dirty="0" smtClean="0">
                <a:solidFill>
                  <a:schemeClr val="tx1"/>
                </a:solidFill>
                <a:latin typeface="Calibri" pitchFamily="34" charset="0"/>
              </a:rPr>
              <a:t>Koko Sawaki</a:t>
            </a:r>
            <a:endParaRPr lang="en-US" sz="1200" dirty="0">
              <a:solidFill>
                <a:schemeClr val="tx1"/>
              </a:solidFill>
              <a:latin typeface="Calibri" pitchFamily="34" charset="0"/>
            </a:endParaRPr>
          </a:p>
        </p:txBody>
      </p:sp>
    </p:spTree>
  </p:cSld>
  <p:clrMapOvr>
    <a:masterClrMapping/>
  </p:clrMapOvr>
  <p:transition spd="med" advTm="7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3810000" cy="688848"/>
          </a:xfrm>
        </p:spPr>
        <p:txBody>
          <a:bodyPr>
            <a:normAutofit/>
          </a:bodyPr>
          <a:lstStyle/>
          <a:p>
            <a:r>
              <a:rPr lang="en-US" sz="1600" dirty="0" smtClean="0"/>
              <a:t>Shoreline Management Act  -</a:t>
            </a:r>
            <a:br>
              <a:rPr lang="en-US" sz="1600" dirty="0" smtClean="0"/>
            </a:br>
            <a:r>
              <a:rPr lang="en-US" sz="1600" dirty="0" smtClean="0"/>
              <a:t>Property Taking References</a:t>
            </a:r>
            <a:endParaRPr lang="en-US" sz="1800" dirty="0"/>
          </a:p>
        </p:txBody>
      </p:sp>
      <p:sp>
        <p:nvSpPr>
          <p:cNvPr id="3" name="Content Placeholder 2"/>
          <p:cNvSpPr>
            <a:spLocks noGrp="1"/>
          </p:cNvSpPr>
          <p:nvPr>
            <p:ph sz="half" idx="1"/>
          </p:nvPr>
        </p:nvSpPr>
        <p:spPr>
          <a:xfrm>
            <a:off x="381000" y="1600200"/>
            <a:ext cx="3429000" cy="4419600"/>
          </a:xfrm>
        </p:spPr>
        <p:txBody>
          <a:bodyPr>
            <a:normAutofit fontScale="47500" lnSpcReduction="20000"/>
          </a:bodyPr>
          <a:lstStyle/>
          <a:p>
            <a:pPr>
              <a:buClrTx/>
              <a:buSzPct val="84000"/>
              <a:buFont typeface="+mj-lt"/>
              <a:buAutoNum type="arabicPeriod"/>
            </a:pPr>
            <a:r>
              <a:rPr lang="en-US" dirty="0" smtClean="0">
                <a:hlinkClick r:id="rId2"/>
              </a:rPr>
              <a:t>2012-11-18 Late Post Jefferson Cty Public Participation Strategy by Consensus - SMP</a:t>
            </a:r>
            <a:endParaRPr lang="en-US" dirty="0" smtClean="0"/>
          </a:p>
          <a:p>
            <a:pPr>
              <a:buClrTx/>
              <a:buSzPct val="84000"/>
              <a:buFont typeface="+mj-lt"/>
              <a:buAutoNum type="arabicPeriod"/>
            </a:pPr>
            <a:r>
              <a:rPr lang="en-US" dirty="0" smtClean="0">
                <a:hlinkClick r:id="rId3"/>
              </a:rPr>
              <a:t>2009-01-18 OSF ALERT! – Shoreline Master Program</a:t>
            </a:r>
            <a:endParaRPr lang="en-US" dirty="0" smtClean="0"/>
          </a:p>
          <a:p>
            <a:pPr>
              <a:buClrTx/>
              <a:buSzPct val="84000"/>
              <a:buFont typeface="+mj-lt"/>
              <a:buAutoNum type="arabicPeriod"/>
            </a:pPr>
            <a:r>
              <a:rPr lang="en-US" dirty="0" smtClean="0">
                <a:hlinkClick r:id="rId4"/>
              </a:rPr>
              <a:t>2009-01-16 PLANNING COMMISSION CONTACT for SHORELINE MGMT COMMENTS</a:t>
            </a:r>
            <a:endParaRPr lang="en-US" dirty="0" smtClean="0"/>
          </a:p>
          <a:p>
            <a:pPr>
              <a:buClrTx/>
              <a:buSzPct val="84000"/>
              <a:buFont typeface="+mj-lt"/>
              <a:buAutoNum type="arabicPeriod"/>
            </a:pPr>
            <a:r>
              <a:rPr lang="en-US" dirty="0" smtClean="0">
                <a:hlinkClick r:id="rId5"/>
              </a:rPr>
              <a:t>2009-01-16 Support Clean Water and Shorelines Protections in Jefferson County</a:t>
            </a:r>
            <a:endParaRPr lang="en-US" dirty="0" smtClean="0"/>
          </a:p>
          <a:p>
            <a:pPr>
              <a:buClrTx/>
              <a:buSzPct val="84000"/>
              <a:buFont typeface="+mj-lt"/>
              <a:buAutoNum type="arabicPeriod"/>
            </a:pPr>
            <a:r>
              <a:rPr lang="en-US" dirty="0" smtClean="0">
                <a:hlinkClick r:id="rId6"/>
              </a:rPr>
              <a:t>2010-09-27 SMA and Public Access - Perkins Coie</a:t>
            </a:r>
            <a:endParaRPr lang="en-US" dirty="0" smtClean="0"/>
          </a:p>
          <a:p>
            <a:pPr>
              <a:buClrTx/>
              <a:buSzPct val="84000"/>
              <a:buFont typeface="+mj-lt"/>
              <a:buAutoNum type="arabicPeriod"/>
            </a:pPr>
            <a:r>
              <a:rPr lang="en-US" dirty="0" smtClean="0">
                <a:hlinkClick r:id="rId7"/>
              </a:rPr>
              <a:t>2010-07-08 WA State Review of Local Property Shoreline Mgnt Act</a:t>
            </a:r>
            <a:br>
              <a:rPr lang="en-US" dirty="0" smtClean="0">
                <a:hlinkClick r:id="rId7"/>
              </a:rPr>
            </a:br>
            <a:r>
              <a:rPr lang="en-US" dirty="0" smtClean="0">
                <a:hlinkClick r:id="rId7"/>
              </a:rPr>
              <a:t>(SMA) Comments 1</a:t>
            </a:r>
            <a:endParaRPr lang="en-US" dirty="0" smtClean="0"/>
          </a:p>
          <a:p>
            <a:pPr>
              <a:buClrTx/>
              <a:buSzPct val="84000"/>
              <a:buFont typeface="+mj-lt"/>
              <a:buAutoNum type="arabicPeriod"/>
            </a:pPr>
            <a:r>
              <a:rPr lang="en-US" dirty="0" smtClean="0">
                <a:hlinkClick r:id="rId8"/>
              </a:rPr>
              <a:t>2010-07-08 WA State Reviews Local Property SMA Comments 2</a:t>
            </a:r>
            <a:endParaRPr lang="en-US" dirty="0" smtClean="0"/>
          </a:p>
          <a:p>
            <a:pPr>
              <a:buClrTx/>
              <a:buSzPct val="84000"/>
              <a:buFont typeface="+mj-lt"/>
              <a:buAutoNum type="arabicPeriod"/>
            </a:pPr>
            <a:r>
              <a:rPr lang="en-US" dirty="0" smtClean="0">
                <a:hlinkClick r:id="rId9"/>
              </a:rPr>
              <a:t>2010-07-08 WA State Review of Local Property SMA Comments 3</a:t>
            </a:r>
            <a:endParaRPr lang="en-US" dirty="0" smtClean="0"/>
          </a:p>
          <a:p>
            <a:pPr>
              <a:buClrTx/>
              <a:buSzPct val="84000"/>
              <a:buFont typeface="+mj-lt"/>
              <a:buAutoNum type="arabicPeriod"/>
            </a:pPr>
            <a:r>
              <a:rPr lang="en-US" dirty="0" smtClean="0">
                <a:hlinkClick r:id="rId10"/>
              </a:rPr>
              <a:t>2010-07-08 WA State Reviews Local Property SMA - Comments 4</a:t>
            </a:r>
            <a:endParaRPr lang="en-US" dirty="0" smtClean="0"/>
          </a:p>
          <a:p>
            <a:pPr>
              <a:buClrTx/>
              <a:buSzPct val="84000"/>
              <a:buFont typeface="+mj-lt"/>
              <a:buAutoNum type="arabicPeriod"/>
            </a:pPr>
            <a:r>
              <a:rPr lang="en-US" dirty="0" smtClean="0">
                <a:hlinkClick r:id="rId11"/>
              </a:rPr>
              <a:t>2010-07-08 WA State Reviews Local Property SMA - Comments 5</a:t>
            </a:r>
            <a:endParaRPr lang="en-US" dirty="0" smtClean="0"/>
          </a:p>
          <a:p>
            <a:pPr>
              <a:buClrTx/>
              <a:buSzPct val="84000"/>
              <a:buFont typeface="+mj-lt"/>
              <a:buAutoNum type="arabicPeriod"/>
            </a:pPr>
            <a:endParaRPr lang="en-US" dirty="0"/>
          </a:p>
        </p:txBody>
      </p:sp>
      <p:sp>
        <p:nvSpPr>
          <p:cNvPr id="4" name="Content Placeholder 3"/>
          <p:cNvSpPr>
            <a:spLocks noGrp="1"/>
          </p:cNvSpPr>
          <p:nvPr>
            <p:ph sz="half" idx="2"/>
          </p:nvPr>
        </p:nvSpPr>
        <p:spPr>
          <a:xfrm>
            <a:off x="4648200" y="4343400"/>
            <a:ext cx="4343400" cy="2133600"/>
          </a:xfrm>
        </p:spPr>
        <p:txBody>
          <a:bodyPr>
            <a:normAutofit fontScale="47500" lnSpcReduction="20000"/>
          </a:bodyPr>
          <a:lstStyle/>
          <a:p>
            <a:pPr>
              <a:buClrTx/>
              <a:buSzPct val="98000"/>
              <a:buFont typeface="Wingdings" pitchFamily="2" charset="2"/>
              <a:buChar char="q"/>
            </a:pPr>
            <a:r>
              <a:rPr lang="en-US" dirty="0" smtClean="0"/>
              <a:t>Out of 1263 U.S. species listed, as of 12-31-</a:t>
            </a:r>
            <a:br>
              <a:rPr lang="en-US" dirty="0" smtClean="0"/>
            </a:br>
            <a:r>
              <a:rPr lang="en-US" dirty="0" smtClean="0"/>
              <a:t>2002, 40 were delisted. Of those 40, 16 were </a:t>
            </a:r>
            <a:br>
              <a:rPr lang="en-US" dirty="0" smtClean="0"/>
            </a:br>
            <a:r>
              <a:rPr lang="en-US" dirty="0" smtClean="0"/>
              <a:t>classified as "recovered", 15 were incorrectly</a:t>
            </a:r>
            <a:br>
              <a:rPr lang="en-US" dirty="0" smtClean="0"/>
            </a:br>
            <a:r>
              <a:rPr lang="en-US" dirty="0" smtClean="0"/>
              <a:t>labeled and 9 were classified as "extinct". </a:t>
            </a:r>
            <a:br>
              <a:rPr lang="en-US" dirty="0" smtClean="0"/>
            </a:br>
            <a:endParaRPr lang="en-US" dirty="0" smtClean="0"/>
          </a:p>
          <a:p>
            <a:pPr>
              <a:buClrTx/>
              <a:buSzPct val="98000"/>
              <a:buFont typeface="Wingdings" pitchFamily="2" charset="2"/>
              <a:buChar char="q"/>
            </a:pPr>
            <a:r>
              <a:rPr lang="en-US" u="sng" dirty="0" smtClean="0"/>
              <a:t>Only 1.27% were "recovered"</a:t>
            </a:r>
            <a:r>
              <a:rPr lang="en-US" dirty="0" smtClean="0"/>
              <a:t> </a:t>
            </a:r>
          </a:p>
          <a:p>
            <a:pPr>
              <a:buClrTx/>
              <a:buSzPct val="98000"/>
              <a:buFont typeface="Wingdings" pitchFamily="2" charset="2"/>
              <a:buChar char="q"/>
            </a:pPr>
            <a:endParaRPr lang="en-US" dirty="0" smtClean="0"/>
          </a:p>
          <a:p>
            <a:pPr>
              <a:buClrTx/>
              <a:buSzPct val="98000"/>
              <a:buFont typeface="Wingdings" pitchFamily="2" charset="2"/>
              <a:buChar char="q"/>
            </a:pPr>
            <a:r>
              <a:rPr lang="en-US" dirty="0" smtClean="0"/>
              <a:t>Source:  USFWS Threatened and Endangered Species </a:t>
            </a:r>
            <a:br>
              <a:rPr lang="en-US" dirty="0" smtClean="0"/>
            </a:br>
            <a:r>
              <a:rPr lang="en-US" dirty="0" smtClean="0"/>
              <a:t>System (TESS)</a:t>
            </a:r>
          </a:p>
          <a:p>
            <a:pPr>
              <a:buClrTx/>
              <a:buSzPct val="98000"/>
              <a:buFont typeface="Wingdings" pitchFamily="2" charset="2"/>
              <a:buChar char="q"/>
            </a:pPr>
            <a:r>
              <a:rPr lang="en-US" dirty="0" smtClean="0"/>
              <a:t>How many billions did this cost and how many will become extinct anyway due to natural forces?  </a:t>
            </a:r>
          </a:p>
        </p:txBody>
      </p:sp>
      <p:sp>
        <p:nvSpPr>
          <p:cNvPr id="7" name="Horizontal Scroll 6"/>
          <p:cNvSpPr/>
          <p:nvPr/>
        </p:nvSpPr>
        <p:spPr>
          <a:xfrm>
            <a:off x="6172200" y="1"/>
            <a:ext cx="2667000" cy="1033272"/>
          </a:xfrm>
          <a:prstGeom prst="horizontalScroll">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“Doctrine is nothing but the skin of truth, set up and stuffed. “</a:t>
            </a:r>
          </a:p>
          <a:p>
            <a:r>
              <a:rPr lang="en-US" sz="1200" dirty="0" smtClean="0">
                <a:solidFill>
                  <a:schemeClr val="tx1"/>
                </a:solidFill>
              </a:rPr>
              <a:t>Henry Ward Beecher</a:t>
            </a:r>
            <a:endParaRPr lang="en-US" sz="1200" dirty="0">
              <a:solidFill>
                <a:schemeClr val="tx1"/>
              </a:solidFill>
            </a:endParaRPr>
          </a:p>
        </p:txBody>
      </p:sp>
      <p:pic>
        <p:nvPicPr>
          <p:cNvPr id="8" name="Picture 7" descr="Territorial-Imperative-Defi.png"/>
          <p:cNvPicPr>
            <a:picLocks noChangeAspect="1"/>
          </p:cNvPicPr>
          <p:nvPr/>
        </p:nvPicPr>
        <p:blipFill>
          <a:blip r:embed="rId12" cstate="print"/>
          <a:stretch>
            <a:fillRect/>
          </a:stretch>
        </p:blipFill>
        <p:spPr>
          <a:xfrm>
            <a:off x="4572001" y="1143001"/>
            <a:ext cx="4333875" cy="2955306"/>
          </a:xfrm>
          <a:prstGeom prst="rect">
            <a:avLst/>
          </a:prstGeom>
        </p:spPr>
      </p:pic>
    </p:spTree>
  </p:cSld>
  <p:clrMapOvr>
    <a:masterClrMapping/>
  </p:clrMapOvr>
  <p:transition spd="med" advTm="7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304800"/>
            <a:ext cx="3124200" cy="381000"/>
          </a:xfrm>
        </p:spPr>
        <p:txBody>
          <a:bodyPr>
            <a:normAutofit/>
          </a:bodyPr>
          <a:lstStyle/>
          <a:p>
            <a:r>
              <a:rPr lang="en-US" sz="1800" dirty="0" smtClean="0"/>
              <a:t>Sample  size at a glance </a:t>
            </a:r>
            <a:endParaRPr lang="en-US" sz="1800" dirty="0"/>
          </a:p>
        </p:txBody>
      </p:sp>
      <p:pic>
        <p:nvPicPr>
          <p:cNvPr id="9" name="Content Placeholder 8" descr="BOD-25-Sample-Size.png"/>
          <p:cNvPicPr>
            <a:picLocks noGrp="1" noChangeAspect="1"/>
          </p:cNvPicPr>
          <p:nvPr>
            <p:ph sz="half" idx="4294967295"/>
          </p:nvPr>
        </p:nvPicPr>
        <p:blipFill>
          <a:blip r:embed="rId2" cstate="print"/>
          <a:stretch>
            <a:fillRect/>
          </a:stretch>
        </p:blipFill>
        <p:spPr>
          <a:xfrm>
            <a:off x="228600" y="914402"/>
            <a:ext cx="8610600" cy="5565775"/>
          </a:xfrm>
        </p:spPr>
      </p:pic>
      <p:sp>
        <p:nvSpPr>
          <p:cNvPr id="8" name="Horizontal Scroll 7"/>
          <p:cNvSpPr/>
          <p:nvPr/>
        </p:nvSpPr>
        <p:spPr>
          <a:xfrm>
            <a:off x="5181600" y="5029200"/>
            <a:ext cx="2819400" cy="838200"/>
          </a:xfrm>
          <a:prstGeom prst="horizontalScroll">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hlinkClick r:id="rId3"/>
              </a:rPr>
              <a:t>http://sciencenetlinks.com/lessons/bias-sampling/</a:t>
            </a:r>
            <a:endParaRPr lang="en-US" sz="1200" dirty="0" smtClean="0">
              <a:solidFill>
                <a:schemeClr val="tx1"/>
              </a:solidFill>
            </a:endParaRPr>
          </a:p>
          <a:p>
            <a:endParaRPr lang="en-US" sz="1200" dirty="0">
              <a:solidFill>
                <a:schemeClr val="tx1"/>
              </a:solidFill>
            </a:endParaRPr>
          </a:p>
        </p:txBody>
      </p:sp>
      <p:sp>
        <p:nvSpPr>
          <p:cNvPr id="7" name="Horizontal Scroll 6"/>
          <p:cNvSpPr/>
          <p:nvPr/>
        </p:nvSpPr>
        <p:spPr>
          <a:xfrm>
            <a:off x="4114800" y="-76200"/>
            <a:ext cx="4800600" cy="1219200"/>
          </a:xfrm>
          <a:prstGeom prst="horizontalScroll">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nSpc>
                <a:spcPts val="1100"/>
              </a:lnSpc>
            </a:pPr>
            <a:r>
              <a:rPr lang="en-US" sz="1100" dirty="0" smtClean="0">
                <a:solidFill>
                  <a:schemeClr val="tx1"/>
                </a:solidFill>
              </a:rPr>
              <a:t>“Those who seek the truth by means of intellect and learning only get further and further away from it.  Not till your thoughts cease their branching here and there, not till you abandon all thoughts of seeking for something, not till your mind is motionless as wood or stone, will you be on the right road to the Gate.”</a:t>
            </a:r>
          </a:p>
          <a:p>
            <a:pPr>
              <a:lnSpc>
                <a:spcPts val="1100"/>
              </a:lnSpc>
            </a:pPr>
            <a:r>
              <a:rPr lang="en-US" sz="1100" dirty="0" smtClean="0">
                <a:solidFill>
                  <a:schemeClr val="tx1"/>
                </a:solidFill>
              </a:rPr>
              <a:t>Huang-Po</a:t>
            </a:r>
            <a:endParaRPr lang="en-US" sz="11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324600" cy="688848"/>
          </a:xfrm>
        </p:spPr>
        <p:txBody>
          <a:bodyPr>
            <a:normAutofit/>
          </a:bodyPr>
          <a:lstStyle/>
          <a:p>
            <a:r>
              <a:rPr lang="en-US" sz="1800" dirty="0" smtClean="0"/>
              <a:t>Land grabbers – </a:t>
            </a:r>
            <a:br>
              <a:rPr lang="en-US" sz="1800" dirty="0" smtClean="0"/>
            </a:br>
            <a:r>
              <a:rPr lang="en-US" sz="1800" dirty="0" smtClean="0"/>
              <a:t>Now in Virtual Games &amp; Africa real time</a:t>
            </a:r>
            <a:endParaRPr lang="en-US" sz="1800" dirty="0"/>
          </a:p>
        </p:txBody>
      </p:sp>
      <p:pic>
        <p:nvPicPr>
          <p:cNvPr id="7" name="Content Placeholder 6" descr="Land Grabbers Gamehousedotcom"/>
          <p:cNvPicPr>
            <a:picLocks noGrp="1" noChangeAspect="1"/>
          </p:cNvPicPr>
          <p:nvPr>
            <p:ph sz="half" idx="1"/>
          </p:nvPr>
        </p:nvPicPr>
        <p:blipFill>
          <a:blip r:embed="rId2" cstate="print"/>
          <a:stretch>
            <a:fillRect/>
          </a:stretch>
        </p:blipFill>
        <p:spPr>
          <a:xfrm>
            <a:off x="838201" y="1219200"/>
            <a:ext cx="2857500" cy="1428750"/>
          </a:xfrm>
        </p:spPr>
      </p:pic>
      <p:pic>
        <p:nvPicPr>
          <p:cNvPr id="12" name="Content Placeholder 11" descr="Ethiopia-rice-farming-008.jpeg"/>
          <p:cNvPicPr>
            <a:picLocks noGrp="1" noChangeAspect="1"/>
          </p:cNvPicPr>
          <p:nvPr>
            <p:ph sz="half" idx="2"/>
          </p:nvPr>
        </p:nvPicPr>
        <p:blipFill>
          <a:blip r:embed="rId3" cstate="print"/>
          <a:stretch>
            <a:fillRect/>
          </a:stretch>
        </p:blipFill>
        <p:spPr>
          <a:xfrm>
            <a:off x="5334000" y="1219200"/>
            <a:ext cx="3200400" cy="1920240"/>
          </a:xfrm>
        </p:spPr>
      </p:pic>
      <p:sp>
        <p:nvSpPr>
          <p:cNvPr id="1027" name="Rectangle 3"/>
          <p:cNvSpPr>
            <a:spLocks noChangeArrowheads="1"/>
          </p:cNvSpPr>
          <p:nvPr/>
        </p:nvSpPr>
        <p:spPr bwMode="auto">
          <a:xfrm>
            <a:off x="152400" y="2743200"/>
            <a:ext cx="4267200" cy="3631757"/>
          </a:xfrm>
          <a:prstGeom prst="rect">
            <a:avLst/>
          </a:prstGeom>
          <a:solidFill>
            <a:srgbClr val="CCFFCC"/>
          </a:solidFill>
          <a:ln w="9525">
            <a:noFill/>
            <a:miter lim="800000"/>
            <a:headEnd/>
            <a:tailEnd/>
          </a:ln>
          <a:effectLst/>
        </p:spPr>
        <p:txBody>
          <a:bodyPr vert="horz" wrap="square" lIns="91433" tIns="45717" rIns="91433" bIns="45717" numCol="1" anchor="ctr" anchorCtr="0" compatLnSpc="1">
            <a:prstTxWarp prst="textNoShape">
              <a:avLst/>
            </a:prstTxWarp>
            <a:spAutoFit/>
          </a:bodyPr>
          <a:lstStyle/>
          <a:p>
            <a:pPr fontAlgn="base">
              <a:spcBef>
                <a:spcPct val="0"/>
              </a:spcBef>
              <a:spcAft>
                <a:spcPct val="0"/>
              </a:spcAft>
            </a:pPr>
            <a:r>
              <a:rPr lang="en-US" sz="1200" dirty="0" smtClean="0">
                <a:solidFill>
                  <a:srgbClr val="333333"/>
                </a:solidFill>
                <a:latin typeface="+mj-lt"/>
                <a:ea typeface="Times New Roman" pitchFamily="18" charset="0"/>
              </a:rPr>
              <a:t>“In a land filled with castles and knights and crusades, it's own or be owned. You are a brilliant military strategist (but you knew that already!) who has decided to show your prowess by taking over the land. One building at a time. Send units, fortify your homeland, and set out to conquer the medieval world the only way you know how: casual </a:t>
            </a:r>
            <a:r>
              <a:rPr lang="en-US" sz="1200" b="1" dirty="0" smtClean="0">
                <a:solidFill>
                  <a:srgbClr val="333333"/>
                </a:solidFill>
                <a:latin typeface="+mj-lt"/>
                <a:ea typeface="Times New Roman" pitchFamily="18" charset="0"/>
                <a:hlinkClick r:id="rId4"/>
              </a:rPr>
              <a:t>strategy</a:t>
            </a:r>
            <a:r>
              <a:rPr lang="en-US" sz="1200" dirty="0" smtClean="0">
                <a:solidFill>
                  <a:srgbClr val="333333"/>
                </a:solidFill>
                <a:latin typeface="+mj-lt"/>
                <a:ea typeface="Times New Roman" pitchFamily="18" charset="0"/>
              </a:rPr>
              <a:t> gaming!</a:t>
            </a:r>
          </a:p>
          <a:p>
            <a:pPr fontAlgn="base">
              <a:spcBef>
                <a:spcPct val="0"/>
              </a:spcBef>
              <a:spcAft>
                <a:spcPct val="0"/>
              </a:spcAft>
            </a:pPr>
            <a:endParaRPr lang="en-US" sz="1200" dirty="0" smtClean="0">
              <a:latin typeface="+mj-lt"/>
              <a:ea typeface="Times New Roman" pitchFamily="18" charset="0"/>
            </a:endParaRPr>
          </a:p>
          <a:p>
            <a:pPr eaLnBrk="0" fontAlgn="base" hangingPunct="0">
              <a:spcBef>
                <a:spcPct val="0"/>
              </a:spcBef>
              <a:spcAft>
                <a:spcPct val="0"/>
              </a:spcAft>
            </a:pPr>
            <a:r>
              <a:rPr lang="en-US" sz="1200" dirty="0" smtClean="0">
                <a:solidFill>
                  <a:srgbClr val="333333"/>
                </a:solidFill>
                <a:latin typeface="+mj-lt"/>
                <a:ea typeface="Times New Roman" pitchFamily="18" charset="0"/>
              </a:rPr>
              <a:t>Taking over the world, as it turns out, is a simple matter of mathematics, risk, and smart decisions. You start with at least one property that slowly stocks itself with units. Click on your piece of land, then click on a neutral (or enemy) property to send half of those troops out to attack. If your warriors outnumber the target's defenses, you win that piece of land and immediately start to gather troops there. Keep the new building well-defended, as the more you expand, the more vulnerable you are!”</a:t>
            </a:r>
          </a:p>
          <a:p>
            <a:pPr lvl="0" eaLnBrk="0" fontAlgn="base" hangingPunct="0">
              <a:spcBef>
                <a:spcPct val="0"/>
              </a:spcBef>
              <a:spcAft>
                <a:spcPct val="0"/>
              </a:spcAft>
            </a:pPr>
            <a:r>
              <a:rPr lang="en-US" sz="1200" dirty="0" smtClean="0">
                <a:solidFill>
                  <a:srgbClr val="333333"/>
                </a:solidFill>
                <a:latin typeface="+mj-lt"/>
              </a:rPr>
              <a:t>Game Analysis Credit to John B. </a:t>
            </a:r>
            <a:r>
              <a:rPr lang="en-US" sz="1100" dirty="0" smtClean="0">
                <a:solidFill>
                  <a:srgbClr val="333333"/>
                </a:solidFill>
                <a:latin typeface="+mj-lt"/>
                <a:hlinkClick r:id="rId5"/>
              </a:rPr>
              <a:t>http://jayisgames.com/archives/2011/06/landgrabbers.php</a:t>
            </a:r>
            <a:endParaRPr lang="en-US" sz="1200" dirty="0" smtClean="0">
              <a:solidFill>
                <a:srgbClr val="333333"/>
              </a:solidFill>
              <a:latin typeface="+mj-lt"/>
            </a:endParaRPr>
          </a:p>
          <a:p>
            <a:pPr lvl="0" eaLnBrk="0" fontAlgn="base" hangingPunct="0">
              <a:spcBef>
                <a:spcPct val="0"/>
              </a:spcBef>
              <a:spcAft>
                <a:spcPct val="0"/>
              </a:spcAft>
            </a:pPr>
            <a:endParaRPr lang="en-US" sz="1200" dirty="0" smtClean="0">
              <a:latin typeface="+mj-lt"/>
            </a:endParaRPr>
          </a:p>
        </p:txBody>
      </p:sp>
      <p:sp>
        <p:nvSpPr>
          <p:cNvPr id="13" name="TextBox 12"/>
          <p:cNvSpPr txBox="1"/>
          <p:nvPr/>
        </p:nvSpPr>
        <p:spPr>
          <a:xfrm>
            <a:off x="5257800" y="3200400"/>
            <a:ext cx="3505200" cy="707880"/>
          </a:xfrm>
          <a:prstGeom prst="rect">
            <a:avLst/>
          </a:prstGeom>
          <a:noFill/>
        </p:spPr>
        <p:txBody>
          <a:bodyPr wrap="square" lIns="91433" tIns="45717" rIns="91433" bIns="45717" rtlCol="0">
            <a:spAutoFit/>
          </a:bodyPr>
          <a:lstStyle/>
          <a:p>
            <a:pPr>
              <a:lnSpc>
                <a:spcPts val="1200"/>
              </a:lnSpc>
            </a:pPr>
            <a:r>
              <a:rPr lang="en-US" sz="1100" dirty="0" smtClean="0">
                <a:latin typeface="Tahoma" pitchFamily="34" charset="0"/>
                <a:cs typeface="Tahoma" pitchFamily="34" charset="0"/>
              </a:rPr>
              <a:t>Employees of Saudi Star work in a rice paddy in Gambella, Ethiopia. The government wants to resettle thousands of families away from fertile land. Photograph: Jenny Vaughan/AFP/Getty Images</a:t>
            </a:r>
            <a:endParaRPr lang="en-US" sz="1100" dirty="0">
              <a:latin typeface="Tahoma" pitchFamily="34" charset="0"/>
              <a:cs typeface="Tahoma" pitchFamily="34" charset="0"/>
            </a:endParaRPr>
          </a:p>
        </p:txBody>
      </p:sp>
      <p:sp>
        <p:nvSpPr>
          <p:cNvPr id="14" name="TextBox 13"/>
          <p:cNvSpPr txBox="1"/>
          <p:nvPr/>
        </p:nvSpPr>
        <p:spPr>
          <a:xfrm>
            <a:off x="5181600" y="3962400"/>
            <a:ext cx="3505200" cy="1615821"/>
          </a:xfrm>
          <a:prstGeom prst="rect">
            <a:avLst/>
          </a:prstGeom>
          <a:solidFill>
            <a:srgbClr val="99FF66"/>
          </a:solidFill>
        </p:spPr>
        <p:txBody>
          <a:bodyPr wrap="square" lIns="91433" tIns="45717" rIns="91433" bIns="45717" rtlCol="0">
            <a:spAutoFit/>
          </a:bodyPr>
          <a:lstStyle/>
          <a:p>
            <a:pPr marL="228584" indent="-228584">
              <a:buFont typeface="+mj-lt"/>
              <a:buAutoNum type="arabicParenR"/>
            </a:pPr>
            <a:r>
              <a:rPr lang="en-US" sz="1200" b="1" dirty="0" smtClean="0">
                <a:hlinkClick r:id="rId6"/>
              </a:rPr>
              <a:t>Land grabbers: Africa's hidden revolution</a:t>
            </a:r>
          </a:p>
          <a:p>
            <a:r>
              <a:rPr lang="en-US" sz="1200" dirty="0" smtClean="0">
                <a:hlinkClick r:id="rId6"/>
              </a:rPr>
              <a:t>Vast swaths of Africa are being bought up by oligarchs, sheikhs and agribusiness corporations. But, as this extract from The Land Grabbers explains, centuries of history are being destroyed</a:t>
            </a:r>
            <a:endParaRPr lang="en-US" sz="1200" dirty="0" smtClean="0"/>
          </a:p>
          <a:p>
            <a:endParaRPr lang="en-US" sz="1200" dirty="0" smtClean="0"/>
          </a:p>
          <a:p>
            <a:pPr marL="228584" indent="-228584">
              <a:buFont typeface="+mj-lt"/>
              <a:buAutoNum type="arabicParenR" startAt="2"/>
            </a:pPr>
            <a:r>
              <a:rPr lang="en-US" sz="1200" b="1" dirty="0" smtClean="0">
                <a:hlinkClick r:id="rId7"/>
              </a:rPr>
              <a:t>“The Land Grabbers: The New Fight Over Who Owns the Earth” by Fred Pearce</a:t>
            </a:r>
            <a:endParaRPr lang="en-US" sz="1200" dirty="0"/>
          </a:p>
        </p:txBody>
      </p:sp>
    </p:spTree>
  </p:cSld>
  <p:clrMapOvr>
    <a:masterClrMapping/>
  </p:clrMapOvr>
  <p:transition spd="med" advTm="700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3886200" cy="765048"/>
          </a:xfrm>
        </p:spPr>
        <p:txBody>
          <a:bodyPr>
            <a:normAutofit/>
          </a:bodyPr>
          <a:lstStyle/>
          <a:p>
            <a:r>
              <a:rPr lang="en-US" sz="1600" dirty="0" smtClean="0"/>
              <a:t>Junk science dot com –</a:t>
            </a:r>
            <a:br>
              <a:rPr lang="en-US" sz="1600" dirty="0" smtClean="0"/>
            </a:br>
            <a:r>
              <a:rPr lang="en-US" sz="1600" dirty="0" smtClean="0"/>
              <a:t> Freedomforallseasons endorses </a:t>
            </a:r>
            <a:endParaRPr lang="en-US" sz="1600" dirty="0"/>
          </a:p>
        </p:txBody>
      </p:sp>
      <p:pic>
        <p:nvPicPr>
          <p:cNvPr id="1028" name="Picture 4" descr="http://junksciencecom.files.wordpress.com/2011/04/stevemilloyjunkscience.jpg?w=500">
            <a:hlinkClick r:id="rId2"/>
          </p:cNvPr>
          <p:cNvPicPr>
            <a:picLocks noChangeAspect="1" noChangeArrowheads="1"/>
          </p:cNvPicPr>
          <p:nvPr/>
        </p:nvPicPr>
        <p:blipFill>
          <a:blip r:embed="rId3" cstate="print"/>
          <a:srcRect/>
          <a:stretch>
            <a:fillRect/>
          </a:stretch>
        </p:blipFill>
        <p:spPr bwMode="auto">
          <a:xfrm>
            <a:off x="304800" y="1485901"/>
            <a:ext cx="1615439" cy="2019299"/>
          </a:xfrm>
          <a:prstGeom prst="rect">
            <a:avLst/>
          </a:prstGeom>
          <a:noFill/>
        </p:spPr>
      </p:pic>
      <p:sp>
        <p:nvSpPr>
          <p:cNvPr id="15" name="TextBox 14"/>
          <p:cNvSpPr txBox="1"/>
          <p:nvPr/>
        </p:nvSpPr>
        <p:spPr>
          <a:xfrm>
            <a:off x="2514600" y="1143002"/>
            <a:ext cx="6553200" cy="5181598"/>
          </a:xfrm>
          <a:prstGeom prst="rect">
            <a:avLst/>
          </a:prstGeom>
          <a:noFill/>
        </p:spPr>
        <p:txBody>
          <a:bodyPr wrap="square" lIns="91433" tIns="45717" rIns="91433" bIns="45717" numCol="2" spcCol="274301" rtlCol="0">
            <a:spAutoFit/>
          </a:bodyPr>
          <a:lstStyle/>
          <a:p>
            <a:pPr marL="182867" indent="-182867">
              <a:lnSpc>
                <a:spcPts val="1200"/>
              </a:lnSpc>
              <a:spcBef>
                <a:spcPts val="600"/>
              </a:spcBef>
            </a:pPr>
            <a:r>
              <a:rPr lang="en-US" sz="1100" dirty="0" smtClean="0">
                <a:latin typeface="Calibri" pitchFamily="34" charset="0"/>
              </a:rPr>
              <a:t> </a:t>
            </a:r>
            <a:r>
              <a:rPr lang="en-US" sz="1100" b="1" cap="all" dirty="0">
                <a:latin typeface="Calibri" pitchFamily="34" charset="0"/>
              </a:rPr>
              <a:t>Career Summary</a:t>
            </a:r>
            <a:endParaRPr lang="en-US" sz="1100" dirty="0">
              <a:latin typeface="Calibri" pitchFamily="34" charset="0"/>
            </a:endParaRPr>
          </a:p>
          <a:p>
            <a:pPr marL="182867" indent="-182867">
              <a:lnSpc>
                <a:spcPts val="1200"/>
              </a:lnSpc>
              <a:spcBef>
                <a:spcPts val="600"/>
              </a:spcBef>
            </a:pPr>
            <a:r>
              <a:rPr lang="en-US" sz="1100" dirty="0">
                <a:latin typeface="Calibri" pitchFamily="34" charset="0"/>
              </a:rPr>
              <a:t>Steve Milloy is a recognized leader in the fight against junk science with more than 20 years of experience. He is the founder and publisher of JunkScience.com, and an environmental and public health consultant. Mr. Milloy is a biostatistician and securities lawyer who has also been a registered securities principal, investment fund manager, non-profit executive, and a print/web columnist on science and business issues.</a:t>
            </a:r>
          </a:p>
          <a:p>
            <a:pPr>
              <a:lnSpc>
                <a:spcPts val="1200"/>
              </a:lnSpc>
            </a:pPr>
            <a:r>
              <a:rPr lang="en-US" sz="1100" dirty="0" smtClean="0">
                <a:latin typeface="Calibri" pitchFamily="34" charset="0"/>
              </a:rPr>
              <a:t>Mr</a:t>
            </a:r>
            <a:r>
              <a:rPr lang="en-US" sz="1100" dirty="0">
                <a:latin typeface="Calibri" pitchFamily="34" charset="0"/>
              </a:rPr>
              <a:t>. Milloy has authored the following books</a:t>
            </a:r>
            <a:r>
              <a:rPr lang="en-US" sz="1100" dirty="0" smtClean="0">
                <a:latin typeface="Calibri" pitchFamily="34" charset="0"/>
              </a:rPr>
              <a:t>:</a:t>
            </a:r>
          </a:p>
          <a:p>
            <a:pPr>
              <a:lnSpc>
                <a:spcPts val="1200"/>
              </a:lnSpc>
            </a:pPr>
            <a:endParaRPr lang="en-US" sz="1100" dirty="0">
              <a:latin typeface="Calibri" pitchFamily="34" charset="0"/>
            </a:endParaRPr>
          </a:p>
          <a:p>
            <a:pPr>
              <a:lnSpc>
                <a:spcPts val="1200"/>
              </a:lnSpc>
            </a:pPr>
            <a:r>
              <a:rPr lang="en-US" sz="1100" dirty="0">
                <a:latin typeface="Calibri" pitchFamily="34" charset="0"/>
                <a:hlinkClick r:id="rId4"/>
              </a:rPr>
              <a:t>Green Hell: How Environmentalists Plan to Control Your Life and What You Can Do to Stop Them</a:t>
            </a:r>
            <a:r>
              <a:rPr lang="en-US" sz="1100" dirty="0">
                <a:latin typeface="Calibri" pitchFamily="34" charset="0"/>
              </a:rPr>
              <a:t>, Regnery 2009 — an Amazon.com Top 100 seller;</a:t>
            </a:r>
          </a:p>
          <a:p>
            <a:pPr>
              <a:lnSpc>
                <a:spcPts val="1200"/>
              </a:lnSpc>
            </a:pPr>
            <a:endParaRPr lang="en-US" sz="1100" dirty="0" smtClean="0">
              <a:latin typeface="Calibri" pitchFamily="34" charset="0"/>
              <a:hlinkClick r:id="rId5"/>
            </a:endParaRPr>
          </a:p>
          <a:p>
            <a:pPr>
              <a:lnSpc>
                <a:spcPts val="1200"/>
              </a:lnSpc>
            </a:pPr>
            <a:r>
              <a:rPr lang="en-US" sz="1100" dirty="0" smtClean="0">
                <a:latin typeface="Calibri" pitchFamily="34" charset="0"/>
                <a:hlinkClick r:id="rId5"/>
              </a:rPr>
              <a:t>Junk </a:t>
            </a:r>
            <a:r>
              <a:rPr lang="en-US" sz="1100" dirty="0">
                <a:latin typeface="Calibri" pitchFamily="34" charset="0"/>
                <a:hlinkClick r:id="rId5"/>
              </a:rPr>
              <a:t>Science Judo: Self-defense Against Health Scares and Scams</a:t>
            </a:r>
            <a:r>
              <a:rPr lang="en-US" sz="1100" dirty="0">
                <a:latin typeface="Calibri" pitchFamily="34" charset="0"/>
              </a:rPr>
              <a:t>, Cato Institute, 2001;</a:t>
            </a:r>
          </a:p>
          <a:p>
            <a:pPr>
              <a:lnSpc>
                <a:spcPts val="1200"/>
              </a:lnSpc>
            </a:pPr>
            <a:endParaRPr lang="en-US" sz="1100" dirty="0" smtClean="0">
              <a:latin typeface="Calibri" pitchFamily="34" charset="0"/>
              <a:hlinkClick r:id="rId6"/>
            </a:endParaRPr>
          </a:p>
          <a:p>
            <a:pPr>
              <a:lnSpc>
                <a:spcPts val="1200"/>
              </a:lnSpc>
            </a:pPr>
            <a:r>
              <a:rPr lang="en-US" sz="1100" dirty="0" smtClean="0">
                <a:latin typeface="Calibri" pitchFamily="34" charset="0"/>
                <a:hlinkClick r:id="rId6"/>
              </a:rPr>
              <a:t>Silencing </a:t>
            </a:r>
            <a:r>
              <a:rPr lang="en-US" sz="1100" dirty="0">
                <a:latin typeface="Calibri" pitchFamily="34" charset="0"/>
                <a:hlinkClick r:id="rId6"/>
              </a:rPr>
              <a:t>Science</a:t>
            </a:r>
            <a:r>
              <a:rPr lang="en-US" sz="1100" dirty="0">
                <a:latin typeface="Calibri" pitchFamily="34" charset="0"/>
              </a:rPr>
              <a:t>, with co-author Michael Gough, Cato Institute, 1999 — an Amazon.com Top 100 seller;</a:t>
            </a:r>
          </a:p>
          <a:p>
            <a:pPr>
              <a:lnSpc>
                <a:spcPts val="1200"/>
              </a:lnSpc>
            </a:pPr>
            <a:endParaRPr lang="en-US" sz="1100" dirty="0" smtClean="0">
              <a:latin typeface="Calibri" pitchFamily="34" charset="0"/>
              <a:hlinkClick r:id="rId7"/>
            </a:endParaRPr>
          </a:p>
          <a:p>
            <a:pPr>
              <a:lnSpc>
                <a:spcPts val="1200"/>
              </a:lnSpc>
            </a:pPr>
            <a:r>
              <a:rPr lang="en-US" sz="1100" dirty="0" smtClean="0">
                <a:latin typeface="Calibri" pitchFamily="34" charset="0"/>
                <a:hlinkClick r:id="rId7"/>
              </a:rPr>
              <a:t>Science </a:t>
            </a:r>
            <a:r>
              <a:rPr lang="en-US" sz="1100" dirty="0">
                <a:latin typeface="Calibri" pitchFamily="34" charset="0"/>
                <a:hlinkClick r:id="rId7"/>
              </a:rPr>
              <a:t>Without Sense: The Risky Business of Public Health Research</a:t>
            </a:r>
            <a:r>
              <a:rPr lang="en-US" sz="1100" dirty="0">
                <a:latin typeface="Calibri" pitchFamily="34" charset="0"/>
              </a:rPr>
              <a:t>, Cato Institute, 1995;</a:t>
            </a:r>
          </a:p>
          <a:p>
            <a:pPr>
              <a:lnSpc>
                <a:spcPts val="1200"/>
              </a:lnSpc>
            </a:pPr>
            <a:endParaRPr lang="en-US" sz="1100" dirty="0" smtClean="0">
              <a:latin typeface="Calibri" pitchFamily="34" charset="0"/>
              <a:hlinkClick r:id="rId8"/>
            </a:endParaRPr>
          </a:p>
          <a:p>
            <a:pPr>
              <a:lnSpc>
                <a:spcPts val="1200"/>
              </a:lnSpc>
            </a:pPr>
            <a:r>
              <a:rPr lang="en-US" sz="1100" dirty="0" smtClean="0">
                <a:latin typeface="Calibri" pitchFamily="34" charset="0"/>
                <a:hlinkClick r:id="rId8"/>
              </a:rPr>
              <a:t>Science-Based </a:t>
            </a:r>
            <a:r>
              <a:rPr lang="en-US" sz="1100" dirty="0">
                <a:latin typeface="Calibri" pitchFamily="34" charset="0"/>
                <a:hlinkClick r:id="rId8"/>
              </a:rPr>
              <a:t>Risk Assessment: A Piece of the Superfund Puzzle</a:t>
            </a:r>
            <a:r>
              <a:rPr lang="en-US" sz="1100" dirty="0">
                <a:latin typeface="Calibri" pitchFamily="34" charset="0"/>
              </a:rPr>
              <a:t>, National Environmental Policy Institute, 1995</a:t>
            </a:r>
            <a:r>
              <a:rPr lang="en-US" sz="1100" dirty="0" smtClean="0">
                <a:latin typeface="Calibri" pitchFamily="34" charset="0"/>
              </a:rPr>
              <a:t>;</a:t>
            </a:r>
            <a:endParaRPr lang="en-US" sz="1100" dirty="0" smtClean="0">
              <a:latin typeface="Calibri" pitchFamily="34" charset="0"/>
            </a:endParaRPr>
          </a:p>
          <a:p>
            <a:pPr>
              <a:lnSpc>
                <a:spcPts val="1200"/>
              </a:lnSpc>
            </a:pPr>
            <a:r>
              <a:rPr lang="en-US" sz="1100" dirty="0" smtClean="0">
                <a:latin typeface="Calibri" pitchFamily="34" charset="0"/>
              </a:rPr>
              <a:t>Mr</a:t>
            </a:r>
            <a:r>
              <a:rPr lang="en-US" sz="1100" dirty="0">
                <a:latin typeface="Calibri" pitchFamily="34" charset="0"/>
              </a:rPr>
              <a:t>. Milloy has also authored over 600 articles/columns published in major newspapers/web sites, including the </a:t>
            </a:r>
            <a:r>
              <a:rPr lang="en-US" sz="1100" i="1" dirty="0">
                <a:latin typeface="Calibri" pitchFamily="34" charset="0"/>
              </a:rPr>
              <a:t>Wall Street Journal</a:t>
            </a:r>
            <a:r>
              <a:rPr lang="en-US" sz="1100" dirty="0">
                <a:latin typeface="Calibri" pitchFamily="34" charset="0"/>
              </a:rPr>
              <a:t>, </a:t>
            </a:r>
            <a:r>
              <a:rPr lang="en-US" sz="1100" i="1" dirty="0">
                <a:latin typeface="Calibri" pitchFamily="34" charset="0"/>
              </a:rPr>
              <a:t>Investor’s Business Daily</a:t>
            </a:r>
            <a:r>
              <a:rPr lang="en-US" sz="1100" dirty="0">
                <a:latin typeface="Calibri" pitchFamily="34" charset="0"/>
              </a:rPr>
              <a:t>, FoxNews.com, </a:t>
            </a:r>
            <a:r>
              <a:rPr lang="en-US" sz="1100" i="1" dirty="0">
                <a:latin typeface="Calibri" pitchFamily="34" charset="0"/>
              </a:rPr>
              <a:t>Financial Times</a:t>
            </a:r>
            <a:r>
              <a:rPr lang="en-US" sz="1100" dirty="0">
                <a:latin typeface="Calibri" pitchFamily="34" charset="0"/>
              </a:rPr>
              <a:t>, </a:t>
            </a:r>
            <a:r>
              <a:rPr lang="en-US" sz="1100" i="1" dirty="0">
                <a:latin typeface="Calibri" pitchFamily="34" charset="0"/>
              </a:rPr>
              <a:t>National Post</a:t>
            </a:r>
            <a:r>
              <a:rPr lang="en-US" sz="1100" dirty="0">
                <a:latin typeface="Calibri" pitchFamily="34" charset="0"/>
              </a:rPr>
              <a:t> (Canada), </a:t>
            </a:r>
            <a:r>
              <a:rPr lang="en-US" sz="1100" i="1" dirty="0">
                <a:latin typeface="Calibri" pitchFamily="34" charset="0"/>
              </a:rPr>
              <a:t>USA Today</a:t>
            </a:r>
            <a:r>
              <a:rPr lang="en-US" sz="1100" dirty="0">
                <a:latin typeface="Calibri" pitchFamily="34" charset="0"/>
              </a:rPr>
              <a:t>, </a:t>
            </a:r>
            <a:r>
              <a:rPr lang="en-US" sz="1100" i="1" dirty="0">
                <a:latin typeface="Calibri" pitchFamily="34" charset="0"/>
              </a:rPr>
              <a:t>Los Angeles Times</a:t>
            </a:r>
            <a:r>
              <a:rPr lang="en-US" sz="1100" dirty="0">
                <a:latin typeface="Calibri" pitchFamily="34" charset="0"/>
              </a:rPr>
              <a:t>, </a:t>
            </a:r>
            <a:r>
              <a:rPr lang="en-US" sz="1100" i="1" dirty="0">
                <a:latin typeface="Calibri" pitchFamily="34" charset="0"/>
              </a:rPr>
              <a:t>Washington Times</a:t>
            </a:r>
            <a:r>
              <a:rPr lang="en-US" sz="1100" dirty="0">
                <a:latin typeface="Calibri" pitchFamily="34" charset="0"/>
              </a:rPr>
              <a:t>, </a:t>
            </a:r>
            <a:r>
              <a:rPr lang="en-US" sz="1100" i="1" dirty="0">
                <a:latin typeface="Calibri" pitchFamily="34" charset="0"/>
              </a:rPr>
              <a:t>New York Post</a:t>
            </a:r>
            <a:r>
              <a:rPr lang="en-US" sz="1100" dirty="0">
                <a:latin typeface="Calibri" pitchFamily="34" charset="0"/>
              </a:rPr>
              <a:t>, </a:t>
            </a:r>
            <a:r>
              <a:rPr lang="en-US" sz="1100" i="1" dirty="0">
                <a:latin typeface="Calibri" pitchFamily="34" charset="0"/>
              </a:rPr>
              <a:t>New York Sun</a:t>
            </a:r>
            <a:r>
              <a:rPr lang="en-US" sz="1100" dirty="0">
                <a:latin typeface="Calibri" pitchFamily="34" charset="0"/>
              </a:rPr>
              <a:t> and other print and web </a:t>
            </a:r>
            <a:r>
              <a:rPr lang="en-US" sz="1100" dirty="0" smtClean="0">
                <a:latin typeface="Calibri" pitchFamily="34" charset="0"/>
              </a:rPr>
              <a:t>outlets.</a:t>
            </a:r>
          </a:p>
          <a:p>
            <a:pPr>
              <a:lnSpc>
                <a:spcPts val="1200"/>
              </a:lnSpc>
            </a:pPr>
            <a:endParaRPr lang="en-US" sz="1100" dirty="0">
              <a:latin typeface="Calibri" pitchFamily="34" charset="0"/>
            </a:endParaRPr>
          </a:p>
          <a:p>
            <a:pPr>
              <a:lnSpc>
                <a:spcPts val="1200"/>
              </a:lnSpc>
            </a:pPr>
            <a:r>
              <a:rPr lang="en-US" sz="1100" dirty="0">
                <a:latin typeface="Calibri" pitchFamily="34" charset="0"/>
              </a:rPr>
              <a:t>Mr. Milloy was the co-founder and managing principal of Free Enterprise Action Fund (2004-2009), the first pro-free enterprise activist mutual fund, which merged with the Congressional Effect in July 2009.</a:t>
            </a:r>
          </a:p>
          <a:p>
            <a:pPr>
              <a:lnSpc>
                <a:spcPts val="1200"/>
              </a:lnSpc>
            </a:pPr>
            <a:endParaRPr lang="en-US" sz="1100" b="1" cap="all" dirty="0" smtClean="0">
              <a:latin typeface="Calibri" pitchFamily="34" charset="0"/>
            </a:endParaRPr>
          </a:p>
          <a:p>
            <a:pPr>
              <a:lnSpc>
                <a:spcPts val="1200"/>
              </a:lnSpc>
            </a:pPr>
            <a:r>
              <a:rPr lang="en-US" sz="1100" b="1" cap="all" dirty="0" smtClean="0">
                <a:latin typeface="Calibri" pitchFamily="34" charset="0"/>
              </a:rPr>
              <a:t>About </a:t>
            </a:r>
            <a:r>
              <a:rPr lang="en-US" sz="1100" b="1" cap="all" dirty="0">
                <a:latin typeface="Calibri" pitchFamily="34" charset="0"/>
              </a:rPr>
              <a:t>JunkScience.com</a:t>
            </a:r>
            <a:endParaRPr lang="en-US" sz="1100" dirty="0">
              <a:latin typeface="Calibri" pitchFamily="34" charset="0"/>
            </a:endParaRPr>
          </a:p>
          <a:p>
            <a:pPr>
              <a:lnSpc>
                <a:spcPts val="1200"/>
              </a:lnSpc>
            </a:pPr>
            <a:r>
              <a:rPr lang="en-US" sz="1100" dirty="0">
                <a:latin typeface="Calibri" pitchFamily="34" charset="0"/>
              </a:rPr>
              <a:t>Since April 1, 1996, JunkScience.com has led the fight against junk science, including being named:</a:t>
            </a:r>
          </a:p>
          <a:p>
            <a:pPr>
              <a:lnSpc>
                <a:spcPts val="1200"/>
              </a:lnSpc>
            </a:pPr>
            <a:r>
              <a:rPr lang="en-US" sz="1100" dirty="0">
                <a:latin typeface="Calibri" pitchFamily="34" charset="0"/>
                <a:hlinkClick r:id="rId9"/>
              </a:rPr>
              <a:t>a “Top Resource” and one of the “Most Popular” health news web sites by Yahoo!</a:t>
            </a:r>
            <a:r>
              <a:rPr lang="en-US" sz="1100" dirty="0">
                <a:latin typeface="Calibri" pitchFamily="34" charset="0"/>
              </a:rPr>
              <a:t>;</a:t>
            </a:r>
          </a:p>
          <a:p>
            <a:pPr>
              <a:lnSpc>
                <a:spcPts val="1200"/>
              </a:lnSpc>
            </a:pPr>
            <a:endParaRPr lang="en-US" sz="1100" dirty="0" smtClean="0">
              <a:latin typeface="Calibri" pitchFamily="34" charset="0"/>
            </a:endParaRPr>
          </a:p>
          <a:p>
            <a:pPr>
              <a:lnSpc>
                <a:spcPts val="1200"/>
              </a:lnSpc>
            </a:pPr>
            <a:r>
              <a:rPr lang="en-US" sz="1100" dirty="0" smtClean="0">
                <a:latin typeface="Calibri" pitchFamily="34" charset="0"/>
              </a:rPr>
              <a:t>“</a:t>
            </a:r>
            <a:r>
              <a:rPr lang="en-US" sz="1100" dirty="0">
                <a:latin typeface="Calibri" pitchFamily="34" charset="0"/>
                <a:hlinkClick r:id="rId10"/>
              </a:rPr>
              <a:t>One of the 50 Best Web Sites” by </a:t>
            </a:r>
            <a:r>
              <a:rPr lang="en-US" sz="1100" i="1" dirty="0">
                <a:latin typeface="Calibri" pitchFamily="34" charset="0"/>
                <a:hlinkClick r:id="rId10"/>
              </a:rPr>
              <a:t>Popular Science</a:t>
            </a:r>
            <a:r>
              <a:rPr lang="en-US" sz="1100" dirty="0">
                <a:latin typeface="Calibri" pitchFamily="34" charset="0"/>
                <a:hlinkClick r:id="rId10"/>
              </a:rPr>
              <a:t> (August 1998)</a:t>
            </a:r>
            <a:r>
              <a:rPr lang="en-US" sz="1100" dirty="0">
                <a:latin typeface="Calibri" pitchFamily="34" charset="0"/>
              </a:rPr>
              <a:t>, which stated: “Noted junk science expert Steven Milloy leads a spirited debate over the latest ‘scientific’ revelations regarding environmental, health and nutritional hazards, among other topics”; and</a:t>
            </a:r>
          </a:p>
          <a:p>
            <a:pPr>
              <a:lnSpc>
                <a:spcPts val="1200"/>
              </a:lnSpc>
            </a:pPr>
            <a:endParaRPr lang="en-US" sz="1100" dirty="0" smtClean="0">
              <a:latin typeface="Calibri" pitchFamily="34" charset="0"/>
              <a:hlinkClick r:id="rId11"/>
            </a:endParaRPr>
          </a:p>
          <a:p>
            <a:pPr>
              <a:lnSpc>
                <a:spcPts val="1200"/>
              </a:lnSpc>
            </a:pPr>
            <a:r>
              <a:rPr lang="en-US" sz="1100" dirty="0" smtClean="0">
                <a:latin typeface="Calibri" pitchFamily="34" charset="0"/>
                <a:hlinkClick r:id="rId11"/>
              </a:rPr>
              <a:t>a </a:t>
            </a:r>
            <a:r>
              <a:rPr lang="en-US" sz="1100" dirty="0">
                <a:latin typeface="Calibri" pitchFamily="34" charset="0"/>
                <a:hlinkClick r:id="rId11"/>
              </a:rPr>
              <a:t>“Hot Pick” by Science, April 1998: Vol. 280 no. 5361 p. 171.</a:t>
            </a:r>
            <a:r>
              <a:rPr lang="en-US" sz="1100" dirty="0">
                <a:latin typeface="Calibri" pitchFamily="34" charset="0"/>
              </a:rPr>
              <a:t>, which noted: “Self-appointed bad science debunker Steve Milloy skewers studies on everything from the risks of diet drugs to global warming on The Junk Science Home </a:t>
            </a:r>
            <a:r>
              <a:rPr lang="en-US" sz="1100" dirty="0" smtClean="0">
                <a:latin typeface="Calibri" pitchFamily="34" charset="0"/>
              </a:rPr>
              <a:t>Page</a:t>
            </a:r>
            <a:endParaRPr lang="en-US" sz="1100" dirty="0">
              <a:latin typeface="Calibri" pitchFamily="34" charset="0"/>
            </a:endParaRPr>
          </a:p>
          <a:p>
            <a:pPr>
              <a:lnSpc>
                <a:spcPts val="1200"/>
              </a:lnSpc>
            </a:pPr>
            <a:endParaRPr lang="en-US" sz="1100" dirty="0">
              <a:latin typeface="Calibri" pitchFamily="34" charset="0"/>
            </a:endParaRPr>
          </a:p>
        </p:txBody>
      </p:sp>
      <p:sp>
        <p:nvSpPr>
          <p:cNvPr id="18" name="TextBox 17"/>
          <p:cNvSpPr txBox="1"/>
          <p:nvPr/>
        </p:nvSpPr>
        <p:spPr>
          <a:xfrm>
            <a:off x="152400" y="4572000"/>
            <a:ext cx="2209800" cy="1200323"/>
          </a:xfrm>
          <a:prstGeom prst="rect">
            <a:avLst/>
          </a:prstGeom>
          <a:noFill/>
        </p:spPr>
        <p:txBody>
          <a:bodyPr wrap="square" lIns="91433" tIns="45717" rIns="91433" bIns="45717" rtlCol="0">
            <a:spAutoFit/>
          </a:bodyPr>
          <a:lstStyle/>
          <a:p>
            <a:pPr marL="228584" indent="-228584">
              <a:buFont typeface="+mj-lt"/>
              <a:buAutoNum type="arabicParenR"/>
            </a:pPr>
            <a:r>
              <a:rPr lang="en-US" sz="1200" dirty="0" smtClean="0"/>
              <a:t> </a:t>
            </a:r>
            <a:r>
              <a:rPr lang="en-US" sz="1200" dirty="0" smtClean="0">
                <a:hlinkClick r:id="rId12"/>
              </a:rPr>
              <a:t>http</a:t>
            </a:r>
            <a:r>
              <a:rPr lang="en-US" sz="1200" dirty="0" smtClean="0">
                <a:hlinkClick r:id="rId12"/>
              </a:rPr>
              <a:t>://junkscience.com/about/</a:t>
            </a:r>
            <a:endParaRPr lang="en-US" sz="1200" dirty="0" smtClean="0"/>
          </a:p>
          <a:p>
            <a:pPr marL="228584" indent="-228584">
              <a:buFont typeface="+mj-lt"/>
              <a:buAutoNum type="arabicParenR"/>
            </a:pPr>
            <a:r>
              <a:rPr lang="en-US" sz="1200" dirty="0" smtClean="0">
                <a:hlinkClick r:id="rId13"/>
              </a:rPr>
              <a:t>http://junkscience.com/author/greenhellblog/</a:t>
            </a:r>
            <a:endParaRPr lang="en-US" sz="1200" dirty="0" smtClean="0"/>
          </a:p>
          <a:p>
            <a:endParaRPr lang="en-US" sz="1200" dirty="0"/>
          </a:p>
        </p:txBody>
      </p:sp>
      <p:sp>
        <p:nvSpPr>
          <p:cNvPr id="19" name="TextBox 18"/>
          <p:cNvSpPr txBox="1"/>
          <p:nvPr/>
        </p:nvSpPr>
        <p:spPr>
          <a:xfrm>
            <a:off x="0" y="4800601"/>
            <a:ext cx="2819400" cy="477048"/>
          </a:xfrm>
          <a:prstGeom prst="rect">
            <a:avLst/>
          </a:prstGeom>
          <a:noFill/>
        </p:spPr>
        <p:txBody>
          <a:bodyPr wrap="square" lIns="91433" tIns="45717" rIns="91433" bIns="45717" rtlCol="0">
            <a:spAutoFit/>
          </a:bodyPr>
          <a:lstStyle/>
          <a:p>
            <a:r>
              <a:rPr lang="en-US" sz="1200" dirty="0" smtClean="0"/>
              <a:t> </a:t>
            </a:r>
            <a:endParaRPr lang="en-US" sz="1000" dirty="0" smtClean="0"/>
          </a:p>
          <a:p>
            <a:endParaRPr lang="en-US" sz="1200" dirty="0"/>
          </a:p>
        </p:txBody>
      </p:sp>
      <p:sp>
        <p:nvSpPr>
          <p:cNvPr id="20" name="TextBox 19"/>
          <p:cNvSpPr txBox="1"/>
          <p:nvPr/>
        </p:nvSpPr>
        <p:spPr>
          <a:xfrm>
            <a:off x="152400" y="3657600"/>
            <a:ext cx="1981200" cy="844186"/>
          </a:xfrm>
          <a:prstGeom prst="rect">
            <a:avLst/>
          </a:prstGeom>
          <a:solidFill>
            <a:schemeClr val="bg2">
              <a:lumMod val="75000"/>
            </a:schemeClr>
          </a:solidFill>
        </p:spPr>
        <p:txBody>
          <a:bodyPr wrap="square" lIns="91433" tIns="45717" rIns="91433" bIns="45717" rtlCol="0">
            <a:spAutoFit/>
          </a:bodyPr>
          <a:lstStyle/>
          <a:p>
            <a:r>
              <a:rPr lang="en-US" sz="1200" dirty="0" smtClean="0"/>
              <a:t>Also co-authored “100 Things You Should Know About DDT” with Dr. J. Gordon Edwards </a:t>
            </a:r>
            <a:endParaRPr lang="en-US" sz="1200" dirty="0"/>
          </a:p>
        </p:txBody>
      </p:sp>
    </p:spTree>
  </p:cSld>
  <p:clrMapOvr>
    <a:masterClrMapping/>
  </p:clrMapOvr>
  <p:transition spd="med" advTm="700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1752" y="457200"/>
            <a:ext cx="7394448" cy="533400"/>
          </a:xfrm>
        </p:spPr>
        <p:txBody>
          <a:bodyPr>
            <a:normAutofit fontScale="90000"/>
          </a:bodyPr>
          <a:lstStyle/>
          <a:p>
            <a:r>
              <a:rPr lang="en-US" sz="1600" dirty="0" smtClean="0"/>
              <a:t>Originating email response which spurred me to create this presentation</a:t>
            </a:r>
            <a:endParaRPr lang="en-US" sz="1600" dirty="0"/>
          </a:p>
        </p:txBody>
      </p:sp>
      <p:sp>
        <p:nvSpPr>
          <p:cNvPr id="8" name="TextBox 7"/>
          <p:cNvSpPr txBox="1"/>
          <p:nvPr/>
        </p:nvSpPr>
        <p:spPr>
          <a:xfrm>
            <a:off x="304800" y="1143001"/>
            <a:ext cx="8534400" cy="5155251"/>
          </a:xfrm>
          <a:prstGeom prst="rect">
            <a:avLst/>
          </a:prstGeom>
          <a:noFill/>
        </p:spPr>
        <p:txBody>
          <a:bodyPr wrap="square" lIns="91433" tIns="45717" rIns="91433" bIns="45717" rtlCol="0">
            <a:spAutoFit/>
          </a:bodyPr>
          <a:lstStyle/>
          <a:p>
            <a:pPr lvl="0" eaLnBrk="0" fontAlgn="base" hangingPunct="0">
              <a:spcBef>
                <a:spcPct val="0"/>
              </a:spcBef>
              <a:spcAft>
                <a:spcPct val="0"/>
              </a:spcAft>
            </a:pPr>
            <a:r>
              <a:rPr lang="en-US" sz="900" b="1" dirty="0" smtClean="0">
                <a:latin typeface="Arial" pitchFamily="34" charset="0"/>
                <a:cs typeface="Arial" pitchFamily="34" charset="0"/>
              </a:rPr>
              <a:t>Sent:</a:t>
            </a:r>
            <a:r>
              <a:rPr lang="en-US" sz="900" dirty="0" smtClean="0">
                <a:latin typeface="Arial" pitchFamily="34" charset="0"/>
                <a:cs typeface="Arial" pitchFamily="34" charset="0"/>
              </a:rPr>
              <a:t> Tuesday, November 13, 2012 12:44 PM</a:t>
            </a:r>
            <a:endParaRPr lang="en-US" sz="800" dirty="0" smtClean="0">
              <a:latin typeface="Arial" pitchFamily="34" charset="0"/>
            </a:endParaRPr>
          </a:p>
          <a:p>
            <a:pPr lvl="0" eaLnBrk="0" fontAlgn="base" hangingPunct="0">
              <a:spcBef>
                <a:spcPct val="0"/>
              </a:spcBef>
              <a:spcAft>
                <a:spcPct val="0"/>
              </a:spcAft>
            </a:pPr>
            <a:r>
              <a:rPr lang="en-US" sz="900" b="1" dirty="0" smtClean="0">
                <a:latin typeface="Arial" pitchFamily="34" charset="0"/>
                <a:cs typeface="Arial" pitchFamily="34" charset="0"/>
              </a:rPr>
              <a:t>Subject:</a:t>
            </a:r>
            <a:r>
              <a:rPr lang="en-US" sz="900" dirty="0" smtClean="0">
                <a:latin typeface="Arial" pitchFamily="34" charset="0"/>
                <a:cs typeface="Arial" pitchFamily="34" charset="0"/>
              </a:rPr>
              <a:t> RE: Natural Buffers - Don't miss this!</a:t>
            </a:r>
            <a:endParaRPr lang="en-US" sz="800" dirty="0" smtClean="0">
              <a:latin typeface="Arial" pitchFamily="34" charset="0"/>
            </a:endParaRPr>
          </a:p>
          <a:p>
            <a:pPr lvl="0" eaLnBrk="0" fontAlgn="base" hangingPunct="0">
              <a:spcBef>
                <a:spcPct val="0"/>
              </a:spcBef>
              <a:spcAft>
                <a:spcPct val="0"/>
              </a:spcAft>
            </a:pPr>
            <a:r>
              <a:rPr lang="en-US" sz="1000" dirty="0" smtClean="0">
                <a:solidFill>
                  <a:srgbClr val="000000"/>
                </a:solidFill>
                <a:latin typeface="Calibri" pitchFamily="34" charset="0"/>
                <a:cs typeface="Times New Roman" pitchFamily="18" charset="0"/>
              </a:rPr>
              <a:t>Ken,</a:t>
            </a:r>
            <a:endParaRPr lang="en-US" sz="800" dirty="0" smtClean="0">
              <a:latin typeface="Arial" pitchFamily="34" charset="0"/>
            </a:endParaRPr>
          </a:p>
          <a:p>
            <a:pPr lvl="0" eaLnBrk="0" fontAlgn="base" hangingPunct="0">
              <a:spcBef>
                <a:spcPct val="0"/>
              </a:spcBef>
              <a:spcAft>
                <a:spcPct val="0"/>
              </a:spcAft>
            </a:pPr>
            <a:r>
              <a:rPr lang="en-US" sz="1000" dirty="0" smtClean="0">
                <a:solidFill>
                  <a:srgbClr val="000000"/>
                </a:solidFill>
                <a:latin typeface="Calibri" pitchFamily="34" charset="0"/>
                <a:cs typeface="Times New Roman" pitchFamily="18" charset="0"/>
              </a:rPr>
              <a:t>I needed to send this response in order to point out what appears to be some discrepancies in connecting the email below with conditions in the Hood Canal region, in which I believe you are making your point. </a:t>
            </a:r>
            <a:endParaRPr lang="en-US" sz="800" dirty="0" smtClean="0">
              <a:latin typeface="Arial" pitchFamily="34" charset="0"/>
            </a:endParaRPr>
          </a:p>
          <a:p>
            <a:pPr lvl="0" eaLnBrk="0" fontAlgn="base" hangingPunct="0">
              <a:spcBef>
                <a:spcPct val="0"/>
              </a:spcBef>
              <a:spcAft>
                <a:spcPct val="0"/>
              </a:spcAft>
            </a:pPr>
            <a:r>
              <a:rPr lang="en-US" sz="1000" dirty="0" smtClean="0">
                <a:solidFill>
                  <a:srgbClr val="000000"/>
                </a:solidFill>
                <a:latin typeface="Calibri" pitchFamily="34" charset="0"/>
                <a:cs typeface="Times New Roman" pitchFamily="18" charset="0"/>
              </a:rPr>
              <a:t>The USGS report is not new (2002) and was done on a very densely populated lake in Wisconsin.   </a:t>
            </a:r>
            <a:endParaRPr lang="en-US" sz="800" dirty="0" smtClean="0">
              <a:latin typeface="Arial" pitchFamily="34" charset="0"/>
            </a:endParaRPr>
          </a:p>
          <a:p>
            <a:pPr lvl="0" eaLnBrk="0" fontAlgn="base" hangingPunct="0">
              <a:spcBef>
                <a:spcPct val="0"/>
              </a:spcBef>
              <a:spcAft>
                <a:spcPct val="0"/>
              </a:spcAft>
            </a:pPr>
            <a:r>
              <a:rPr lang="en-US" sz="1000" dirty="0" smtClean="0">
                <a:solidFill>
                  <a:srgbClr val="000000"/>
                </a:solidFill>
                <a:latin typeface="Calibri" pitchFamily="34" charset="0"/>
                <a:cs typeface="Times New Roman" pitchFamily="18" charset="0"/>
              </a:rPr>
              <a:t>Just from this perspective I don’t think it is a reasonable comparison, but forwarding someone’s out-of-context interpretation of a science report to compare a phosphorus limited lake system to the nitrogen limited marine system of Hood Canal just doesn’t seem sensible. </a:t>
            </a:r>
            <a:endParaRPr lang="en-US" sz="800" dirty="0" smtClean="0">
              <a:latin typeface="Arial" pitchFamily="34" charset="0"/>
            </a:endParaRPr>
          </a:p>
          <a:p>
            <a:pPr lvl="0" eaLnBrk="0" fontAlgn="base" hangingPunct="0">
              <a:spcBef>
                <a:spcPct val="0"/>
              </a:spcBef>
              <a:spcAft>
                <a:spcPct val="0"/>
              </a:spcAft>
            </a:pPr>
            <a:r>
              <a:rPr lang="en-US" sz="1000" dirty="0" smtClean="0">
                <a:solidFill>
                  <a:srgbClr val="000000"/>
                </a:solidFill>
                <a:latin typeface="Calibri" pitchFamily="34" charset="0"/>
                <a:cs typeface="Times New Roman" pitchFamily="18" charset="0"/>
              </a:rPr>
              <a:t>The graphic defended, and pointed out in the email (‘figure 7’) compares in part, the dissolved phosphorus levels in an ‘unfertilized wooded’ site with a ‘regular-fertilizer lawn’ site.  The data shows the median concentration for the ‘wooded’ site was 1.99 mg/L.  The median for the ‘lawn’ site is .77 mg/L, although for reasons described in the text*, the ‘lawn’ calculation does not include ‘outliers’ of 1.9 and 2.7;.</a:t>
            </a:r>
            <a:endParaRPr lang="en-US" sz="800" dirty="0" smtClean="0">
              <a:latin typeface="Arial" pitchFamily="34" charset="0"/>
            </a:endParaRPr>
          </a:p>
          <a:p>
            <a:pPr lvl="0" eaLnBrk="0" fontAlgn="base" hangingPunct="0">
              <a:spcBef>
                <a:spcPct val="0"/>
              </a:spcBef>
              <a:spcAft>
                <a:spcPct val="0"/>
              </a:spcAft>
            </a:pPr>
            <a:r>
              <a:rPr lang="en-US" sz="1000" dirty="0" smtClean="0">
                <a:solidFill>
                  <a:srgbClr val="000000"/>
                </a:solidFill>
                <a:latin typeface="Calibri" pitchFamily="34" charset="0"/>
                <a:cs typeface="Times New Roman" pitchFamily="18" charset="0"/>
              </a:rPr>
              <a:t>Keep in mind the point be trumpeted is a difference in the medians of just 1.2  mg/L … without the outliers.</a:t>
            </a:r>
            <a:endParaRPr lang="en-US" sz="800" dirty="0" smtClean="0">
              <a:latin typeface="Arial" pitchFamily="34" charset="0"/>
            </a:endParaRPr>
          </a:p>
          <a:p>
            <a:pPr lvl="0" eaLnBrk="0" fontAlgn="base" hangingPunct="0">
              <a:spcBef>
                <a:spcPct val="0"/>
              </a:spcBef>
              <a:spcAft>
                <a:spcPct val="0"/>
              </a:spcAft>
            </a:pPr>
            <a:r>
              <a:rPr lang="en-US" sz="1000" dirty="0" smtClean="0">
                <a:solidFill>
                  <a:srgbClr val="000000"/>
                </a:solidFill>
                <a:latin typeface="Calibri" pitchFamily="34" charset="0"/>
                <a:cs typeface="Times New Roman" pitchFamily="18" charset="0"/>
              </a:rPr>
              <a:t>This was a study about  the ‘run-off from lawns’, specifically investigating whether  ‘the phosphorus movement from lawns’ was a problem and whether “maintaining lush lawns may conflict with lake manager goals to minimize nutrient input”.</a:t>
            </a:r>
            <a:endParaRPr lang="en-US" sz="800" dirty="0" smtClean="0">
              <a:latin typeface="Arial" pitchFamily="34" charset="0"/>
            </a:endParaRPr>
          </a:p>
          <a:p>
            <a:pPr lvl="0" eaLnBrk="0" fontAlgn="base" hangingPunct="0">
              <a:spcBef>
                <a:spcPct val="0"/>
              </a:spcBef>
              <a:spcAft>
                <a:spcPct val="0"/>
              </a:spcAft>
            </a:pPr>
            <a:r>
              <a:rPr lang="en-US" sz="1000" dirty="0" smtClean="0">
                <a:solidFill>
                  <a:srgbClr val="000000"/>
                </a:solidFill>
                <a:latin typeface="Calibri" pitchFamily="34" charset="0"/>
                <a:cs typeface="Times New Roman" pitchFamily="18" charset="0"/>
              </a:rPr>
              <a:t>Here is some text taken from the report to illustrate this, and to show the limitations of the results.</a:t>
            </a:r>
            <a:endParaRPr lang="en-US" sz="800" dirty="0" smtClean="0">
              <a:latin typeface="Arial" pitchFamily="34" charset="0"/>
            </a:endParaRPr>
          </a:p>
          <a:p>
            <a:pPr lvl="0" eaLnBrk="0" fontAlgn="base" hangingPunct="0">
              <a:spcBef>
                <a:spcPct val="0"/>
              </a:spcBef>
              <a:spcAft>
                <a:spcPct val="0"/>
              </a:spcAft>
            </a:pPr>
            <a:r>
              <a:rPr lang="en-US" sz="1000" dirty="0" smtClean="0">
                <a:solidFill>
                  <a:srgbClr val="000000"/>
                </a:solidFill>
                <a:latin typeface="Calibri" pitchFamily="34" charset="0"/>
                <a:cs typeface="Times New Roman" pitchFamily="18" charset="0"/>
              </a:rPr>
              <a:t>“it was not within the scope of this study to measure runoff volumes from each of the sites and quantify the mass of nutrients transported offsite”.</a:t>
            </a:r>
            <a:endParaRPr lang="en-US" sz="800" dirty="0" smtClean="0">
              <a:latin typeface="Arial" pitchFamily="34" charset="0"/>
            </a:endParaRPr>
          </a:p>
          <a:p>
            <a:pPr lvl="0" eaLnBrk="0" fontAlgn="base" hangingPunct="0">
              <a:spcBef>
                <a:spcPct val="0"/>
              </a:spcBef>
              <a:spcAft>
                <a:spcPct val="0"/>
              </a:spcAft>
            </a:pPr>
            <a:r>
              <a:rPr lang="en-US" sz="1000" dirty="0" smtClean="0">
                <a:solidFill>
                  <a:srgbClr val="000000"/>
                </a:solidFill>
                <a:latin typeface="Calibri" pitchFamily="34" charset="0"/>
                <a:cs typeface="Times New Roman" pitchFamily="18" charset="0"/>
              </a:rPr>
              <a:t>“All of the nutrient load from lawn runoff may not actually reach or be deposited in the lake because of varying flowpaths, soil permeability, breaks in slope, vegetative buffers and other obstructions; however, in many cases, lawns extend and slope continuously to the water’s edge to provide a direct source of loading.”</a:t>
            </a:r>
            <a:endParaRPr lang="en-US" sz="800" dirty="0" smtClean="0">
              <a:latin typeface="Arial" pitchFamily="34" charset="0"/>
            </a:endParaRPr>
          </a:p>
          <a:p>
            <a:pPr lvl="0" eaLnBrk="0" fontAlgn="base" hangingPunct="0">
              <a:spcBef>
                <a:spcPct val="0"/>
              </a:spcBef>
              <a:spcAft>
                <a:spcPct val="0"/>
              </a:spcAft>
            </a:pPr>
            <a:r>
              <a:rPr lang="en-US" sz="1000" dirty="0" smtClean="0">
                <a:solidFill>
                  <a:srgbClr val="000000"/>
                </a:solidFill>
                <a:latin typeface="Calibri" pitchFamily="34" charset="0"/>
                <a:cs typeface="Times New Roman" pitchFamily="18" charset="0"/>
              </a:rPr>
              <a:t>“The annual phosphorus load from the nearshore area of the lake may be greater than the 430 pounds previously estimated.”</a:t>
            </a:r>
            <a:endParaRPr lang="en-US" sz="800" dirty="0" smtClean="0">
              <a:latin typeface="Arial" pitchFamily="34" charset="0"/>
            </a:endParaRPr>
          </a:p>
          <a:p>
            <a:pPr lvl="0" eaLnBrk="0" fontAlgn="base" hangingPunct="0">
              <a:spcBef>
                <a:spcPct val="0"/>
              </a:spcBef>
              <a:spcAft>
                <a:spcPct val="0"/>
              </a:spcAft>
            </a:pPr>
            <a:r>
              <a:rPr lang="en-US" sz="1000" dirty="0" smtClean="0">
                <a:solidFill>
                  <a:srgbClr val="000000"/>
                </a:solidFill>
                <a:latin typeface="Calibri" pitchFamily="34" charset="0"/>
                <a:cs typeface="Times New Roman" pitchFamily="18" charset="0"/>
              </a:rPr>
              <a:t>*”Many runoff samples (about 30 percent) overflowed the collecting bottle and may not be truly representative of the mean concentration form each storm.”</a:t>
            </a:r>
            <a:endParaRPr lang="en-US" sz="800" dirty="0" smtClean="0">
              <a:latin typeface="Arial" pitchFamily="34" charset="0"/>
            </a:endParaRPr>
          </a:p>
          <a:p>
            <a:pPr lvl="0" eaLnBrk="0" fontAlgn="base" hangingPunct="0">
              <a:spcBef>
                <a:spcPct val="0"/>
              </a:spcBef>
              <a:spcAft>
                <a:spcPct val="0"/>
              </a:spcAft>
            </a:pPr>
            <a:r>
              <a:rPr lang="en-US" sz="1000" dirty="0" smtClean="0">
                <a:solidFill>
                  <a:srgbClr val="000000"/>
                </a:solidFill>
                <a:latin typeface="Calibri" pitchFamily="34" charset="0"/>
                <a:cs typeface="Times New Roman" pitchFamily="18" charset="0"/>
              </a:rPr>
              <a:t>“The number of samples from some categories was relatively small for rigorous statistical analysis…”</a:t>
            </a:r>
            <a:endParaRPr lang="en-US" sz="800" dirty="0" smtClean="0">
              <a:latin typeface="Arial" pitchFamily="34" charset="0"/>
            </a:endParaRPr>
          </a:p>
          <a:p>
            <a:pPr lvl="0" eaLnBrk="0" fontAlgn="base" hangingPunct="0">
              <a:spcBef>
                <a:spcPct val="0"/>
              </a:spcBef>
              <a:spcAft>
                <a:spcPct val="0"/>
              </a:spcAft>
            </a:pPr>
            <a:r>
              <a:rPr lang="en-US" sz="1000" dirty="0" smtClean="0">
                <a:solidFill>
                  <a:srgbClr val="000000"/>
                </a:solidFill>
                <a:latin typeface="Calibri" pitchFamily="34" charset="0"/>
                <a:cs typeface="Times New Roman" pitchFamily="18" charset="0"/>
              </a:rPr>
              <a:t>I’m all about public education… especially when we’re all looking at, and discussing the issues and information relevant to the our backyards. </a:t>
            </a:r>
            <a:endParaRPr lang="en-US" sz="800" dirty="0" smtClean="0">
              <a:latin typeface="Arial" pitchFamily="34" charset="0"/>
            </a:endParaRPr>
          </a:p>
          <a:p>
            <a:pPr lvl="0" eaLnBrk="0" fontAlgn="base" hangingPunct="0">
              <a:spcBef>
                <a:spcPct val="0"/>
              </a:spcBef>
              <a:spcAft>
                <a:spcPct val="0"/>
              </a:spcAft>
            </a:pPr>
            <a:r>
              <a:rPr lang="en-US" sz="1000" dirty="0" smtClean="0">
                <a:solidFill>
                  <a:srgbClr val="000000"/>
                </a:solidFill>
                <a:latin typeface="Calibri" pitchFamily="34" charset="0"/>
                <a:cs typeface="Times New Roman" pitchFamily="18" charset="0"/>
              </a:rPr>
              <a:t>I would be careful to wave this around in support of dismissing shoreline ordinances.</a:t>
            </a:r>
            <a:endParaRPr lang="en-US" sz="800" dirty="0" smtClean="0">
              <a:latin typeface="Arial" pitchFamily="34" charset="0"/>
            </a:endParaRPr>
          </a:p>
          <a:p>
            <a:pPr lvl="0" eaLnBrk="0" fontAlgn="base" hangingPunct="0">
              <a:spcBef>
                <a:spcPct val="0"/>
              </a:spcBef>
              <a:spcAft>
                <a:spcPct val="0"/>
              </a:spcAft>
            </a:pPr>
            <a:r>
              <a:rPr lang="en-US" sz="1000" dirty="0" smtClean="0">
                <a:solidFill>
                  <a:srgbClr val="000000"/>
                </a:solidFill>
                <a:latin typeface="Calibri" pitchFamily="34" charset="0"/>
                <a:cs typeface="Times New Roman" pitchFamily="18" charset="0"/>
              </a:rPr>
              <a:t>For what it’s worth,  this sort of information dissemination really distracts from what you and I and everyone else is trying to do, which is to find a reasonable approach to interacting with the world around us so it continues to provide the things which provide for us.  </a:t>
            </a:r>
            <a:endParaRPr lang="en-US" sz="800" dirty="0" smtClean="0">
              <a:latin typeface="Arial" pitchFamily="34" charset="0"/>
            </a:endParaRPr>
          </a:p>
          <a:p>
            <a:pPr lvl="0" eaLnBrk="0" fontAlgn="base" hangingPunct="0">
              <a:spcBef>
                <a:spcPct val="0"/>
              </a:spcBef>
              <a:spcAft>
                <a:spcPct val="0"/>
              </a:spcAft>
            </a:pPr>
            <a:r>
              <a:rPr lang="en-US" sz="1000" dirty="0" smtClean="0">
                <a:solidFill>
                  <a:srgbClr val="000000"/>
                </a:solidFill>
                <a:latin typeface="Calibri" pitchFamily="34" charset="0"/>
                <a:cs typeface="Times New Roman" pitchFamily="18" charset="0"/>
              </a:rPr>
              <a:t>Respectfully,</a:t>
            </a:r>
            <a:endParaRPr lang="en-US" sz="800" dirty="0" smtClean="0">
              <a:latin typeface="Arial" pitchFamily="34" charset="0"/>
            </a:endParaRPr>
          </a:p>
          <a:p>
            <a:pPr lvl="0" eaLnBrk="0" fontAlgn="base" hangingPunct="0">
              <a:spcBef>
                <a:spcPct val="0"/>
              </a:spcBef>
              <a:spcAft>
                <a:spcPct val="0"/>
              </a:spcAft>
            </a:pPr>
            <a:r>
              <a:rPr lang="en-US" sz="1000" dirty="0" smtClean="0">
                <a:solidFill>
                  <a:srgbClr val="000000"/>
                </a:solidFill>
                <a:latin typeface="Calibri" pitchFamily="34" charset="0"/>
                <a:cs typeface="Times New Roman" pitchFamily="18" charset="0"/>
              </a:rPr>
              <a:t>Dan</a:t>
            </a:r>
            <a:endParaRPr lang="en-US" sz="800" dirty="0" smtClean="0">
              <a:latin typeface="Arial" pitchFamily="34" charset="0"/>
            </a:endParaRPr>
          </a:p>
          <a:p>
            <a:pPr lvl="0" eaLnBrk="0" fontAlgn="base" hangingPunct="0">
              <a:spcBef>
                <a:spcPct val="0"/>
              </a:spcBef>
              <a:spcAft>
                <a:spcPct val="0"/>
              </a:spcAft>
            </a:pPr>
            <a:r>
              <a:rPr lang="en-US" sz="1000" b="1" dirty="0" smtClean="0">
                <a:solidFill>
                  <a:srgbClr val="000000"/>
                </a:solidFill>
                <a:latin typeface="Calibri" pitchFamily="34" charset="0"/>
                <a:cs typeface="Times New Roman" pitchFamily="18" charset="0"/>
              </a:rPr>
              <a:t>Dan Hannafious</a:t>
            </a:r>
            <a:endParaRPr lang="en-US" sz="800" dirty="0" smtClean="0">
              <a:latin typeface="Arial" pitchFamily="34" charset="0"/>
            </a:endParaRPr>
          </a:p>
          <a:p>
            <a:pPr lvl="0" eaLnBrk="0" fontAlgn="base" hangingPunct="0">
              <a:spcBef>
                <a:spcPct val="0"/>
              </a:spcBef>
              <a:spcAft>
                <a:spcPct val="0"/>
              </a:spcAft>
            </a:pPr>
            <a:r>
              <a:rPr lang="en-US" sz="1000" dirty="0" smtClean="0">
                <a:solidFill>
                  <a:srgbClr val="000000"/>
                </a:solidFill>
                <a:latin typeface="Calibri" pitchFamily="34" charset="0"/>
                <a:cs typeface="Times New Roman" pitchFamily="18" charset="0"/>
              </a:rPr>
              <a:t>Assistant Director</a:t>
            </a:r>
            <a:endParaRPr lang="en-US" sz="800" dirty="0" smtClean="0">
              <a:latin typeface="Arial" pitchFamily="34" charset="0"/>
            </a:endParaRPr>
          </a:p>
          <a:p>
            <a:pPr lvl="0" eaLnBrk="0" fontAlgn="base" hangingPunct="0">
              <a:spcBef>
                <a:spcPct val="0"/>
              </a:spcBef>
              <a:spcAft>
                <a:spcPct val="0"/>
              </a:spcAft>
            </a:pPr>
            <a:r>
              <a:rPr lang="en-US" sz="1000" dirty="0" smtClean="0">
                <a:solidFill>
                  <a:srgbClr val="000000"/>
                </a:solidFill>
                <a:latin typeface="Calibri" pitchFamily="34" charset="0"/>
                <a:cs typeface="Times New Roman" pitchFamily="18" charset="0"/>
              </a:rPr>
              <a:t>Hood Canal Salmon Enhancement Group</a:t>
            </a:r>
            <a:endParaRPr lang="en-US" sz="800" dirty="0" smtClean="0">
              <a:latin typeface="Arial" pitchFamily="34" charset="0"/>
            </a:endParaRPr>
          </a:p>
          <a:p>
            <a:pPr lvl="0" eaLnBrk="0" fontAlgn="base" hangingPunct="0">
              <a:spcBef>
                <a:spcPct val="0"/>
              </a:spcBef>
              <a:spcAft>
                <a:spcPct val="0"/>
              </a:spcAft>
            </a:pPr>
            <a:r>
              <a:rPr lang="en-US" sz="1000" dirty="0" smtClean="0">
                <a:solidFill>
                  <a:srgbClr val="000000"/>
                </a:solidFill>
                <a:latin typeface="Calibri" pitchFamily="34" charset="0"/>
                <a:cs typeface="Times New Roman" pitchFamily="18" charset="0"/>
                <a:hlinkClick r:id="rId2"/>
              </a:rPr>
              <a:t>dan@hcseg.org</a:t>
            </a:r>
            <a:endParaRPr lang="en-US" sz="800" dirty="0" smtClean="0">
              <a:latin typeface="Arial" pitchFamily="34" charset="0"/>
            </a:endParaRPr>
          </a:p>
        </p:txBody>
      </p:sp>
    </p:spTree>
  </p:cSld>
  <p:clrMapOvr>
    <a:masterClrMapping/>
  </p:clrMapOvr>
  <p:transition spd="med" advTm="7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4876800" cy="838200"/>
          </a:xfrm>
        </p:spPr>
        <p:txBody>
          <a:bodyPr>
            <a:noAutofit/>
          </a:bodyPr>
          <a:lstStyle/>
          <a:p>
            <a:r>
              <a:rPr lang="en-US" sz="1200" dirty="0" smtClean="0"/>
              <a:t>Buffers – global fait accompli</a:t>
            </a:r>
            <a:br>
              <a:rPr lang="en-US" sz="1200" dirty="0" smtClean="0"/>
            </a:br>
            <a:r>
              <a:rPr lang="en-US" sz="1200" dirty="0" smtClean="0"/>
              <a:t>American private and public land grabs by united nations educational, scientific and cultural organization  (unesco)</a:t>
            </a:r>
            <a:endParaRPr lang="en-US" sz="1200" dirty="0"/>
          </a:p>
        </p:txBody>
      </p:sp>
      <p:sp>
        <p:nvSpPr>
          <p:cNvPr id="4" name="Content Placeholder 3"/>
          <p:cNvSpPr>
            <a:spLocks noGrp="1"/>
          </p:cNvSpPr>
          <p:nvPr>
            <p:ph sz="half" idx="2"/>
          </p:nvPr>
        </p:nvSpPr>
        <p:spPr>
          <a:xfrm>
            <a:off x="5562600" y="1143000"/>
            <a:ext cx="3505200" cy="5181600"/>
          </a:xfrm>
        </p:spPr>
        <p:txBody>
          <a:bodyPr>
            <a:noAutofit/>
          </a:bodyPr>
          <a:lstStyle/>
          <a:p>
            <a:pPr marL="182867" indent="-182867">
              <a:lnSpc>
                <a:spcPts val="1100"/>
              </a:lnSpc>
              <a:spcBef>
                <a:spcPts val="300"/>
              </a:spcBef>
              <a:buClrTx/>
              <a:buSzPct val="100000"/>
              <a:buFont typeface="Wingdings" pitchFamily="2" charset="2"/>
              <a:buChar char="q"/>
            </a:pPr>
            <a:r>
              <a:rPr lang="en-US" sz="1200" dirty="0" smtClean="0">
                <a:latin typeface="Calibri" pitchFamily="34" charset="0"/>
              </a:rPr>
              <a:t>“</a:t>
            </a:r>
            <a:r>
              <a:rPr lang="en-US" sz="1200" u="sng" dirty="0" smtClean="0">
                <a:latin typeface="Calibri" pitchFamily="34" charset="0"/>
              </a:rPr>
              <a:t>The concept of a </a:t>
            </a:r>
            <a:r>
              <a:rPr lang="en-US" sz="1200" b="1" u="sng" dirty="0" smtClean="0">
                <a:latin typeface="Calibri" pitchFamily="34" charset="0"/>
              </a:rPr>
              <a:t>buffer zone </a:t>
            </a:r>
            <a:r>
              <a:rPr lang="en-US" sz="1200" u="sng" dirty="0" smtClean="0">
                <a:latin typeface="Calibri" pitchFamily="34" charset="0"/>
              </a:rPr>
              <a:t>was first included in the </a:t>
            </a:r>
            <a:r>
              <a:rPr lang="en-US" sz="1200" i="1" u="sng" dirty="0" smtClean="0">
                <a:latin typeface="Calibri" pitchFamily="34" charset="0"/>
              </a:rPr>
              <a:t>Operational Guidelines for the implementation of the </a:t>
            </a:r>
            <a:r>
              <a:rPr lang="en-US" sz="1200" b="1" i="1" u="sng" dirty="0" smtClean="0">
                <a:latin typeface="Calibri" pitchFamily="34" charset="0"/>
              </a:rPr>
              <a:t>World Heritage Convention</a:t>
            </a:r>
            <a:r>
              <a:rPr lang="en-US" sz="1200" b="1" u="sng" dirty="0" smtClean="0">
                <a:latin typeface="Calibri" pitchFamily="34" charset="0"/>
              </a:rPr>
              <a:t> </a:t>
            </a:r>
            <a:r>
              <a:rPr lang="en-US" sz="1200" u="sng" dirty="0" smtClean="0">
                <a:latin typeface="Calibri" pitchFamily="34" charset="0"/>
              </a:rPr>
              <a:t>in 1977.</a:t>
            </a:r>
            <a:r>
              <a:rPr lang="en-US" sz="1200" dirty="0" smtClean="0">
                <a:latin typeface="Calibri" pitchFamily="34" charset="0"/>
              </a:rPr>
              <a:t> In the most current version of the </a:t>
            </a:r>
            <a:r>
              <a:rPr lang="en-US" sz="1200" i="1" dirty="0" smtClean="0">
                <a:latin typeface="Calibri" pitchFamily="34" charset="0"/>
              </a:rPr>
              <a:t>Operational Guidelines</a:t>
            </a:r>
            <a:r>
              <a:rPr lang="en-US" sz="1200" dirty="0" smtClean="0">
                <a:latin typeface="Calibri" pitchFamily="34" charset="0"/>
              </a:rPr>
              <a:t> of 2005 the inclusion of a buffer zone into a nomination of a site to the </a:t>
            </a:r>
            <a:r>
              <a:rPr lang="en-US" sz="1200" b="1" dirty="0" smtClean="0">
                <a:latin typeface="Calibri" pitchFamily="34" charset="0"/>
              </a:rPr>
              <a:t>World Heritage List </a:t>
            </a:r>
            <a:r>
              <a:rPr lang="en-US" sz="1200" dirty="0" smtClean="0">
                <a:latin typeface="Calibri" pitchFamily="34" charset="0"/>
              </a:rPr>
              <a:t>is strongly recommended but not mandatory.”</a:t>
            </a:r>
          </a:p>
          <a:p>
            <a:pPr marL="182867" indent="-182867">
              <a:lnSpc>
                <a:spcPts val="1100"/>
              </a:lnSpc>
              <a:spcBef>
                <a:spcPts val="300"/>
              </a:spcBef>
              <a:buClrTx/>
              <a:buSzPct val="101000"/>
              <a:buFont typeface="Wingdings" pitchFamily="2" charset="2"/>
              <a:buChar char="q"/>
            </a:pPr>
            <a:r>
              <a:rPr lang="en-US" sz="1200" dirty="0" smtClean="0">
                <a:latin typeface="Calibri" pitchFamily="34" charset="0"/>
              </a:rPr>
              <a:t> “</a:t>
            </a:r>
            <a:r>
              <a:rPr lang="en-US" sz="1200" b="1" dirty="0" smtClean="0">
                <a:latin typeface="Calibri" pitchFamily="34" charset="0"/>
              </a:rPr>
              <a:t>How did the biosphere reserve concept start?  </a:t>
            </a:r>
          </a:p>
          <a:p>
            <a:pPr marL="182867" lvl="2" indent="-182867">
              <a:lnSpc>
                <a:spcPts val="1100"/>
              </a:lnSpc>
              <a:spcBef>
                <a:spcPts val="300"/>
              </a:spcBef>
              <a:buClrTx/>
              <a:buSzPct val="101000"/>
              <a:buNone/>
            </a:pPr>
            <a:r>
              <a:rPr lang="en-US" sz="1200" dirty="0" smtClean="0">
                <a:latin typeface="Calibri" pitchFamily="34" charset="0"/>
              </a:rPr>
              <a:t>    “</a:t>
            </a:r>
            <a:r>
              <a:rPr lang="en-US" sz="1200" u="sng" dirty="0" smtClean="0">
                <a:latin typeface="Calibri" pitchFamily="34" charset="0"/>
              </a:rPr>
              <a:t>The origin of Biosphere Reserves goes back to the "Biosphere Conference" </a:t>
            </a:r>
            <a:r>
              <a:rPr lang="en-US" sz="1200" b="1" u="sng" dirty="0" smtClean="0">
                <a:latin typeface="Calibri" pitchFamily="34" charset="0"/>
              </a:rPr>
              <a:t>organized by UNESCO</a:t>
            </a:r>
            <a:r>
              <a:rPr lang="en-US" sz="1200" u="sng" dirty="0" smtClean="0">
                <a:latin typeface="Calibri" pitchFamily="34" charset="0"/>
              </a:rPr>
              <a:t> in 1968</a:t>
            </a:r>
            <a:r>
              <a:rPr lang="en-US" sz="1200" dirty="0" smtClean="0">
                <a:latin typeface="Calibri" pitchFamily="34" charset="0"/>
              </a:rPr>
              <a:t>. This was the 1st intergovernmental conference examining how to reconcile the conservation and use of natural resources, thereby foreshadowing the present-day notion of sustainable development. This Conference resulted in the launching of the </a:t>
            </a:r>
            <a:r>
              <a:rPr lang="en-US" sz="1200" b="1" dirty="0" smtClean="0">
                <a:latin typeface="Calibri" pitchFamily="34" charset="0"/>
              </a:rPr>
              <a:t>UNESCO "Man and the Biosphere" (MAB) Programme</a:t>
            </a:r>
            <a:r>
              <a:rPr lang="en-US" sz="1200" dirty="0" smtClean="0">
                <a:latin typeface="Calibri" pitchFamily="34" charset="0"/>
              </a:rPr>
              <a:t> in 1970. One of the original MAB projects consisted in establishing a coordinated World Network of sites representing the main ecosystems of the planet in which genetic resources would be protected, and where research on ecosystems as well as monitoring and training work could be carried out. These sites were named as "Biosphere Reserves", in reference to the MAB programme itself. “</a:t>
            </a:r>
            <a:br>
              <a:rPr lang="en-US" sz="1200" dirty="0" smtClean="0">
                <a:latin typeface="Calibri" pitchFamily="34" charset="0"/>
              </a:rPr>
            </a:br>
            <a:r>
              <a:rPr lang="en-US" sz="1200" dirty="0" smtClean="0">
                <a:latin typeface="Calibri" pitchFamily="34" charset="0"/>
              </a:rPr>
              <a:t>Source  of above material -  </a:t>
            </a:r>
            <a:r>
              <a:rPr lang="en-US" sz="1200" dirty="0" smtClean="0">
                <a:latin typeface="Calibri" pitchFamily="34" charset="0"/>
                <a:hlinkClick r:id="rId2"/>
              </a:rPr>
              <a:t>http://whc.</a:t>
            </a:r>
            <a:r>
              <a:rPr lang="en-US" sz="1200" b="1" dirty="0" smtClean="0">
                <a:latin typeface="Calibri" pitchFamily="34" charset="0"/>
                <a:hlinkClick r:id="rId2"/>
              </a:rPr>
              <a:t>unesco</a:t>
            </a:r>
            <a:r>
              <a:rPr lang="en-US" sz="1200" dirty="0" smtClean="0">
                <a:latin typeface="Calibri" pitchFamily="34" charset="0"/>
                <a:hlinkClick r:id="rId2"/>
              </a:rPr>
              <a:t>.org/en/events/473/</a:t>
            </a:r>
            <a:endParaRPr lang="en-US" sz="1200" dirty="0" smtClean="0">
              <a:latin typeface="Calibri" pitchFamily="34" charset="0"/>
            </a:endParaRPr>
          </a:p>
          <a:p>
            <a:pPr marL="182867" indent="-182867">
              <a:lnSpc>
                <a:spcPts val="1100"/>
              </a:lnSpc>
              <a:spcBef>
                <a:spcPts val="300"/>
              </a:spcBef>
              <a:buClrTx/>
              <a:buSzPct val="101000"/>
              <a:buFont typeface="Wingdings" pitchFamily="2" charset="2"/>
              <a:buChar char="q"/>
            </a:pPr>
            <a:r>
              <a:rPr lang="en-US" sz="1200" b="1" dirty="0" smtClean="0">
                <a:latin typeface="Calibri" pitchFamily="34" charset="0"/>
              </a:rPr>
              <a:t>“What are the biosphere reserve zones? </a:t>
            </a:r>
          </a:p>
          <a:p>
            <a:pPr marL="182867" lvl="3" indent="-182867">
              <a:lnSpc>
                <a:spcPts val="1100"/>
              </a:lnSpc>
              <a:spcBef>
                <a:spcPts val="300"/>
              </a:spcBef>
              <a:buClrTx/>
              <a:buSzPct val="96000"/>
              <a:buFont typeface="Wingdings" pitchFamily="2" charset="2"/>
              <a:buChar char="q"/>
            </a:pPr>
            <a:r>
              <a:rPr lang="en-US" sz="1200" b="1" dirty="0" smtClean="0">
                <a:latin typeface="Calibri" pitchFamily="34" charset="0"/>
              </a:rPr>
              <a:t>Biosphere reserves are organized into 3 interrelated zones: </a:t>
            </a:r>
          </a:p>
          <a:p>
            <a:pPr marL="182867" lvl="4" indent="-182867">
              <a:lnSpc>
                <a:spcPts val="1100"/>
              </a:lnSpc>
              <a:spcBef>
                <a:spcPts val="300"/>
              </a:spcBef>
              <a:buClrTx/>
              <a:buSzPct val="96000"/>
              <a:buFont typeface="+mj-lt"/>
              <a:buAutoNum type="arabicParenR"/>
            </a:pPr>
            <a:r>
              <a:rPr lang="en-US" sz="1200" dirty="0" smtClean="0">
                <a:latin typeface="Calibri" pitchFamily="34" charset="0"/>
              </a:rPr>
              <a:t>the core area </a:t>
            </a:r>
          </a:p>
          <a:p>
            <a:pPr marL="182867" lvl="4" indent="-182867">
              <a:lnSpc>
                <a:spcPts val="1100"/>
              </a:lnSpc>
              <a:spcBef>
                <a:spcPts val="300"/>
              </a:spcBef>
              <a:buClrTx/>
              <a:buSzPct val="96000"/>
              <a:buFont typeface="+mj-lt"/>
              <a:buAutoNum type="arabicParenR"/>
            </a:pPr>
            <a:r>
              <a:rPr lang="en-US" sz="1200" b="1" u="sng" dirty="0" smtClean="0">
                <a:latin typeface="Calibri" pitchFamily="34" charset="0"/>
              </a:rPr>
              <a:t> the buffer zone </a:t>
            </a:r>
          </a:p>
          <a:p>
            <a:pPr marL="182867" lvl="4" indent="-182867">
              <a:lnSpc>
                <a:spcPts val="1100"/>
              </a:lnSpc>
              <a:spcBef>
                <a:spcPts val="300"/>
              </a:spcBef>
              <a:buClrTx/>
              <a:buSzPct val="96000"/>
              <a:buFont typeface="+mj-lt"/>
              <a:buAutoNum type="arabicParenR"/>
            </a:pPr>
            <a:r>
              <a:rPr lang="en-US" sz="1200" dirty="0" smtClean="0">
                <a:latin typeface="Calibri" pitchFamily="34" charset="0"/>
              </a:rPr>
              <a:t>the transition area “</a:t>
            </a:r>
          </a:p>
          <a:p>
            <a:pPr marL="182867" lvl="2" indent="-182867">
              <a:lnSpc>
                <a:spcPts val="1000"/>
              </a:lnSpc>
              <a:spcBef>
                <a:spcPts val="300"/>
              </a:spcBef>
              <a:buClrTx/>
              <a:buSzPct val="96000"/>
              <a:buNone/>
            </a:pPr>
            <a:r>
              <a:rPr lang="en-US" sz="1200" dirty="0" smtClean="0">
                <a:latin typeface="Calibri" pitchFamily="34" charset="0"/>
              </a:rPr>
              <a:t>Source - </a:t>
            </a:r>
            <a:r>
              <a:rPr lang="en-US" sz="1100" dirty="0" smtClean="0">
                <a:latin typeface="Calibri" pitchFamily="34" charset="0"/>
                <a:hlinkClick r:id="rId3"/>
              </a:rPr>
              <a:t>http://www.</a:t>
            </a:r>
            <a:r>
              <a:rPr lang="en-US" sz="1100" b="1" dirty="0" smtClean="0">
                <a:latin typeface="Calibri" pitchFamily="34" charset="0"/>
                <a:hlinkClick r:id="rId3"/>
              </a:rPr>
              <a:t>unesco</a:t>
            </a:r>
            <a:r>
              <a:rPr lang="en-US" sz="1100" dirty="0" smtClean="0">
                <a:latin typeface="Calibri" pitchFamily="34" charset="0"/>
                <a:hlinkClick r:id="rId3"/>
              </a:rPr>
              <a:t>.org/pv_obj_cache/pv_obj_id_08FF760D7B48531828598628142D6FAA01590000/filename/brs.pdf</a:t>
            </a:r>
            <a:endParaRPr lang="en-US" sz="1200" dirty="0" smtClean="0">
              <a:latin typeface="Calibri" pitchFamily="34" charset="0"/>
            </a:endParaRPr>
          </a:p>
          <a:p>
            <a:pPr marL="182867" lvl="2" indent="-182867">
              <a:lnSpc>
                <a:spcPts val="1300"/>
              </a:lnSpc>
              <a:spcBef>
                <a:spcPts val="600"/>
              </a:spcBef>
              <a:buClrTx/>
              <a:buSzPct val="96000"/>
              <a:buNone/>
            </a:pPr>
            <a:endParaRPr lang="en-US" sz="1200" dirty="0" smtClean="0"/>
          </a:p>
          <a:p>
            <a:pPr marL="182867" indent="-182867">
              <a:spcBef>
                <a:spcPts val="600"/>
              </a:spcBef>
              <a:buClrTx/>
              <a:buSzPct val="100000"/>
            </a:pPr>
            <a:endParaRPr lang="en-US" sz="1200" dirty="0">
              <a:solidFill>
                <a:schemeClr val="tx1"/>
              </a:solidFill>
            </a:endParaRPr>
          </a:p>
        </p:txBody>
      </p:sp>
      <p:pic>
        <p:nvPicPr>
          <p:cNvPr id="11" name="Picture 10" descr="UNbudget2012increasechart1600px.gif"/>
          <p:cNvPicPr>
            <a:picLocks noChangeAspect="1"/>
          </p:cNvPicPr>
          <p:nvPr/>
        </p:nvPicPr>
        <p:blipFill>
          <a:blip r:embed="rId4" cstate="print"/>
          <a:stretch>
            <a:fillRect/>
          </a:stretch>
        </p:blipFill>
        <p:spPr>
          <a:xfrm>
            <a:off x="228600" y="838200"/>
            <a:ext cx="4800600" cy="3124200"/>
          </a:xfrm>
          <a:prstGeom prst="rect">
            <a:avLst/>
          </a:prstGeom>
        </p:spPr>
      </p:pic>
      <p:pic>
        <p:nvPicPr>
          <p:cNvPr id="7" name="Picture 6" descr="us-federal-debt-chart.gif"/>
          <p:cNvPicPr>
            <a:picLocks noChangeAspect="1"/>
          </p:cNvPicPr>
          <p:nvPr/>
        </p:nvPicPr>
        <p:blipFill>
          <a:blip r:embed="rId5" cstate="print"/>
          <a:stretch>
            <a:fillRect/>
          </a:stretch>
        </p:blipFill>
        <p:spPr>
          <a:xfrm>
            <a:off x="152400" y="4038600"/>
            <a:ext cx="2569756" cy="1981200"/>
          </a:xfrm>
          <a:prstGeom prst="rect">
            <a:avLst/>
          </a:prstGeom>
        </p:spPr>
      </p:pic>
      <p:pic>
        <p:nvPicPr>
          <p:cNvPr id="9" name="Picture 8" descr="GovernmentEmployeesHodges.gif"/>
          <p:cNvPicPr>
            <a:picLocks noChangeAspect="1"/>
          </p:cNvPicPr>
          <p:nvPr/>
        </p:nvPicPr>
        <p:blipFill>
          <a:blip r:embed="rId6" cstate="print"/>
          <a:stretch>
            <a:fillRect/>
          </a:stretch>
        </p:blipFill>
        <p:spPr>
          <a:xfrm>
            <a:off x="2971800" y="3657600"/>
            <a:ext cx="2585724" cy="2743200"/>
          </a:xfrm>
          <a:prstGeom prst="rect">
            <a:avLst/>
          </a:prstGeom>
        </p:spPr>
      </p:pic>
      <p:sp>
        <p:nvSpPr>
          <p:cNvPr id="12" name="Horizontal Scroll 11"/>
          <p:cNvSpPr/>
          <p:nvPr/>
        </p:nvSpPr>
        <p:spPr>
          <a:xfrm>
            <a:off x="5867400" y="1"/>
            <a:ext cx="2743200" cy="1033272"/>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“Our eyes were originally right, but went wrong because of teachers.”</a:t>
            </a:r>
          </a:p>
          <a:p>
            <a:r>
              <a:rPr lang="en-US" sz="1200" dirty="0" smtClean="0">
                <a:solidFill>
                  <a:schemeClr val="tx1"/>
                </a:solidFill>
              </a:rPr>
              <a:t>Zen Proverb</a:t>
            </a:r>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00400" y="228600"/>
            <a:ext cx="2667000" cy="533400"/>
          </a:xfrm>
        </p:spPr>
        <p:txBody>
          <a:bodyPr>
            <a:normAutofit/>
          </a:bodyPr>
          <a:lstStyle/>
          <a:p>
            <a:r>
              <a:rPr lang="en-US" sz="1800" dirty="0" smtClean="0"/>
              <a:t>Originating email</a:t>
            </a:r>
            <a:endParaRPr lang="en-US" sz="1800" dirty="0"/>
          </a:p>
        </p:txBody>
      </p:sp>
      <p:sp>
        <p:nvSpPr>
          <p:cNvPr id="8" name="Rectangle 7"/>
          <p:cNvSpPr/>
          <p:nvPr/>
        </p:nvSpPr>
        <p:spPr>
          <a:xfrm>
            <a:off x="381000" y="457200"/>
            <a:ext cx="8534400" cy="5986248"/>
          </a:xfrm>
          <a:prstGeom prst="rect">
            <a:avLst/>
          </a:prstGeom>
        </p:spPr>
        <p:txBody>
          <a:bodyPr wrap="square" lIns="91433" tIns="45717" rIns="91433" bIns="45717">
            <a:spAutoFit/>
          </a:bodyPr>
          <a:lstStyle/>
          <a:p>
            <a:pPr lvl="0" fontAlgn="base">
              <a:spcBef>
                <a:spcPct val="0"/>
              </a:spcBef>
              <a:spcAft>
                <a:spcPct val="0"/>
              </a:spcAft>
            </a:pPr>
            <a:r>
              <a:rPr lang="en-US" sz="900" b="1" dirty="0" smtClean="0">
                <a:solidFill>
                  <a:prstClr val="black"/>
                </a:solidFill>
                <a:latin typeface="Tahoma" pitchFamily="34" charset="0"/>
                <a:ea typeface="Times New Roman" pitchFamily="18" charset="0"/>
                <a:cs typeface="Tahoma" pitchFamily="34" charset="0"/>
              </a:rPr>
              <a:t>From:</a:t>
            </a:r>
            <a:r>
              <a:rPr lang="en-US" sz="900" dirty="0" smtClean="0">
                <a:solidFill>
                  <a:prstClr val="black"/>
                </a:solidFill>
                <a:latin typeface="Tahoma" pitchFamily="34" charset="0"/>
                <a:ea typeface="Times New Roman" pitchFamily="18" charset="0"/>
                <a:cs typeface="Tahoma" pitchFamily="34" charset="0"/>
              </a:rPr>
              <a:t> ken shock </a:t>
            </a:r>
            <a:br>
              <a:rPr lang="en-US" sz="900" dirty="0" smtClean="0">
                <a:solidFill>
                  <a:prstClr val="black"/>
                </a:solidFill>
                <a:latin typeface="Tahoma" pitchFamily="34" charset="0"/>
                <a:ea typeface="Times New Roman" pitchFamily="18" charset="0"/>
                <a:cs typeface="Tahoma" pitchFamily="34" charset="0"/>
              </a:rPr>
            </a:br>
            <a:r>
              <a:rPr lang="en-US" sz="900" b="1" dirty="0" smtClean="0">
                <a:solidFill>
                  <a:prstClr val="black"/>
                </a:solidFill>
                <a:latin typeface="Tahoma" pitchFamily="34" charset="0"/>
                <a:ea typeface="Times New Roman" pitchFamily="18" charset="0"/>
                <a:cs typeface="Tahoma" pitchFamily="34" charset="0"/>
              </a:rPr>
              <a:t>Sent:</a:t>
            </a:r>
            <a:r>
              <a:rPr lang="en-US" sz="900" dirty="0" smtClean="0">
                <a:solidFill>
                  <a:prstClr val="black"/>
                </a:solidFill>
                <a:latin typeface="Tahoma" pitchFamily="34" charset="0"/>
                <a:ea typeface="Times New Roman" pitchFamily="18" charset="0"/>
                <a:cs typeface="Tahoma" pitchFamily="34" charset="0"/>
              </a:rPr>
              <a:t> Monday, November 12, 2012 3:02 PM</a:t>
            </a:r>
            <a:br>
              <a:rPr lang="en-US" sz="900" dirty="0" smtClean="0">
                <a:solidFill>
                  <a:prstClr val="black"/>
                </a:solidFill>
                <a:latin typeface="Tahoma" pitchFamily="34" charset="0"/>
                <a:ea typeface="Times New Roman" pitchFamily="18" charset="0"/>
                <a:cs typeface="Tahoma" pitchFamily="34" charset="0"/>
              </a:rPr>
            </a:br>
            <a:r>
              <a:rPr lang="en-US" sz="900" b="1" dirty="0" smtClean="0">
                <a:solidFill>
                  <a:prstClr val="black"/>
                </a:solidFill>
                <a:latin typeface="Tahoma" pitchFamily="34" charset="0"/>
                <a:ea typeface="Times New Roman" pitchFamily="18" charset="0"/>
                <a:cs typeface="Tahoma" pitchFamily="34" charset="0"/>
              </a:rPr>
              <a:t>To:</a:t>
            </a:r>
            <a:r>
              <a:rPr lang="en-US" sz="900" dirty="0" smtClean="0">
                <a:solidFill>
                  <a:prstClr val="black"/>
                </a:solidFill>
                <a:latin typeface="Tahoma" pitchFamily="34" charset="0"/>
                <a:ea typeface="Times New Roman" pitchFamily="18" charset="0"/>
                <a:cs typeface="Tahoma" pitchFamily="34" charset="0"/>
              </a:rPr>
              <a:t> Susan Gulick; Susan Porto</a:t>
            </a:r>
            <a:br>
              <a:rPr lang="en-US" sz="900" dirty="0" smtClean="0">
                <a:solidFill>
                  <a:prstClr val="black"/>
                </a:solidFill>
                <a:latin typeface="Tahoma" pitchFamily="34" charset="0"/>
                <a:ea typeface="Times New Roman" pitchFamily="18" charset="0"/>
                <a:cs typeface="Tahoma" pitchFamily="34" charset="0"/>
              </a:rPr>
            </a:br>
            <a:r>
              <a:rPr lang="en-US" sz="900" b="1" dirty="0" smtClean="0">
                <a:solidFill>
                  <a:prstClr val="black"/>
                </a:solidFill>
                <a:latin typeface="Tahoma" pitchFamily="34" charset="0"/>
                <a:ea typeface="Times New Roman" pitchFamily="18" charset="0"/>
                <a:cs typeface="Tahoma" pitchFamily="34" charset="0"/>
              </a:rPr>
              <a:t>Subject:</a:t>
            </a:r>
            <a:r>
              <a:rPr lang="en-US" sz="900" dirty="0" smtClean="0">
                <a:solidFill>
                  <a:prstClr val="black"/>
                </a:solidFill>
                <a:latin typeface="Tahoma" pitchFamily="34" charset="0"/>
                <a:ea typeface="Times New Roman" pitchFamily="18" charset="0"/>
                <a:cs typeface="Tahoma" pitchFamily="34" charset="0"/>
              </a:rPr>
              <a:t> Fwd: Natural Buffers - Don't miss this!</a:t>
            </a:r>
            <a:endParaRPr lang="en-US" sz="900" dirty="0" smtClean="0">
              <a:solidFill>
                <a:prstClr val="black"/>
              </a:solidFill>
              <a:latin typeface="Arial" pitchFamily="34" charset="0"/>
            </a:endParaRPr>
          </a:p>
          <a:p>
            <a:pPr eaLnBrk="0" fontAlgn="base" hangingPunct="0">
              <a:lnSpc>
                <a:spcPts val="1200"/>
              </a:lnSpc>
              <a:spcBef>
                <a:spcPct val="0"/>
              </a:spcBef>
              <a:spcAft>
                <a:spcPct val="0"/>
              </a:spcAft>
            </a:pPr>
            <a:r>
              <a:rPr lang="en-US" sz="1100" b="1" i="1" dirty="0" smtClean="0">
                <a:solidFill>
                  <a:srgbClr val="45818E"/>
                </a:solidFill>
                <a:latin typeface="Arial" pitchFamily="34" charset="0"/>
                <a:ea typeface="Times New Roman" pitchFamily="18" charset="0"/>
                <a:cs typeface="Times New Roman" pitchFamily="18" charset="0"/>
              </a:rPr>
              <a:t>Susan</a:t>
            </a:r>
            <a:br>
              <a:rPr lang="en-US" sz="1100" b="1" i="1" dirty="0" smtClean="0">
                <a:solidFill>
                  <a:srgbClr val="45818E"/>
                </a:solidFill>
                <a:latin typeface="Arial" pitchFamily="34" charset="0"/>
                <a:ea typeface="Times New Roman" pitchFamily="18" charset="0"/>
                <a:cs typeface="Times New Roman" pitchFamily="18" charset="0"/>
              </a:rPr>
            </a:br>
            <a:r>
              <a:rPr lang="en-US" sz="1100" b="1" i="1" dirty="0" smtClean="0">
                <a:solidFill>
                  <a:srgbClr val="45818E"/>
                </a:solidFill>
                <a:latin typeface="Arial" pitchFamily="34" charset="0"/>
                <a:ea typeface="Times New Roman" pitchFamily="18" charset="0"/>
                <a:cs typeface="Times New Roman" pitchFamily="18" charset="0"/>
              </a:rPr>
              <a:t/>
            </a:r>
            <a:br>
              <a:rPr lang="en-US" sz="1100" b="1" i="1" dirty="0" smtClean="0">
                <a:solidFill>
                  <a:srgbClr val="45818E"/>
                </a:solidFill>
                <a:latin typeface="Arial" pitchFamily="34" charset="0"/>
                <a:ea typeface="Times New Roman" pitchFamily="18" charset="0"/>
                <a:cs typeface="Times New Roman" pitchFamily="18" charset="0"/>
              </a:rPr>
            </a:br>
            <a:r>
              <a:rPr lang="en-US" sz="1100" b="1" i="1" dirty="0" smtClean="0">
                <a:solidFill>
                  <a:srgbClr val="45818E"/>
                </a:solidFill>
                <a:latin typeface="Arial" pitchFamily="34" charset="0"/>
                <a:ea typeface="Times New Roman" pitchFamily="18" charset="0"/>
                <a:cs typeface="Times New Roman" pitchFamily="18" charset="0"/>
              </a:rPr>
              <a:t>This seems rather important, given the perpetual attacks on private property rights of rural residents, based on their supposed negative human impacts.</a:t>
            </a:r>
            <a:br>
              <a:rPr lang="en-US" sz="1100" b="1" i="1" dirty="0" smtClean="0">
                <a:solidFill>
                  <a:srgbClr val="45818E"/>
                </a:solidFill>
                <a:latin typeface="Arial" pitchFamily="34" charset="0"/>
                <a:ea typeface="Times New Roman" pitchFamily="18" charset="0"/>
                <a:cs typeface="Times New Roman" pitchFamily="18" charset="0"/>
              </a:rPr>
            </a:br>
            <a:r>
              <a:rPr lang="en-US" sz="1100" b="1" i="1" dirty="0" smtClean="0">
                <a:solidFill>
                  <a:srgbClr val="45818E"/>
                </a:solidFill>
                <a:latin typeface="Arial" pitchFamily="34" charset="0"/>
                <a:ea typeface="Times New Roman" pitchFamily="18" charset="0"/>
                <a:cs typeface="Times New Roman" pitchFamily="18" charset="0"/>
              </a:rPr>
              <a:t/>
            </a:r>
            <a:br>
              <a:rPr lang="en-US" sz="1100" b="1" i="1" dirty="0" smtClean="0">
                <a:solidFill>
                  <a:srgbClr val="45818E"/>
                </a:solidFill>
                <a:latin typeface="Arial" pitchFamily="34" charset="0"/>
                <a:ea typeface="Times New Roman" pitchFamily="18" charset="0"/>
                <a:cs typeface="Times New Roman" pitchFamily="18" charset="0"/>
              </a:rPr>
            </a:br>
            <a:r>
              <a:rPr lang="en-US" sz="1100" b="1" i="1" dirty="0" smtClean="0">
                <a:solidFill>
                  <a:srgbClr val="45818E"/>
                </a:solidFill>
                <a:latin typeface="Arial" pitchFamily="34" charset="0"/>
                <a:ea typeface="Times New Roman" pitchFamily="18" charset="0"/>
                <a:cs typeface="Times New Roman" pitchFamily="18" charset="0"/>
              </a:rPr>
              <a:t>Given the import of this information, and the fact that you and I do not always agree on what should be shared with the WRIA 16 group - I am making a direct distribution to all. Apologies to anyone who takes offense at the effort in public education.</a:t>
            </a:r>
            <a:br>
              <a:rPr lang="en-US" sz="1100" b="1" i="1" dirty="0" smtClean="0">
                <a:solidFill>
                  <a:srgbClr val="45818E"/>
                </a:solidFill>
                <a:latin typeface="Arial" pitchFamily="34" charset="0"/>
                <a:ea typeface="Times New Roman" pitchFamily="18" charset="0"/>
                <a:cs typeface="Times New Roman" pitchFamily="18" charset="0"/>
              </a:rPr>
            </a:br>
            <a:r>
              <a:rPr lang="en-US" sz="1100" b="1" i="1" dirty="0" smtClean="0">
                <a:solidFill>
                  <a:srgbClr val="45818E"/>
                </a:solidFill>
                <a:latin typeface="Arial" pitchFamily="34" charset="0"/>
                <a:ea typeface="Times New Roman" pitchFamily="18" charset="0"/>
                <a:cs typeface="Times New Roman" pitchFamily="18" charset="0"/>
              </a:rPr>
              <a:t/>
            </a:r>
            <a:br>
              <a:rPr lang="en-US" sz="1100" b="1" i="1" dirty="0" smtClean="0">
                <a:solidFill>
                  <a:srgbClr val="45818E"/>
                </a:solidFill>
                <a:latin typeface="Arial" pitchFamily="34" charset="0"/>
                <a:ea typeface="Times New Roman" pitchFamily="18" charset="0"/>
                <a:cs typeface="Times New Roman" pitchFamily="18" charset="0"/>
              </a:rPr>
            </a:br>
            <a:r>
              <a:rPr lang="en-US" sz="1100" b="1" i="1" dirty="0" smtClean="0">
                <a:solidFill>
                  <a:srgbClr val="45818E"/>
                </a:solidFill>
                <a:latin typeface="Arial" pitchFamily="34" charset="0"/>
                <a:ea typeface="Times New Roman" pitchFamily="18" charset="0"/>
                <a:cs typeface="Times New Roman" pitchFamily="18" charset="0"/>
              </a:rPr>
              <a:t>Regards..........Ken Shock</a:t>
            </a:r>
            <a:br>
              <a:rPr lang="en-US" sz="1100" b="1" i="1" dirty="0" smtClean="0">
                <a:solidFill>
                  <a:srgbClr val="45818E"/>
                </a:solidFill>
                <a:latin typeface="Arial" pitchFamily="34" charset="0"/>
                <a:ea typeface="Times New Roman" pitchFamily="18" charset="0"/>
                <a:cs typeface="Times New Roman" pitchFamily="18" charset="0"/>
              </a:rPr>
            </a:br>
            <a:r>
              <a:rPr lang="en-US" sz="1100" b="1" i="1" dirty="0" smtClean="0">
                <a:solidFill>
                  <a:srgbClr val="45818E"/>
                </a:solidFill>
                <a:latin typeface="Arial" pitchFamily="34" charset="0"/>
                <a:ea typeface="Times New Roman" pitchFamily="18" charset="0"/>
                <a:cs typeface="Times New Roman" pitchFamily="18" charset="0"/>
              </a:rPr>
              <a:t>Physicist and 29 year Brinnon resident, riverfront Dosewallips</a:t>
            </a:r>
            <a:endParaRPr lang="en-US" sz="900" dirty="0" smtClean="0">
              <a:solidFill>
                <a:prstClr val="black"/>
              </a:solidFill>
              <a:latin typeface="Arial" pitchFamily="34" charset="0"/>
            </a:endParaRPr>
          </a:p>
          <a:p>
            <a:pPr lvl="0" eaLnBrk="0" fontAlgn="base" hangingPunct="0">
              <a:spcBef>
                <a:spcPct val="0"/>
              </a:spcBef>
              <a:spcAft>
                <a:spcPct val="0"/>
              </a:spcAft>
            </a:pPr>
            <a:r>
              <a:rPr lang="en-US" sz="1000" dirty="0" smtClean="0">
                <a:solidFill>
                  <a:srgbClr val="1F497D"/>
                </a:solidFill>
                <a:latin typeface="Arial" pitchFamily="34" charset="0"/>
                <a:ea typeface="Times New Roman" pitchFamily="18" charset="0"/>
                <a:cs typeface="Times New Roman" pitchFamily="18" charset="0"/>
              </a:rPr>
              <a:t> </a:t>
            </a:r>
            <a:r>
              <a:rPr lang="en-US" sz="900" b="1" dirty="0" smtClean="0">
                <a:solidFill>
                  <a:prstClr val="black"/>
                </a:solidFill>
                <a:latin typeface="Tahoma" pitchFamily="34" charset="0"/>
                <a:ea typeface="Times New Roman" pitchFamily="18" charset="0"/>
                <a:cs typeface="Tahoma" pitchFamily="34" charset="0"/>
              </a:rPr>
              <a:t>From:</a:t>
            </a:r>
            <a:r>
              <a:rPr lang="en-US" sz="900" dirty="0" smtClean="0">
                <a:solidFill>
                  <a:prstClr val="black"/>
                </a:solidFill>
                <a:latin typeface="Tahoma" pitchFamily="34" charset="0"/>
                <a:ea typeface="Times New Roman" pitchFamily="18" charset="0"/>
                <a:cs typeface="Tahoma" pitchFamily="34" charset="0"/>
              </a:rPr>
              <a:t> </a:t>
            </a:r>
            <a:r>
              <a:rPr lang="en-US" sz="900" b="1" dirty="0" smtClean="0">
                <a:solidFill>
                  <a:prstClr val="black"/>
                </a:solidFill>
                <a:latin typeface="Tahoma" pitchFamily="34" charset="0"/>
                <a:ea typeface="Times New Roman" pitchFamily="18" charset="0"/>
                <a:cs typeface="Tahoma" pitchFamily="34" charset="0"/>
              </a:rPr>
              <a:t>On Behalf Of </a:t>
            </a:r>
            <a:r>
              <a:rPr lang="en-US" sz="900" dirty="0" smtClean="0">
                <a:solidFill>
                  <a:prstClr val="black"/>
                </a:solidFill>
                <a:latin typeface="Tahoma" pitchFamily="34" charset="0"/>
                <a:ea typeface="Times New Roman" pitchFamily="18" charset="0"/>
                <a:cs typeface="Tahoma" pitchFamily="34" charset="0"/>
              </a:rPr>
              <a:t>Rick Forschler</a:t>
            </a:r>
            <a:br>
              <a:rPr lang="en-US" sz="900" dirty="0" smtClean="0">
                <a:solidFill>
                  <a:prstClr val="black"/>
                </a:solidFill>
                <a:latin typeface="Tahoma" pitchFamily="34" charset="0"/>
                <a:ea typeface="Times New Roman" pitchFamily="18" charset="0"/>
                <a:cs typeface="Tahoma" pitchFamily="34" charset="0"/>
              </a:rPr>
            </a:br>
            <a:r>
              <a:rPr lang="en-US" sz="900" b="1" dirty="0" smtClean="0">
                <a:solidFill>
                  <a:prstClr val="black"/>
                </a:solidFill>
                <a:latin typeface="Tahoma" pitchFamily="34" charset="0"/>
                <a:ea typeface="Times New Roman" pitchFamily="18" charset="0"/>
                <a:cs typeface="Tahoma" pitchFamily="34" charset="0"/>
              </a:rPr>
              <a:t>Sent:</a:t>
            </a:r>
            <a:r>
              <a:rPr lang="en-US" sz="900" dirty="0" smtClean="0">
                <a:solidFill>
                  <a:prstClr val="black"/>
                </a:solidFill>
                <a:latin typeface="Tahoma" pitchFamily="34" charset="0"/>
                <a:ea typeface="Times New Roman" pitchFamily="18" charset="0"/>
                <a:cs typeface="Tahoma" pitchFamily="34" charset="0"/>
              </a:rPr>
              <a:t> Monday, November 12, 2012 12:29 AM</a:t>
            </a:r>
            <a:br>
              <a:rPr lang="en-US" sz="900" dirty="0" smtClean="0">
                <a:solidFill>
                  <a:prstClr val="black"/>
                </a:solidFill>
                <a:latin typeface="Tahoma" pitchFamily="34" charset="0"/>
                <a:ea typeface="Times New Roman" pitchFamily="18" charset="0"/>
                <a:cs typeface="Tahoma" pitchFamily="34" charset="0"/>
              </a:rPr>
            </a:br>
            <a:r>
              <a:rPr lang="en-US" sz="900" b="1" dirty="0" smtClean="0">
                <a:solidFill>
                  <a:prstClr val="black"/>
                </a:solidFill>
                <a:latin typeface="Tahoma" pitchFamily="34" charset="0"/>
                <a:ea typeface="Times New Roman" pitchFamily="18" charset="0"/>
                <a:cs typeface="Tahoma" pitchFamily="34" charset="0"/>
              </a:rPr>
              <a:t>To:</a:t>
            </a:r>
            <a:r>
              <a:rPr lang="en-US" sz="900" dirty="0" smtClean="0">
                <a:solidFill>
                  <a:prstClr val="black"/>
                </a:solidFill>
                <a:latin typeface="Tahoma" pitchFamily="34" charset="0"/>
                <a:ea typeface="Times New Roman" pitchFamily="18" charset="0"/>
                <a:cs typeface="Tahoma" pitchFamily="34" charset="0"/>
              </a:rPr>
              <a:t> CAPR GOV</a:t>
            </a:r>
            <a:br>
              <a:rPr lang="en-US" sz="900" dirty="0" smtClean="0">
                <a:solidFill>
                  <a:prstClr val="black"/>
                </a:solidFill>
                <a:latin typeface="Tahoma" pitchFamily="34" charset="0"/>
                <a:ea typeface="Times New Roman" pitchFamily="18" charset="0"/>
                <a:cs typeface="Tahoma" pitchFamily="34" charset="0"/>
              </a:rPr>
            </a:br>
            <a:r>
              <a:rPr lang="en-US" sz="900" b="1" dirty="0" smtClean="0">
                <a:solidFill>
                  <a:prstClr val="black"/>
                </a:solidFill>
                <a:latin typeface="Tahoma" pitchFamily="34" charset="0"/>
                <a:ea typeface="Times New Roman" pitchFamily="18" charset="0"/>
                <a:cs typeface="Tahoma" pitchFamily="34" charset="0"/>
              </a:rPr>
              <a:t>Subject:</a:t>
            </a:r>
            <a:r>
              <a:rPr lang="en-US" sz="900" dirty="0" smtClean="0">
                <a:solidFill>
                  <a:prstClr val="black"/>
                </a:solidFill>
                <a:latin typeface="Tahoma" pitchFamily="34" charset="0"/>
                <a:ea typeface="Times New Roman" pitchFamily="18" charset="0"/>
                <a:cs typeface="Tahoma" pitchFamily="34" charset="0"/>
              </a:rPr>
              <a:t> [capr-gov] Natural Buffers</a:t>
            </a:r>
            <a:endParaRPr lang="en-US" sz="900" dirty="0" smtClean="0">
              <a:solidFill>
                <a:prstClr val="black"/>
              </a:solidFill>
              <a:latin typeface="Arial" pitchFamily="34" charset="0"/>
            </a:endParaRPr>
          </a:p>
          <a:p>
            <a:pPr lvl="0" eaLnBrk="0" fontAlgn="base" hangingPunct="0">
              <a:spcBef>
                <a:spcPct val="0"/>
              </a:spcBef>
              <a:spcAft>
                <a:spcPct val="0"/>
              </a:spcAft>
            </a:pPr>
            <a:r>
              <a:rPr lang="en-US" sz="1100" dirty="0" smtClean="0">
                <a:solidFill>
                  <a:prstClr val="black"/>
                </a:solidFill>
                <a:latin typeface="Arial" pitchFamily="34" charset="0"/>
                <a:ea typeface="Times New Roman" pitchFamily="18" charset="0"/>
                <a:cs typeface="Times New Roman" pitchFamily="18" charset="0"/>
              </a:rPr>
              <a:t> Also at the Board of Governors meeting this evening we discussed buffers.  The attached is a USGS study that shows that natural vegetation contributes more unwanted nutrients to the water than developed yards with lawns.  In fact, in some cases 2 to 3 times more than when the land owner uses an "environmentally unfriendly" fertilizer.  Look at Figure 7 on page 4 and Table 3 on page 5.</a:t>
            </a:r>
            <a:endParaRPr lang="en-US" sz="900" dirty="0" smtClean="0">
              <a:solidFill>
                <a:prstClr val="black"/>
              </a:solidFill>
              <a:latin typeface="Arial" pitchFamily="34" charset="0"/>
            </a:endParaRPr>
          </a:p>
          <a:p>
            <a:pPr lvl="0" eaLnBrk="0" fontAlgn="base" hangingPunct="0">
              <a:spcBef>
                <a:spcPct val="0"/>
              </a:spcBef>
              <a:spcAft>
                <a:spcPct val="0"/>
              </a:spcAft>
            </a:pPr>
            <a:r>
              <a:rPr lang="en-US" sz="1100" dirty="0" smtClean="0">
                <a:solidFill>
                  <a:prstClr val="black"/>
                </a:solidFill>
                <a:latin typeface="Arial" pitchFamily="34" charset="0"/>
                <a:ea typeface="Times New Roman" pitchFamily="18" charset="0"/>
                <a:cs typeface="Times New Roman" pitchFamily="18" charset="0"/>
              </a:rPr>
              <a:t> The point is this... There is an unstated assumption that development is bad and natural is good.  Therefore, the environmentalists assume that "natural vegetation" is the ideal condition to have bordering water bodies and any developed land is therefore worse for the environment.  It's a fatal mistake on our part to concede this argument before any negotiation begins on buffers.  It simply isn't true and this study gives us proof.  ANYTHING alongside the water will have some effect and natural is not necessarily better.  Decaying vegetation produces larger quantities of nutrients than developed land.  Natural buffers are actually MORE harmful to water bodies than well cared-for and maintained developed property.</a:t>
            </a:r>
            <a:endParaRPr lang="en-US" sz="900" dirty="0" smtClean="0">
              <a:solidFill>
                <a:prstClr val="black"/>
              </a:solidFill>
              <a:latin typeface="Arial" pitchFamily="34" charset="0"/>
            </a:endParaRPr>
          </a:p>
          <a:p>
            <a:pPr lvl="0" eaLnBrk="0" fontAlgn="base" hangingPunct="0">
              <a:spcBef>
                <a:spcPct val="0"/>
              </a:spcBef>
              <a:spcAft>
                <a:spcPct val="0"/>
              </a:spcAft>
            </a:pPr>
            <a:r>
              <a:rPr lang="en-US" sz="1100" dirty="0" smtClean="0">
                <a:solidFill>
                  <a:prstClr val="black"/>
                </a:solidFill>
                <a:latin typeface="Arial" pitchFamily="34" charset="0"/>
                <a:ea typeface="Times New Roman" pitchFamily="18" charset="0"/>
                <a:cs typeface="Times New Roman" pitchFamily="18" charset="0"/>
              </a:rPr>
              <a:t>When presented with this evidence see how people respond.  If they reject it without question, that is proof they are not really pro-environment, but anti-development.  If someone is really concerned about protecting the environment, then they should welcome methods to achieve better results.  However, if their real goal is to damage property owners, they won't want to hear the truth.  Their reaction to this information will reveal their true motives. </a:t>
            </a:r>
            <a:endParaRPr lang="en-US" sz="900" dirty="0" smtClean="0">
              <a:solidFill>
                <a:prstClr val="black"/>
              </a:solidFill>
              <a:latin typeface="Arial" pitchFamily="34" charset="0"/>
            </a:endParaRPr>
          </a:p>
          <a:p>
            <a:pPr lvl="0" eaLnBrk="0" fontAlgn="base" hangingPunct="0">
              <a:spcBef>
                <a:spcPct val="0"/>
              </a:spcBef>
              <a:spcAft>
                <a:spcPct val="0"/>
              </a:spcAft>
            </a:pPr>
            <a:r>
              <a:rPr lang="en-US" sz="1100" dirty="0" smtClean="0">
                <a:solidFill>
                  <a:prstClr val="black"/>
                </a:solidFill>
                <a:latin typeface="Arial" pitchFamily="34" charset="0"/>
                <a:ea typeface="Times New Roman" pitchFamily="18" charset="0"/>
                <a:cs typeface="Times New Roman" pitchFamily="18" charset="0"/>
              </a:rPr>
              <a:t>The attached file is also available at the link below.  </a:t>
            </a:r>
            <a:r>
              <a:rPr lang="en-US" sz="1100" dirty="0" smtClean="0">
                <a:solidFill>
                  <a:srgbClr val="0000FF"/>
                </a:solidFill>
                <a:latin typeface="Arial" pitchFamily="34" charset="0"/>
                <a:ea typeface="Times New Roman" pitchFamily="18" charset="0"/>
                <a:cs typeface="Times New Roman" pitchFamily="18" charset="0"/>
                <a:hlinkClick r:id="rId2"/>
              </a:rPr>
              <a:t>http://wi.water.usgs.gov/pubs/wrir-02-4130/wrir-02-4130.pdf</a:t>
            </a:r>
            <a:endParaRPr lang="en-US" sz="900" dirty="0" smtClean="0">
              <a:solidFill>
                <a:prstClr val="black"/>
              </a:solidFill>
              <a:latin typeface="Arial" pitchFamily="34" charset="0"/>
            </a:endParaRPr>
          </a:p>
          <a:p>
            <a:pPr lvl="0" eaLnBrk="0" fontAlgn="base" hangingPunct="0">
              <a:spcBef>
                <a:spcPct val="0"/>
              </a:spcBef>
              <a:spcAft>
                <a:spcPct val="0"/>
              </a:spcAft>
            </a:pPr>
            <a:r>
              <a:rPr lang="en-US" sz="1200" dirty="0" smtClean="0">
                <a:solidFill>
                  <a:prstClr val="black"/>
                </a:solidFill>
                <a:latin typeface="Arial" pitchFamily="34" charset="0"/>
                <a:ea typeface="Times New Roman" pitchFamily="18" charset="0"/>
                <a:cs typeface="Times New Roman" pitchFamily="18" charset="0"/>
              </a:rPr>
              <a:t> </a:t>
            </a:r>
            <a:r>
              <a:rPr lang="en-US" sz="1100" dirty="0" smtClean="0">
                <a:solidFill>
                  <a:prstClr val="black"/>
                </a:solidFill>
                <a:latin typeface="Arial" pitchFamily="34" charset="0"/>
                <a:ea typeface="Times New Roman" pitchFamily="18" charset="0"/>
                <a:cs typeface="Times New Roman" pitchFamily="18" charset="0"/>
              </a:rPr>
              <a:t>Thanks,</a:t>
            </a:r>
            <a:endParaRPr lang="en-US" sz="1100" dirty="0" smtClean="0">
              <a:solidFill>
                <a:prstClr val="black"/>
              </a:solidFill>
              <a:latin typeface="Arial" pitchFamily="34" charset="0"/>
            </a:endParaRPr>
          </a:p>
          <a:p>
            <a:pPr lvl="0" eaLnBrk="0" fontAlgn="base" hangingPunct="0">
              <a:spcBef>
                <a:spcPct val="0"/>
              </a:spcBef>
              <a:spcAft>
                <a:spcPct val="0"/>
              </a:spcAft>
            </a:pPr>
            <a:r>
              <a:rPr lang="en-US" sz="1100" b="1" dirty="0" smtClean="0">
                <a:solidFill>
                  <a:prstClr val="black"/>
                </a:solidFill>
                <a:latin typeface="Arial" pitchFamily="34" charset="0"/>
                <a:ea typeface="Times New Roman" pitchFamily="18" charset="0"/>
                <a:cs typeface="Times New Roman" pitchFamily="18" charset="0"/>
              </a:rPr>
              <a:t>Rick Forschler</a:t>
            </a:r>
            <a:endParaRPr lang="en-US" sz="1100" dirty="0" smtClean="0">
              <a:solidFill>
                <a:prstClr val="black"/>
              </a:solidFill>
              <a:latin typeface="Arial" pitchFamily="34" charset="0"/>
            </a:endParaRPr>
          </a:p>
          <a:p>
            <a:pPr lvl="0" eaLnBrk="0" fontAlgn="base" hangingPunct="0">
              <a:spcBef>
                <a:spcPct val="0"/>
              </a:spcBef>
              <a:spcAft>
                <a:spcPct val="0"/>
              </a:spcAft>
            </a:pPr>
            <a:r>
              <a:rPr lang="en-US" sz="1100" dirty="0" smtClean="0">
                <a:solidFill>
                  <a:prstClr val="black"/>
                </a:solidFill>
                <a:latin typeface="Arial" pitchFamily="34" charset="0"/>
                <a:ea typeface="Times New Roman" pitchFamily="18" charset="0"/>
                <a:cs typeface="Times New Roman" pitchFamily="18" charset="0"/>
              </a:rPr>
              <a:t>President, King County Chapter </a:t>
            </a:r>
            <a:endParaRPr lang="en-US" sz="1100" dirty="0" smtClean="0">
              <a:solidFill>
                <a:prstClr val="black"/>
              </a:solidFill>
              <a:latin typeface="Arial" pitchFamily="34" charset="0"/>
            </a:endParaRPr>
          </a:p>
          <a:p>
            <a:pPr lvl="0" eaLnBrk="0" fontAlgn="base" hangingPunct="0">
              <a:spcBef>
                <a:spcPct val="0"/>
              </a:spcBef>
              <a:spcAft>
                <a:spcPct val="0"/>
              </a:spcAft>
            </a:pPr>
            <a:r>
              <a:rPr lang="en-US" sz="1100" dirty="0" smtClean="0">
                <a:solidFill>
                  <a:prstClr val="black"/>
                </a:solidFill>
                <a:latin typeface="Arial" pitchFamily="34" charset="0"/>
                <a:ea typeface="Times New Roman" pitchFamily="18" charset="0"/>
                <a:cs typeface="Times New Roman" pitchFamily="18" charset="0"/>
              </a:rPr>
              <a:t>Citizens' Alliance for Property Rights (CAPR)</a:t>
            </a:r>
            <a:endParaRPr lang="en-US" sz="1100" dirty="0" smtClean="0">
              <a:solidFill>
                <a:prstClr val="black"/>
              </a:solidFill>
              <a:latin typeface="Arial" pitchFamily="34" charset="0"/>
            </a:endParaRPr>
          </a:p>
        </p:txBody>
      </p:sp>
    </p:spTree>
  </p:cSld>
  <p:clrMapOvr>
    <a:masterClrMapping/>
  </p:clrMapOvr>
  <p:transition spd="med" advTm="7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t>Growth Management Act Property Taking references</a:t>
            </a:r>
            <a:endParaRPr lang="en-US" sz="1600" dirty="0"/>
          </a:p>
        </p:txBody>
      </p:sp>
      <p:sp>
        <p:nvSpPr>
          <p:cNvPr id="3" name="Content Placeholder 2"/>
          <p:cNvSpPr>
            <a:spLocks noGrp="1"/>
          </p:cNvSpPr>
          <p:nvPr>
            <p:ph sz="half" idx="1"/>
          </p:nvPr>
        </p:nvSpPr>
        <p:spPr>
          <a:xfrm>
            <a:off x="304800" y="1600200"/>
            <a:ext cx="4191000" cy="4495800"/>
          </a:xfrm>
        </p:spPr>
        <p:txBody>
          <a:bodyPr>
            <a:normAutofit fontScale="85000" lnSpcReduction="10000"/>
          </a:bodyPr>
          <a:lstStyle/>
          <a:p>
            <a:pPr>
              <a:buClrTx/>
              <a:buSzPct val="83000"/>
              <a:buFont typeface="+mj-lt"/>
              <a:buAutoNum type="arabicPeriod"/>
            </a:pPr>
            <a:r>
              <a:rPr lang="en-US" sz="1100" u="sng" dirty="0" smtClean="0">
                <a:hlinkClick r:id="rId2"/>
              </a:rPr>
              <a:t>2012-11-19 Kitsap Alliance - A Property Rights Discussion Paper Presented to the Puget Sound Regional Council (Must Read)</a:t>
            </a:r>
            <a:endParaRPr lang="en-US" sz="1100" dirty="0" smtClean="0"/>
          </a:p>
          <a:p>
            <a:pPr>
              <a:buClrTx/>
              <a:buSzPct val="83000"/>
              <a:buFont typeface="+mj-lt"/>
              <a:buAutoNum type="arabicPeriod"/>
            </a:pPr>
            <a:r>
              <a:rPr lang="en-US" sz="1100" u="sng" dirty="0" smtClean="0">
                <a:hlinkClick r:id="rId3"/>
              </a:rPr>
              <a:t>2012-11-19 Late Post Opinion Misguided land-use regulations push middle class out of King County Seattle Times Newspaper</a:t>
            </a:r>
            <a:endParaRPr lang="en-US" sz="1100" dirty="0" smtClean="0"/>
          </a:p>
          <a:p>
            <a:pPr>
              <a:buClrTx/>
              <a:buSzPct val="83000"/>
              <a:buFont typeface="+mj-lt"/>
              <a:buAutoNum type="arabicPeriod"/>
            </a:pPr>
            <a:r>
              <a:rPr lang="en-US" sz="1100" u="sng" dirty="0" smtClean="0">
                <a:hlinkClick r:id="rId4"/>
              </a:rPr>
              <a:t>2012-11-18 Late Post Jefferson Cty Public Participation Strategy</a:t>
            </a:r>
            <a:endParaRPr lang="en-US" sz="1100" dirty="0" smtClean="0"/>
          </a:p>
          <a:p>
            <a:pPr>
              <a:buClrTx/>
              <a:buSzPct val="83000"/>
              <a:buFont typeface="+mj-lt"/>
              <a:buAutoNum type="arabicPeriod"/>
            </a:pPr>
            <a:r>
              <a:rPr lang="en-US" sz="1100" u="sng" dirty="0" smtClean="0">
                <a:hlinkClick r:id="rId5"/>
              </a:rPr>
              <a:t>2012-02-02 GMA Fact Sheet Goals -4 7-25-11</a:t>
            </a:r>
            <a:endParaRPr lang="en-US" sz="1100" dirty="0" smtClean="0"/>
          </a:p>
          <a:p>
            <a:pPr>
              <a:buClrTx/>
              <a:buSzPct val="83000"/>
              <a:buFont typeface="+mj-lt"/>
              <a:buAutoNum type="arabicPeriod"/>
            </a:pPr>
            <a:r>
              <a:rPr lang="en-US" sz="1100" u="sng" dirty="0" smtClean="0">
                <a:hlinkClick r:id="rId6"/>
              </a:rPr>
              <a:t>2012-01-21 Voluntary_Stewardship_Program_Letter</a:t>
            </a:r>
            <a:endParaRPr lang="en-US" sz="1100" dirty="0" smtClean="0"/>
          </a:p>
          <a:p>
            <a:pPr>
              <a:buClrTx/>
              <a:buSzPct val="83000"/>
              <a:buFont typeface="+mj-lt"/>
              <a:buAutoNum type="arabicPeriod"/>
            </a:pPr>
            <a:r>
              <a:rPr lang="en-US" sz="1100" u="sng" dirty="0" smtClean="0">
                <a:hlinkClick r:id="rId7"/>
              </a:rPr>
              <a:t>2011-10-21 White House Exec Order on Rural Council - Agenda 21 Sustainable Death</a:t>
            </a:r>
            <a:endParaRPr lang="en-US" sz="1100" dirty="0" smtClean="0"/>
          </a:p>
          <a:p>
            <a:pPr>
              <a:buClrTx/>
              <a:buSzPct val="83000"/>
              <a:buFont typeface="+mj-lt"/>
              <a:buAutoNum type="arabicPeriod"/>
            </a:pPr>
            <a:r>
              <a:rPr lang="en-US" sz="1100" u="sng" dirty="0" smtClean="0">
                <a:hlinkClick r:id="rId8"/>
              </a:rPr>
              <a:t>2011-10-10 Florida Repeals Smart Growth Law</a:t>
            </a:r>
            <a:endParaRPr lang="en-US" sz="1100" dirty="0" smtClean="0"/>
          </a:p>
          <a:p>
            <a:pPr>
              <a:buClrTx/>
              <a:buSzPct val="83000"/>
              <a:buFont typeface="+mj-lt"/>
              <a:buAutoNum type="arabicPeriod"/>
            </a:pPr>
            <a:r>
              <a:rPr lang="en-US" sz="1100" u="sng" dirty="0" smtClean="0">
                <a:hlinkClick r:id="rId9"/>
              </a:rPr>
              <a:t>2011-09-19 CAPR San Juan County WA Letter by Frank Penwell</a:t>
            </a:r>
            <a:br>
              <a:rPr lang="en-US" sz="1100" u="sng" dirty="0" smtClean="0">
                <a:hlinkClick r:id="rId9"/>
              </a:rPr>
            </a:br>
            <a:r>
              <a:rPr lang="en-US" sz="1100" u="sng" dirty="0" smtClean="0">
                <a:hlinkClick r:id="rId9"/>
              </a:rPr>
              <a:t>To San Juan Planning Commission</a:t>
            </a:r>
            <a:endParaRPr lang="en-US" sz="1100" dirty="0" smtClean="0"/>
          </a:p>
          <a:p>
            <a:pPr>
              <a:buClrTx/>
              <a:buSzPct val="83000"/>
              <a:buFont typeface="+mj-lt"/>
              <a:buAutoNum type="arabicPeriod"/>
            </a:pPr>
            <a:r>
              <a:rPr lang="en-US" sz="1100" u="sng" dirty="0" smtClean="0">
                <a:hlinkClick r:id="rId10"/>
              </a:rPr>
              <a:t>2011-07-25 Fact Sheet 4 GMA Goals- 7-25-11 Frank Penwell</a:t>
            </a:r>
            <a:r>
              <a:rPr lang="en-US" sz="1100" dirty="0" smtClean="0"/>
              <a:t> CAPR San Juan</a:t>
            </a:r>
          </a:p>
          <a:p>
            <a:pPr>
              <a:buClrTx/>
              <a:buSzPct val="83000"/>
              <a:buFont typeface="+mj-lt"/>
              <a:buAutoNum type="arabicPeriod"/>
            </a:pPr>
            <a:r>
              <a:rPr lang="en-US" sz="1100" u="sng" dirty="0" smtClean="0">
                <a:hlinkClick r:id="rId11"/>
              </a:rPr>
              <a:t>2011-02-21 Your Hometown &amp; the United Nations Agenda 21 - New American</a:t>
            </a:r>
            <a:endParaRPr lang="en-US" sz="1100" dirty="0" smtClean="0"/>
          </a:p>
          <a:p>
            <a:pPr>
              <a:buClrTx/>
              <a:buSzPct val="83000"/>
              <a:buFont typeface="+mj-lt"/>
              <a:buAutoNum type="arabicPeriod"/>
            </a:pPr>
            <a:r>
              <a:rPr lang="en-US" sz="1100" u="sng" dirty="0" smtClean="0">
                <a:hlinkClick r:id="rId12"/>
              </a:rPr>
              <a:t>2011-02-06 Late Post 11-15-04 and Unfinished Business Perkins Coie (Must Read)</a:t>
            </a:r>
            <a:endParaRPr lang="en-US" sz="1100" dirty="0" smtClean="0"/>
          </a:p>
          <a:p>
            <a:pPr>
              <a:buClrTx/>
              <a:buSzPct val="83000"/>
              <a:buFont typeface="+mj-lt"/>
              <a:buAutoNum type="arabicPeriod"/>
            </a:pPr>
            <a:r>
              <a:rPr lang="en-US" sz="1100" u="sng" dirty="0" smtClean="0">
                <a:hlinkClick r:id="rId13"/>
              </a:rPr>
              <a:t>2011-01-18 Capr Announce Public hearing for GMA Opt Out HB 1094</a:t>
            </a:r>
            <a:endParaRPr lang="en-US" sz="1100" dirty="0" smtClean="0"/>
          </a:p>
          <a:p>
            <a:pPr>
              <a:buClrTx/>
              <a:buSzPct val="83000"/>
              <a:buFont typeface="+mj-lt"/>
              <a:buAutoNum type="arabicPeriod"/>
            </a:pPr>
            <a:r>
              <a:rPr lang="en-US" sz="1100" u="sng" dirty="0" smtClean="0">
                <a:hlinkClick r:id="rId14"/>
              </a:rPr>
              <a:t>GMA FLAWS by Ron Ewart</a:t>
            </a:r>
            <a:endParaRPr lang="en-US" sz="1100" dirty="0" smtClean="0"/>
          </a:p>
          <a:p>
            <a:pPr>
              <a:buClrTx/>
              <a:buSzPct val="83000"/>
              <a:buFont typeface="+mj-lt"/>
              <a:buAutoNum type="arabicPeriod"/>
            </a:pPr>
            <a:r>
              <a:rPr lang="en-US" sz="1100" u="sng" dirty="0" smtClean="0">
                <a:hlinkClick r:id="rId15"/>
              </a:rPr>
              <a:t>2011-01-15 Can America Survive Its Large Cities by Ron Ewart</a:t>
            </a:r>
            <a:endParaRPr lang="en-US" sz="1100" dirty="0" smtClean="0"/>
          </a:p>
          <a:p>
            <a:pPr>
              <a:buClrTx/>
              <a:buSzPct val="83000"/>
              <a:buFont typeface="+mj-lt"/>
              <a:buAutoNum type="arabicPeriod"/>
            </a:pPr>
            <a:r>
              <a:rPr lang="en-US" sz="1100" u="sng" dirty="0" smtClean="0">
                <a:hlinkClick r:id="rId16"/>
              </a:rPr>
              <a:t>2010-11-1 Washington case law shows that this test of causation is morphing into a less scrutinizing means-end test of rationality.</a:t>
            </a:r>
            <a:endParaRPr lang="en-US" sz="1100" dirty="0" smtClean="0"/>
          </a:p>
          <a:p>
            <a:pPr>
              <a:buClrTx/>
              <a:buSzPct val="83000"/>
              <a:buFont typeface="+mj-lt"/>
              <a:buAutoNum type="arabicPeriod"/>
            </a:pPr>
            <a:r>
              <a:rPr lang="en-US" sz="1100" u="sng" dirty="0" smtClean="0">
                <a:hlinkClick r:id="rId17"/>
              </a:rPr>
              <a:t>2010-10-29 Smart Growth NGO Benefactors UrbanTrans</a:t>
            </a:r>
            <a:endParaRPr lang="en-US" sz="1100" dirty="0" smtClean="0"/>
          </a:p>
          <a:p>
            <a:pPr>
              <a:buClrTx/>
              <a:buSzPct val="83000"/>
              <a:buFont typeface="+mj-lt"/>
              <a:buAutoNum type="arabicPeriod"/>
            </a:pPr>
            <a:r>
              <a:rPr lang="en-US" sz="1100" u="sng" dirty="0" smtClean="0">
                <a:hlinkClick r:id="rId18"/>
              </a:rPr>
              <a:t>2010-07-18 New Article on the GMA, CAPR v. Sims and takings law</a:t>
            </a:r>
            <a:endParaRPr lang="en-US" sz="1100" dirty="0" smtClean="0"/>
          </a:p>
          <a:p>
            <a:pPr>
              <a:buClrTx/>
              <a:buSzPct val="83000"/>
              <a:buFont typeface="+mj-lt"/>
              <a:buAutoNum type="arabicPeriod"/>
            </a:pPr>
            <a:r>
              <a:rPr lang="en-US" sz="1100" u="sng" dirty="0" smtClean="0">
                <a:hlinkClick r:id="rId19"/>
              </a:rPr>
              <a:t>2010-05-02 State of Washington Growth Management Hearing Boards</a:t>
            </a:r>
            <a:endParaRPr lang="en-US" sz="1100" dirty="0" smtClean="0"/>
          </a:p>
          <a:p>
            <a:pPr>
              <a:buClrTx/>
              <a:buSzPct val="83000"/>
              <a:buFont typeface="+mj-lt"/>
              <a:buAutoNum type="arabicPeriod"/>
            </a:pPr>
            <a:r>
              <a:rPr lang="en-US" sz="1100" u="sng" dirty="0" smtClean="0">
                <a:hlinkClick r:id="rId20"/>
              </a:rPr>
              <a:t>2009-03-13 [proprights] FW_ House lets GMA_SMA bill die</a:t>
            </a:r>
            <a:endParaRPr lang="en-US" sz="1100" dirty="0" smtClean="0"/>
          </a:p>
          <a:p>
            <a:pPr>
              <a:buClrTx/>
              <a:buSzPct val="83000"/>
              <a:buFont typeface="+mj-lt"/>
              <a:buAutoNum type="arabicPeriod"/>
            </a:pPr>
            <a:r>
              <a:rPr lang="en-US" sz="1100" u="sng" dirty="0" smtClean="0">
                <a:hlinkClick r:id="rId21"/>
              </a:rPr>
              <a:t>2009-01-24 Washington State House Bill 1490 - 2009 Legislative session</a:t>
            </a:r>
            <a:endParaRPr lang="en-US" sz="1100" dirty="0" smtClean="0"/>
          </a:p>
          <a:p>
            <a:pPr>
              <a:buClrTx/>
              <a:buSzPct val="83000"/>
              <a:buFont typeface="+mj-lt"/>
              <a:buAutoNum type="arabicPeriod"/>
            </a:pPr>
            <a:r>
              <a:rPr lang="en-US" sz="1100" u="sng" dirty="0" smtClean="0">
                <a:hlinkClick r:id="rId22"/>
              </a:rPr>
              <a:t>2009-01-18 WA State GMA Staff, Website &amp; Takings Plan</a:t>
            </a:r>
            <a:endParaRPr lang="en-US" sz="1100" dirty="0" smtClean="0"/>
          </a:p>
          <a:p>
            <a:pPr>
              <a:buClrTx/>
              <a:buSzPct val="83000"/>
              <a:buFont typeface="+mj-lt"/>
              <a:buAutoNum type="arabicPeriod"/>
            </a:pPr>
            <a:r>
              <a:rPr lang="en-US" sz="1100" u="sng" dirty="0" smtClean="0">
                <a:hlinkClick r:id="rId23"/>
              </a:rPr>
              <a:t>2009-01-16 [proprights] Legislative goodies of the day</a:t>
            </a:r>
            <a:endParaRPr lang="en-US" sz="1100" dirty="0" smtClean="0"/>
          </a:p>
          <a:p>
            <a:pPr>
              <a:buClrTx/>
              <a:buSzPct val="83000"/>
              <a:buFont typeface="+mj-lt"/>
              <a:buAutoNum type="arabicPeriod"/>
            </a:pPr>
            <a:endParaRPr lang="en-US" sz="1100" dirty="0">
              <a:latin typeface="Calibri" pitchFamily="34" charset="0"/>
            </a:endParaRPr>
          </a:p>
        </p:txBody>
      </p:sp>
      <p:sp>
        <p:nvSpPr>
          <p:cNvPr id="4" name="Content Placeholder 3"/>
          <p:cNvSpPr>
            <a:spLocks noGrp="1"/>
          </p:cNvSpPr>
          <p:nvPr>
            <p:ph sz="half" idx="2"/>
          </p:nvPr>
        </p:nvSpPr>
        <p:spPr/>
        <p:txBody>
          <a:bodyPr>
            <a:normAutofit fontScale="85000" lnSpcReduction="10000"/>
          </a:bodyPr>
          <a:lstStyle/>
          <a:p>
            <a:pPr>
              <a:buClrTx/>
              <a:buSzPct val="80000"/>
              <a:buFont typeface="+mj-lt"/>
              <a:buAutoNum type="arabicPeriod" startAt="23"/>
            </a:pPr>
            <a:r>
              <a:rPr lang="en-US" sz="1000" u="sng" dirty="0" smtClean="0">
                <a:hlinkClick r:id="rId24"/>
              </a:rPr>
              <a:t>2008-11-30 International Council for Local Environmental Initiatives - Know your enemy</a:t>
            </a:r>
            <a:endParaRPr lang="en-US" sz="1000" dirty="0" smtClean="0"/>
          </a:p>
          <a:p>
            <a:pPr>
              <a:buClrTx/>
              <a:buSzPct val="80000"/>
              <a:buFont typeface="+mj-lt"/>
              <a:buAutoNum type="arabicPeriod" startAt="23"/>
            </a:pPr>
            <a:r>
              <a:rPr lang="en-US" sz="1000" u="sng" dirty="0" smtClean="0">
                <a:hlinkClick r:id="rId25"/>
              </a:rPr>
              <a:t>2008-11-30 Central PS Growth Planning Hearings Board</a:t>
            </a:r>
            <a:endParaRPr lang="en-US" sz="1000" dirty="0" smtClean="0"/>
          </a:p>
          <a:p>
            <a:pPr>
              <a:buClrTx/>
              <a:buSzPct val="80000"/>
              <a:buFont typeface="+mj-lt"/>
              <a:buAutoNum type="arabicPeriod" startAt="23"/>
            </a:pPr>
            <a:r>
              <a:rPr lang="en-US" sz="1000" u="sng" dirty="0" smtClean="0">
                <a:hlinkClick r:id="rId26"/>
              </a:rPr>
              <a:t>2008-08-14 [proprights] (Thurston) County wins growth ruling in state Supreme Court</a:t>
            </a:r>
            <a:endParaRPr lang="en-US" sz="1000" dirty="0" smtClean="0"/>
          </a:p>
          <a:p>
            <a:pPr>
              <a:buClrTx/>
              <a:buSzPct val="80000"/>
              <a:buFont typeface="+mj-lt"/>
              <a:buAutoNum type="arabicPeriod" startAt="23"/>
            </a:pPr>
            <a:r>
              <a:rPr lang="en-US" sz="1000" u="sng" dirty="0" smtClean="0">
                <a:hlinkClick r:id="rId27"/>
              </a:rPr>
              <a:t>2008-03-08 Subversion of the Intent and Clear Language of ESHB I-933</a:t>
            </a:r>
            <a:endParaRPr lang="en-US" sz="1000" dirty="0" smtClean="0"/>
          </a:p>
          <a:p>
            <a:pPr>
              <a:buClrTx/>
              <a:buSzPct val="80000"/>
              <a:buFont typeface="+mj-lt"/>
              <a:buAutoNum type="arabicPeriod" startAt="23"/>
            </a:pPr>
            <a:r>
              <a:rPr lang="en-US" sz="1000" u="sng" dirty="0" smtClean="0">
                <a:hlinkClick r:id="rId28"/>
              </a:rPr>
              <a:t>2008-03-06 Washington State GMA STAFF, WEBSITE &amp; TAKINGS PLAN - </a:t>
            </a:r>
            <a:br>
              <a:rPr lang="en-US" sz="1000" u="sng" dirty="0" smtClean="0">
                <a:hlinkClick r:id="rId28"/>
              </a:rPr>
            </a:br>
            <a:r>
              <a:rPr lang="en-US" sz="1000" u="sng" dirty="0" smtClean="0">
                <a:hlinkClick r:id="rId28"/>
              </a:rPr>
              <a:t>CTED Prepares to Release the Scope of Work for WAC Update Process</a:t>
            </a:r>
            <a:endParaRPr lang="en-US" sz="1000" dirty="0" smtClean="0"/>
          </a:p>
          <a:p>
            <a:pPr>
              <a:buClrTx/>
              <a:buSzPct val="80000"/>
              <a:buFont typeface="+mj-lt"/>
              <a:buAutoNum type="arabicPeriod" startAt="23"/>
            </a:pPr>
            <a:r>
              <a:rPr lang="en-US" sz="1000" u="sng" dirty="0" smtClean="0">
                <a:hlinkClick r:id="rId29"/>
              </a:rPr>
              <a:t>2007-10-08 Property owners prevail in Supreme Court -</a:t>
            </a:r>
            <a:br>
              <a:rPr lang="en-US" sz="1000" u="sng" dirty="0" smtClean="0">
                <a:hlinkClick r:id="rId29"/>
              </a:rPr>
            </a:br>
            <a:r>
              <a:rPr lang="en-US" sz="1000" u="sng" dirty="0" smtClean="0">
                <a:hlinkClick r:id="rId29"/>
              </a:rPr>
              <a:t>GMA does not require mandatory buffers</a:t>
            </a:r>
            <a:endParaRPr lang="en-US" sz="1000" dirty="0" smtClean="0"/>
          </a:p>
          <a:p>
            <a:pPr>
              <a:buClrTx/>
              <a:buSzPct val="80000"/>
              <a:buFont typeface="+mj-lt"/>
              <a:buAutoNum type="arabicPeriod" startAt="23"/>
            </a:pPr>
            <a:r>
              <a:rPr lang="en-US" sz="1000" u="sng" dirty="0" smtClean="0">
                <a:hlinkClick r:id="rId30"/>
              </a:rPr>
              <a:t>2007-07-27 The Hidden Cost of Planning</a:t>
            </a:r>
            <a:endParaRPr lang="en-US" sz="1000" dirty="0" smtClean="0"/>
          </a:p>
          <a:p>
            <a:pPr>
              <a:buClrTx/>
              <a:buSzPct val="80000"/>
              <a:buFont typeface="+mj-lt"/>
              <a:buAutoNum type="arabicPeriod" startAt="23"/>
            </a:pPr>
            <a:r>
              <a:rPr lang="en-US" sz="1000" u="sng" dirty="0" smtClean="0">
                <a:hlinkClick r:id="rId31"/>
              </a:rPr>
              <a:t>2007-06-10 The Road to Serfdom</a:t>
            </a:r>
            <a:endParaRPr lang="en-US" sz="1000" dirty="0" smtClean="0"/>
          </a:p>
          <a:p>
            <a:pPr>
              <a:buClrTx/>
              <a:buSzPct val="80000"/>
              <a:buFont typeface="+mj-lt"/>
              <a:buAutoNum type="arabicPeriod" startAt="23"/>
            </a:pPr>
            <a:r>
              <a:rPr lang="en-US" sz="1000" u="sng" dirty="0" smtClean="0">
                <a:hlinkClick r:id="rId32"/>
              </a:rPr>
              <a:t>2007-03-16 Government Eating The Master's hand</a:t>
            </a:r>
            <a:endParaRPr lang="en-US" sz="1000" dirty="0" smtClean="0"/>
          </a:p>
          <a:p>
            <a:pPr>
              <a:buClrTx/>
              <a:buSzPct val="80000"/>
              <a:buFont typeface="+mj-lt"/>
              <a:buAutoNum type="arabicPeriod" startAt="23"/>
            </a:pPr>
            <a:r>
              <a:rPr lang="en-US" sz="1000" u="sng" dirty="0" smtClean="0">
                <a:hlinkClick r:id="rId33"/>
              </a:rPr>
              <a:t>2007-02-04 Take a look at what GMA created</a:t>
            </a:r>
            <a:endParaRPr lang="en-US" sz="1000" dirty="0" smtClean="0"/>
          </a:p>
          <a:p>
            <a:pPr>
              <a:buClrTx/>
              <a:buSzPct val="80000"/>
              <a:buFont typeface="+mj-lt"/>
              <a:buAutoNum type="arabicPeriod" startAt="23"/>
            </a:pPr>
            <a:r>
              <a:rPr lang="en-US" sz="1000" u="sng" dirty="0" smtClean="0">
                <a:hlinkClick r:id="rId34"/>
              </a:rPr>
              <a:t>2007-02-04 Oldies and Goldies</a:t>
            </a:r>
            <a:endParaRPr lang="en-US" sz="1000" dirty="0" smtClean="0"/>
          </a:p>
          <a:p>
            <a:pPr>
              <a:buClrTx/>
              <a:buSzPct val="80000"/>
              <a:buFont typeface="+mj-lt"/>
              <a:buAutoNum type="arabicPeriod" startAt="23"/>
            </a:pPr>
            <a:r>
              <a:rPr lang="en-US" sz="1000" u="sng" dirty="0" smtClean="0">
                <a:hlinkClick r:id="rId35"/>
              </a:rPr>
              <a:t>2007-02-04 Brave Old World</a:t>
            </a:r>
            <a:endParaRPr lang="en-US" sz="1000" dirty="0" smtClean="0"/>
          </a:p>
          <a:p>
            <a:pPr>
              <a:buClrTx/>
              <a:buSzPct val="80000"/>
              <a:buFont typeface="+mj-lt"/>
              <a:buAutoNum type="arabicPeriod" startAt="23"/>
            </a:pPr>
            <a:r>
              <a:rPr lang="en-US" sz="1000" u="sng" dirty="0" smtClean="0">
                <a:hlinkClick r:id="rId36"/>
              </a:rPr>
              <a:t>2007-1-17 How Freedom Becomes Blighted in the City</a:t>
            </a:r>
            <a:endParaRPr lang="en-US" sz="1000" dirty="0" smtClean="0"/>
          </a:p>
          <a:p>
            <a:pPr>
              <a:buClrTx/>
              <a:buSzPct val="80000"/>
              <a:buFont typeface="+mj-lt"/>
              <a:buAutoNum type="arabicPeriod" startAt="23"/>
            </a:pPr>
            <a:r>
              <a:rPr lang="en-US" sz="1000" u="sng" dirty="0" smtClean="0">
                <a:hlinkClick r:id="rId37"/>
              </a:rPr>
              <a:t>2007-01-17 [proprights] CONSERVATION FUTURES</a:t>
            </a:r>
            <a:endParaRPr lang="en-US" sz="1000" dirty="0" smtClean="0"/>
          </a:p>
          <a:p>
            <a:pPr>
              <a:buClrTx/>
              <a:buSzPct val="80000"/>
              <a:buFont typeface="+mj-lt"/>
              <a:buAutoNum type="arabicPeriod" startAt="23"/>
            </a:pPr>
            <a:r>
              <a:rPr lang="en-US" sz="1000" u="sng" dirty="0" smtClean="0">
                <a:hlinkClick r:id="rId38"/>
              </a:rPr>
              <a:t>2006-02-01 [Capr-discussion] Excellent piece summarizing the GMA</a:t>
            </a:r>
            <a:endParaRPr lang="en-US" sz="1000" dirty="0" smtClean="0"/>
          </a:p>
          <a:p>
            <a:pPr>
              <a:buClrTx/>
              <a:buSzPct val="80000"/>
              <a:buFont typeface="+mj-lt"/>
              <a:buAutoNum type="arabicPeriod" startAt="23"/>
            </a:pPr>
            <a:r>
              <a:rPr lang="en-US" sz="1000" u="sng" dirty="0" smtClean="0">
                <a:hlinkClick r:id="rId39"/>
              </a:rPr>
              <a:t>2006-01-19 HB 2906 Greater GMA Board Accountability</a:t>
            </a:r>
            <a:endParaRPr lang="en-US" sz="1000" dirty="0" smtClean="0"/>
          </a:p>
          <a:p>
            <a:pPr>
              <a:buClrTx/>
              <a:buSzPct val="80000"/>
              <a:buFont typeface="+mj-lt"/>
              <a:buAutoNum type="arabicPeriod" startAt="23"/>
            </a:pPr>
            <a:r>
              <a:rPr lang="en-US" sz="1000" u="sng" dirty="0" smtClean="0">
                <a:hlinkClick r:id="rId40"/>
              </a:rPr>
              <a:t>2006-01-18 HB 3016 Senate Confirmation GMA</a:t>
            </a:r>
            <a:endParaRPr lang="en-US" sz="1000" dirty="0" smtClean="0"/>
          </a:p>
          <a:p>
            <a:pPr>
              <a:buClrTx/>
              <a:buSzPct val="80000"/>
              <a:buFont typeface="+mj-lt"/>
              <a:buAutoNum type="arabicPeriod" startAt="23"/>
            </a:pPr>
            <a:r>
              <a:rPr lang="en-US" sz="1000" u="sng" dirty="0" smtClean="0">
                <a:hlinkClick r:id="rId41"/>
              </a:rPr>
              <a:t>2006-01-18 HB 2906 Greater Accountability for GMA</a:t>
            </a:r>
            <a:endParaRPr lang="en-US" sz="1000" dirty="0" smtClean="0"/>
          </a:p>
          <a:p>
            <a:pPr>
              <a:buClrTx/>
              <a:buSzPct val="80000"/>
              <a:buFont typeface="+mj-lt"/>
              <a:buAutoNum type="arabicPeriod" startAt="23"/>
            </a:pPr>
            <a:r>
              <a:rPr lang="en-US" sz="1000" u="sng" dirty="0" smtClean="0">
                <a:hlinkClick r:id="rId42"/>
              </a:rPr>
              <a:t>2005-12-29 GMA by Government Plain Wrong</a:t>
            </a:r>
            <a:endParaRPr lang="en-US" sz="1000" dirty="0" smtClean="0"/>
          </a:p>
          <a:p>
            <a:pPr>
              <a:buClrTx/>
              <a:buSzPct val="80000"/>
              <a:buFont typeface="+mj-lt"/>
              <a:buAutoNum type="arabicPeriod" startAt="23"/>
            </a:pPr>
            <a:r>
              <a:rPr lang="en-US" sz="1000" u="sng" dirty="0" smtClean="0">
                <a:hlinkClick r:id="rId43"/>
              </a:rPr>
              <a:t>2005-11-20 No Value seen in free habitat plan</a:t>
            </a:r>
            <a:endParaRPr lang="en-US" sz="1000" dirty="0" smtClean="0"/>
          </a:p>
          <a:p>
            <a:pPr>
              <a:buClrTx/>
              <a:buSzPct val="80000"/>
              <a:buFont typeface="+mj-lt"/>
              <a:buAutoNum type="arabicPeriod" startAt="23"/>
            </a:pPr>
            <a:r>
              <a:rPr lang="en-US" sz="1000" u="sng" dirty="0" smtClean="0">
                <a:hlinkClick r:id="rId44"/>
              </a:rPr>
              <a:t>2002-12-17 Property Rights and the Growth Mgmt Act</a:t>
            </a:r>
            <a:endParaRPr lang="en-US" sz="1000" dirty="0" smtClean="0"/>
          </a:p>
          <a:p>
            <a:pPr>
              <a:buClrTx/>
              <a:buSzPct val="80000"/>
              <a:buFont typeface="+mj-lt"/>
              <a:buAutoNum type="arabicPeriod" startAt="23"/>
            </a:pPr>
            <a:r>
              <a:rPr lang="en-US" sz="1000" u="sng" dirty="0" smtClean="0">
                <a:hlinkClick r:id="rId45"/>
              </a:rPr>
              <a:t>GMA 1 &amp; 2 by UPS School of Law</a:t>
            </a:r>
            <a:endParaRPr lang="en-US" sz="1000" dirty="0" smtClean="0"/>
          </a:p>
          <a:p>
            <a:pPr>
              <a:buClrTx/>
              <a:buSzPct val="80000"/>
              <a:buFont typeface="+mj-lt"/>
              <a:buAutoNum type="arabicPeriod" startAt="23"/>
            </a:pPr>
            <a:r>
              <a:rPr lang="en-US" sz="1000" u="sng" dirty="0" smtClean="0">
                <a:hlinkClick r:id="rId46"/>
              </a:rPr>
              <a:t>The Seven Lies of Zoning - TLP</a:t>
            </a:r>
            <a:endParaRPr lang="en-US" sz="1000" dirty="0" smtClean="0"/>
          </a:p>
          <a:p>
            <a:pPr>
              <a:buClrTx/>
              <a:buSzPct val="80000"/>
              <a:buFont typeface="+mj-lt"/>
              <a:buAutoNum type="arabicPeriod" startAt="23"/>
            </a:pPr>
            <a:endParaRPr lang="en-US" sz="1100" dirty="0">
              <a:latin typeface="Calibri" pitchFamily="34" charset="0"/>
            </a:endParaRPr>
          </a:p>
        </p:txBody>
      </p:sp>
    </p:spTree>
  </p:cSld>
  <p:clrMapOvr>
    <a:masterClrMapping/>
  </p:clrMapOvr>
  <p:transition spd="med" advTm="7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524000" cy="841248"/>
          </a:xfrm>
        </p:spPr>
        <p:txBody>
          <a:bodyPr>
            <a:normAutofit/>
          </a:bodyPr>
          <a:lstStyle/>
          <a:p>
            <a:r>
              <a:rPr lang="en-US" sz="1600" dirty="0" smtClean="0"/>
              <a:t>About Jack</a:t>
            </a:r>
            <a:endParaRPr lang="en-US" sz="1600" dirty="0"/>
          </a:p>
        </p:txBody>
      </p:sp>
      <p:sp>
        <p:nvSpPr>
          <p:cNvPr id="4" name="Content Placeholder 3"/>
          <p:cNvSpPr>
            <a:spLocks noGrp="1"/>
          </p:cNvSpPr>
          <p:nvPr>
            <p:ph sz="half" idx="2"/>
          </p:nvPr>
        </p:nvSpPr>
        <p:spPr>
          <a:xfrm>
            <a:off x="4419600" y="1143000"/>
            <a:ext cx="4572000" cy="5486400"/>
          </a:xfrm>
        </p:spPr>
        <p:txBody>
          <a:bodyPr>
            <a:normAutofit fontScale="85000" lnSpcReduction="20000"/>
          </a:bodyPr>
          <a:lstStyle/>
          <a:p>
            <a:pPr>
              <a:buNone/>
            </a:pPr>
            <a:r>
              <a:rPr lang="en-US" sz="1200" b="1" u="sng" dirty="0" smtClean="0">
                <a:hlinkClick r:id="rId2"/>
              </a:rPr>
              <a:t>www.FreedomForAllSeasons.org - Table of Contents</a:t>
            </a:r>
            <a:r>
              <a:rPr lang="en-US" sz="1200" dirty="0" smtClean="0"/>
              <a:t> </a:t>
            </a:r>
          </a:p>
          <a:p>
            <a:pPr>
              <a:buNone/>
            </a:pPr>
            <a:r>
              <a:rPr lang="en-US" sz="1200" u="sng" dirty="0" smtClean="0">
                <a:hlinkClick r:id="rId3"/>
              </a:rPr>
              <a:t>1. Mission Statement</a:t>
            </a:r>
            <a:r>
              <a:rPr lang="en-US" sz="1200" dirty="0" smtClean="0"/>
              <a:t> </a:t>
            </a:r>
          </a:p>
          <a:p>
            <a:pPr>
              <a:buNone/>
            </a:pPr>
            <a:r>
              <a:rPr lang="en-US" sz="1200" u="sng" dirty="0" smtClean="0">
                <a:hlinkClick r:id="rId4"/>
              </a:rPr>
              <a:t>2. Natural Law &amp; Natural Rights</a:t>
            </a:r>
            <a:endParaRPr lang="en-US" sz="1200" u="sng" dirty="0" smtClean="0"/>
          </a:p>
          <a:p>
            <a:pPr>
              <a:buNone/>
            </a:pPr>
            <a:r>
              <a:rPr lang="en-US" sz="1200" dirty="0" smtClean="0"/>
              <a:t> </a:t>
            </a:r>
            <a:r>
              <a:rPr lang="en-US" sz="1200" u="sng" dirty="0" smtClean="0">
                <a:hlinkClick r:id="rId5"/>
              </a:rPr>
              <a:t>3. Unalienable Rights vs. Inalienable Rights </a:t>
            </a:r>
            <a:r>
              <a:rPr lang="en-US" sz="1200" dirty="0" smtClean="0"/>
              <a:t> </a:t>
            </a:r>
          </a:p>
          <a:p>
            <a:pPr>
              <a:buNone/>
            </a:pPr>
            <a:r>
              <a:rPr lang="en-US" sz="1200" u="sng" dirty="0" smtClean="0">
                <a:hlinkClick r:id="rId6"/>
              </a:rPr>
              <a:t>4. Organic Laws of The United States of America</a:t>
            </a:r>
            <a:r>
              <a:rPr lang="en-US" sz="1200" dirty="0" smtClean="0"/>
              <a:t> </a:t>
            </a:r>
          </a:p>
          <a:p>
            <a:pPr>
              <a:buNone/>
            </a:pPr>
            <a:r>
              <a:rPr lang="en-US" sz="1200" u="sng" dirty="0" smtClean="0">
                <a:hlinkClick r:id="rId7"/>
              </a:rPr>
              <a:t>5. The British Common Law</a:t>
            </a:r>
            <a:endParaRPr lang="en-US" sz="1200" u="sng" dirty="0" smtClean="0"/>
          </a:p>
          <a:p>
            <a:pPr>
              <a:buNone/>
            </a:pPr>
            <a:r>
              <a:rPr lang="en-US" sz="1200" dirty="0" smtClean="0"/>
              <a:t> </a:t>
            </a:r>
            <a:r>
              <a:rPr lang="en-US" sz="1200" u="sng" dirty="0" smtClean="0">
                <a:hlinkClick r:id="rId8"/>
              </a:rPr>
              <a:t>6. The U.S. Constitution That Never Was</a:t>
            </a:r>
            <a:endParaRPr lang="en-US" sz="1200" u="sng" dirty="0" smtClean="0"/>
          </a:p>
          <a:p>
            <a:pPr>
              <a:buNone/>
            </a:pPr>
            <a:r>
              <a:rPr lang="en-US" sz="1200" dirty="0" smtClean="0"/>
              <a:t> </a:t>
            </a:r>
            <a:r>
              <a:rPr lang="en-US" sz="1200" u="sng" dirty="0" smtClean="0">
                <a:hlinkClick r:id="rId9"/>
              </a:rPr>
              <a:t>7. Current Property Battles -Taking Back Our Rights</a:t>
            </a:r>
            <a:endParaRPr lang="en-US" sz="1200" u="sng" dirty="0" smtClean="0"/>
          </a:p>
          <a:p>
            <a:pPr>
              <a:buNone/>
            </a:pPr>
            <a:r>
              <a:rPr lang="en-US" sz="1200" dirty="0" smtClean="0"/>
              <a:t> </a:t>
            </a:r>
            <a:r>
              <a:rPr lang="en-US" sz="1200" u="sng" dirty="0" smtClean="0">
                <a:hlinkClick r:id="rId10"/>
              </a:rPr>
              <a:t>8. Freedom From Alternative Energy Myths</a:t>
            </a:r>
            <a:endParaRPr lang="en-US" sz="1200" u="sng" dirty="0" smtClean="0"/>
          </a:p>
          <a:p>
            <a:pPr>
              <a:buNone/>
            </a:pPr>
            <a:r>
              <a:rPr lang="en-US" sz="1200" dirty="0" smtClean="0"/>
              <a:t> </a:t>
            </a:r>
            <a:r>
              <a:rPr lang="en-US" sz="1200" u="sng" dirty="0" smtClean="0">
                <a:hlinkClick r:id="rId11"/>
              </a:rPr>
              <a:t>9. Freedom From Critical Area Ordinances Myths</a:t>
            </a:r>
            <a:r>
              <a:rPr lang="en-US" sz="1200" dirty="0" smtClean="0"/>
              <a:t> </a:t>
            </a:r>
          </a:p>
          <a:p>
            <a:pPr>
              <a:buNone/>
            </a:pPr>
            <a:r>
              <a:rPr lang="en-US" sz="1200" u="sng" dirty="0" smtClean="0">
                <a:hlinkClick r:id="rId12"/>
              </a:rPr>
              <a:t>10. Freedom From Fish Myths</a:t>
            </a:r>
            <a:r>
              <a:rPr lang="en-US" sz="1200" dirty="0" smtClean="0"/>
              <a:t> </a:t>
            </a:r>
          </a:p>
          <a:p>
            <a:pPr>
              <a:buNone/>
            </a:pPr>
            <a:r>
              <a:rPr lang="en-US" sz="1200" u="sng" dirty="0" smtClean="0">
                <a:hlinkClick r:id="rId13"/>
              </a:rPr>
              <a:t>11. Freedom From Endangered Species Mythomania</a:t>
            </a:r>
            <a:r>
              <a:rPr lang="en-US" sz="1200" dirty="0" smtClean="0"/>
              <a:t> </a:t>
            </a:r>
          </a:p>
          <a:p>
            <a:pPr>
              <a:buNone/>
            </a:pPr>
            <a:r>
              <a:rPr lang="en-US" sz="1200" u="sng" dirty="0" smtClean="0">
                <a:hlinkClick r:id="rId14"/>
              </a:rPr>
              <a:t>12. Freedom From Environmental Extremism</a:t>
            </a:r>
            <a:r>
              <a:rPr lang="en-US" sz="1200" dirty="0" smtClean="0"/>
              <a:t> </a:t>
            </a:r>
          </a:p>
          <a:p>
            <a:pPr>
              <a:buNone/>
            </a:pPr>
            <a:r>
              <a:rPr lang="en-US" sz="1200" u="sng" dirty="0" smtClean="0">
                <a:hlinkClick r:id="rId15"/>
              </a:rPr>
              <a:t>13. Freedom From Government Cover Ups - The 9-11 Hot Engineering Facts</a:t>
            </a:r>
            <a:r>
              <a:rPr lang="en-US" sz="1200" dirty="0" smtClean="0"/>
              <a:t> </a:t>
            </a:r>
          </a:p>
          <a:p>
            <a:pPr>
              <a:buNone/>
            </a:pPr>
            <a:r>
              <a:rPr lang="en-US" sz="1200" u="sng" dirty="0" smtClean="0">
                <a:hlinkClick r:id="rId16"/>
              </a:rPr>
              <a:t>14. Freedom From Government Roundabout Nonsense For Humans &amp; Fish </a:t>
            </a:r>
            <a:endParaRPr lang="en-US" sz="1200" u="sng" dirty="0" smtClean="0"/>
          </a:p>
          <a:p>
            <a:pPr>
              <a:buNone/>
            </a:pPr>
            <a:r>
              <a:rPr lang="en-US" sz="1200" dirty="0" smtClean="0"/>
              <a:t> </a:t>
            </a:r>
            <a:r>
              <a:rPr lang="en-US" sz="1200" u="sng" dirty="0" smtClean="0">
                <a:hlinkClick r:id="rId17"/>
              </a:rPr>
              <a:t>15. Freedom From Illegal Aliens in Government </a:t>
            </a:r>
            <a:endParaRPr lang="en-US" sz="1200" u="sng" dirty="0" smtClean="0"/>
          </a:p>
          <a:p>
            <a:pPr>
              <a:buNone/>
            </a:pPr>
            <a:r>
              <a:rPr lang="en-US" sz="1200" dirty="0" smtClean="0"/>
              <a:t> </a:t>
            </a:r>
            <a:r>
              <a:rPr lang="en-US" sz="1200" u="sng" dirty="0" smtClean="0">
                <a:hlinkClick r:id="rId18"/>
              </a:rPr>
              <a:t>16. Freedom From "Man Caused" Global Warming Myths</a:t>
            </a:r>
            <a:r>
              <a:rPr lang="en-US" sz="1200" dirty="0" smtClean="0"/>
              <a:t> </a:t>
            </a:r>
          </a:p>
          <a:p>
            <a:pPr>
              <a:buNone/>
            </a:pPr>
            <a:r>
              <a:rPr lang="en-US" sz="1200" u="sng" dirty="0" smtClean="0">
                <a:hlinkClick r:id="rId19"/>
              </a:rPr>
              <a:t>17. Freedom From Rails To Trails Takings</a:t>
            </a:r>
            <a:r>
              <a:rPr lang="en-US" sz="1200" dirty="0" smtClean="0"/>
              <a:t> </a:t>
            </a:r>
          </a:p>
          <a:p>
            <a:pPr>
              <a:buNone/>
            </a:pPr>
            <a:r>
              <a:rPr lang="en-US" sz="1200" u="sng" dirty="0" smtClean="0">
                <a:hlinkClick r:id="rId20"/>
              </a:rPr>
              <a:t>18. Freedom From Rural Cleansing BY Global To Local UN Agenda 21</a:t>
            </a:r>
            <a:endParaRPr lang="en-US" sz="1200" u="sng" dirty="0" smtClean="0"/>
          </a:p>
          <a:p>
            <a:pPr>
              <a:buNone/>
            </a:pPr>
            <a:r>
              <a:rPr lang="en-US" sz="1200" dirty="0" smtClean="0"/>
              <a:t> </a:t>
            </a:r>
            <a:r>
              <a:rPr lang="en-US" sz="1200" u="sng" dirty="0" smtClean="0">
                <a:hlinkClick r:id="rId21"/>
              </a:rPr>
              <a:t>19. Freedom From The State of Washington Constitution That Never Was </a:t>
            </a:r>
            <a:r>
              <a:rPr lang="en-US" sz="1200" dirty="0" smtClean="0"/>
              <a:t> </a:t>
            </a:r>
          </a:p>
          <a:p>
            <a:pPr>
              <a:buNone/>
            </a:pPr>
            <a:r>
              <a:rPr lang="en-US" sz="1200" u="sng" dirty="0" smtClean="0">
                <a:hlinkClick r:id="rId22"/>
              </a:rPr>
              <a:t>20. Freedom To Keep &amp; Bear Arms </a:t>
            </a:r>
            <a:r>
              <a:rPr lang="en-US" sz="1200" dirty="0" smtClean="0"/>
              <a:t> </a:t>
            </a:r>
          </a:p>
          <a:p>
            <a:pPr>
              <a:buNone/>
            </a:pPr>
            <a:r>
              <a:rPr lang="en-US" sz="1200" u="sng" dirty="0" smtClean="0">
                <a:hlinkClick r:id="rId23"/>
              </a:rPr>
              <a:t>21. Freedom From ALL Tax Takings Upon The Natural Born State Citizens </a:t>
            </a:r>
            <a:r>
              <a:rPr lang="en-US" sz="1200" dirty="0" smtClean="0"/>
              <a:t> </a:t>
            </a:r>
          </a:p>
          <a:p>
            <a:pPr>
              <a:buNone/>
            </a:pPr>
            <a:r>
              <a:rPr lang="en-US" sz="1200" u="sng" dirty="0" smtClean="0">
                <a:hlinkClick r:id="rId24"/>
              </a:rPr>
              <a:t>22. Freedom To Own Land With Allodial Rights</a:t>
            </a:r>
            <a:r>
              <a:rPr lang="en-US" sz="1200" dirty="0" smtClean="0"/>
              <a:t> </a:t>
            </a:r>
          </a:p>
          <a:p>
            <a:pPr>
              <a:buNone/>
            </a:pPr>
            <a:r>
              <a:rPr lang="en-US" sz="1200" u="sng" dirty="0" smtClean="0">
                <a:hlinkClick r:id="rId25"/>
              </a:rPr>
              <a:t>23. Freedom To Own Property W/O TYRANNY - Embattled Owner Stories</a:t>
            </a:r>
            <a:r>
              <a:rPr lang="en-US" sz="1200" dirty="0" smtClean="0"/>
              <a:t> </a:t>
            </a:r>
          </a:p>
          <a:p>
            <a:pPr>
              <a:buNone/>
            </a:pPr>
            <a:r>
              <a:rPr lang="en-US" sz="1200" u="sng" dirty="0" smtClean="0">
                <a:hlinkClick r:id="rId26"/>
              </a:rPr>
              <a:t>24. Freedom From The unFederal unReserve</a:t>
            </a:r>
            <a:r>
              <a:rPr lang="en-US" sz="1200" dirty="0" smtClean="0"/>
              <a:t> </a:t>
            </a:r>
          </a:p>
          <a:p>
            <a:pPr>
              <a:buNone/>
            </a:pPr>
            <a:r>
              <a:rPr lang="en-US" sz="1200" u="sng" dirty="0" smtClean="0">
                <a:hlinkClick r:id="rId27"/>
              </a:rPr>
              <a:t>25. Freedom From King County WA Municipal Corporation - The Great Imposter </a:t>
            </a:r>
            <a:endParaRPr lang="en-US" sz="1200" u="sng" dirty="0" smtClean="0"/>
          </a:p>
          <a:p>
            <a:pPr>
              <a:buNone/>
            </a:pPr>
            <a:r>
              <a:rPr lang="en-US" sz="1200" dirty="0" smtClean="0"/>
              <a:t> </a:t>
            </a:r>
            <a:r>
              <a:rPr lang="en-US" sz="1200" u="sng" dirty="0" smtClean="0">
                <a:hlinkClick r:id="rId28"/>
              </a:rPr>
              <a:t>26. Must Read Must Subscribe Must Support Must See</a:t>
            </a:r>
            <a:r>
              <a:rPr lang="en-US" sz="1200" dirty="0" smtClean="0"/>
              <a:t> </a:t>
            </a:r>
          </a:p>
          <a:p>
            <a:pPr>
              <a:buNone/>
            </a:pPr>
            <a:r>
              <a:rPr lang="en-US" sz="1200" u="sng" dirty="0" smtClean="0">
                <a:hlinkClick r:id="rId29"/>
              </a:rPr>
              <a:t>27. Freedom From Water Takings</a:t>
            </a:r>
            <a:r>
              <a:rPr lang="en-US" sz="1200" dirty="0" smtClean="0"/>
              <a:t> </a:t>
            </a:r>
          </a:p>
          <a:p>
            <a:pPr>
              <a:buNone/>
            </a:pPr>
            <a:r>
              <a:rPr lang="en-US" sz="1200" u="sng" dirty="0" smtClean="0">
                <a:hlinkClick r:id="rId30"/>
              </a:rPr>
              <a:t>28. Freedom From De Facto Laws (New)</a:t>
            </a:r>
            <a:endParaRPr lang="en-US" sz="1200" u="sng" dirty="0" smtClean="0"/>
          </a:p>
          <a:p>
            <a:pPr>
              <a:buNone/>
            </a:pPr>
            <a:r>
              <a:rPr lang="en-US" sz="1200" dirty="0" smtClean="0"/>
              <a:t> </a:t>
            </a:r>
            <a:r>
              <a:rPr lang="en-US" sz="1200" u="sng" dirty="0" smtClean="0">
                <a:hlinkClick r:id="rId31"/>
              </a:rPr>
              <a:t>29. Freedom From Municipal Corporations, i.e. Evil Empires </a:t>
            </a:r>
            <a:r>
              <a:rPr lang="en-US" sz="1200" dirty="0" smtClean="0"/>
              <a:t> </a:t>
            </a:r>
          </a:p>
          <a:p>
            <a:pPr>
              <a:buNone/>
            </a:pPr>
            <a:r>
              <a:rPr lang="en-US" sz="1200" u="sng" dirty="0" smtClean="0">
                <a:hlinkClick r:id="rId32"/>
              </a:rPr>
              <a:t>30. Freedom From The Trilogy of Taking (New)</a:t>
            </a:r>
            <a:r>
              <a:rPr lang="en-US" sz="1200" dirty="0" smtClean="0"/>
              <a:t> </a:t>
            </a:r>
          </a:p>
          <a:p>
            <a:pPr>
              <a:buNone/>
            </a:pPr>
            <a:r>
              <a:rPr lang="en-US" sz="1200" u="sng" dirty="0" smtClean="0">
                <a:hlinkClick r:id="rId33"/>
              </a:rPr>
              <a:t>31. Freedom From Park Takings (New)</a:t>
            </a:r>
            <a:r>
              <a:rPr lang="en-US" sz="1200" dirty="0" smtClean="0"/>
              <a:t> </a:t>
            </a:r>
          </a:p>
          <a:p>
            <a:pPr>
              <a:buNone/>
            </a:pPr>
            <a:r>
              <a:rPr lang="en-US" sz="1200" u="sng" dirty="0" smtClean="0">
                <a:hlinkClick r:id="rId34"/>
              </a:rPr>
              <a:t>32. Freedom From Mainstream Media Monopoly Lies (New)</a:t>
            </a:r>
            <a:r>
              <a:rPr lang="en-US" sz="1200" dirty="0" smtClean="0"/>
              <a:t> </a:t>
            </a:r>
          </a:p>
          <a:p>
            <a:pPr>
              <a:buNone/>
            </a:pPr>
            <a:r>
              <a:rPr lang="en-US" sz="1200" u="sng" dirty="0" smtClean="0">
                <a:hlinkClick r:id="rId35"/>
              </a:rPr>
              <a:t>33. Jack's Prose From The Heart</a:t>
            </a:r>
            <a:r>
              <a:rPr lang="en-US" sz="1200" dirty="0" smtClean="0"/>
              <a:t> </a:t>
            </a:r>
          </a:p>
          <a:p>
            <a:pPr>
              <a:buNone/>
            </a:pPr>
            <a:r>
              <a:rPr lang="en-US" sz="1200" u="sng" dirty="0" smtClean="0">
                <a:hlinkClick r:id="rId35"/>
              </a:rPr>
              <a:t>34. About Jack</a:t>
            </a:r>
            <a:endParaRPr lang="en-US" sz="1200" dirty="0" smtClean="0"/>
          </a:p>
          <a:p>
            <a:pPr>
              <a:buNone/>
            </a:pPr>
            <a:endParaRPr lang="en-US" sz="1200" dirty="0"/>
          </a:p>
        </p:txBody>
      </p:sp>
      <p:sp>
        <p:nvSpPr>
          <p:cNvPr id="7" name="Content Placeholder 6"/>
          <p:cNvSpPr>
            <a:spLocks noGrp="1"/>
          </p:cNvSpPr>
          <p:nvPr>
            <p:ph sz="half" idx="1"/>
          </p:nvPr>
        </p:nvSpPr>
        <p:spPr>
          <a:xfrm>
            <a:off x="304800" y="1600200"/>
            <a:ext cx="3886200" cy="3124200"/>
          </a:xfrm>
        </p:spPr>
        <p:txBody>
          <a:bodyPr>
            <a:normAutofit fontScale="85000" lnSpcReduction="20000"/>
          </a:bodyPr>
          <a:lstStyle/>
          <a:p>
            <a:pPr>
              <a:buNone/>
            </a:pPr>
            <a:r>
              <a:rPr lang="en-US" sz="1400" dirty="0" smtClean="0"/>
              <a:t> Jack Venrick </a:t>
            </a:r>
          </a:p>
          <a:p>
            <a:pPr>
              <a:buNone/>
            </a:pPr>
            <a:r>
              <a:rPr lang="en-US" sz="1400" dirty="0" smtClean="0"/>
              <a:t> Enumclaw, Washington </a:t>
            </a:r>
          </a:p>
          <a:p>
            <a:pPr>
              <a:buNone/>
            </a:pPr>
            <a:r>
              <a:rPr lang="en-US" sz="1400" dirty="0" smtClean="0"/>
              <a:t> Rollins, Montana</a:t>
            </a:r>
          </a:p>
          <a:p>
            <a:pPr>
              <a:buNone/>
            </a:pPr>
            <a:r>
              <a:rPr lang="en-US" sz="1400" dirty="0" smtClean="0"/>
              <a:t> Pioneer Family of Montana</a:t>
            </a:r>
          </a:p>
          <a:p>
            <a:pPr>
              <a:buNone/>
            </a:pPr>
            <a:r>
              <a:rPr lang="en-US" sz="1400" dirty="0" smtClean="0"/>
              <a:t> Pioneer Family of Nebraska</a:t>
            </a:r>
          </a:p>
          <a:p>
            <a:pPr>
              <a:buNone/>
            </a:pPr>
            <a:r>
              <a:rPr lang="en-US" sz="1400" dirty="0" smtClean="0"/>
              <a:t> Pioneer Family of Wisconsin</a:t>
            </a:r>
          </a:p>
          <a:p>
            <a:pPr>
              <a:buNone/>
            </a:pPr>
            <a:r>
              <a:rPr lang="en-US" sz="1400" dirty="0" smtClean="0"/>
              <a:t> The Boeing Company 30 Years Service - Retired </a:t>
            </a:r>
          </a:p>
          <a:p>
            <a:pPr>
              <a:buNone/>
            </a:pPr>
            <a:r>
              <a:rPr lang="en-US" sz="1400" dirty="0" smtClean="0"/>
              <a:t> Montana State University</a:t>
            </a:r>
          </a:p>
          <a:p>
            <a:pPr>
              <a:buNone/>
            </a:pPr>
            <a:r>
              <a:rPr lang="en-US" sz="1400" dirty="0" smtClean="0"/>
              <a:t> B.S. Electrical Engineering</a:t>
            </a:r>
          </a:p>
          <a:p>
            <a:pPr>
              <a:buNone/>
            </a:pPr>
            <a:r>
              <a:rPr lang="en-US" sz="1400" dirty="0" smtClean="0"/>
              <a:t> M.S. Applied Science – </a:t>
            </a:r>
          </a:p>
          <a:p>
            <a:pPr>
              <a:buNone/>
            </a:pPr>
            <a:r>
              <a:rPr lang="en-US" sz="1400" dirty="0" smtClean="0"/>
              <a:t> Business Administration</a:t>
            </a:r>
          </a:p>
          <a:p>
            <a:pPr>
              <a:buNone/>
            </a:pPr>
            <a:r>
              <a:rPr lang="en-US" sz="1400" dirty="0" smtClean="0"/>
              <a:t> Industrial Engineering</a:t>
            </a:r>
            <a:endParaRPr lang="en-US" sz="1400" dirty="0"/>
          </a:p>
        </p:txBody>
      </p:sp>
      <p:sp>
        <p:nvSpPr>
          <p:cNvPr id="8" name="Horizontal Scroll 7"/>
          <p:cNvSpPr/>
          <p:nvPr/>
        </p:nvSpPr>
        <p:spPr>
          <a:xfrm>
            <a:off x="4953000" y="76200"/>
            <a:ext cx="3962400" cy="838200"/>
          </a:xfrm>
          <a:prstGeom prst="horizontalScrol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r>
              <a:rPr lang="en-US" sz="1200" dirty="0" smtClean="0">
                <a:solidFill>
                  <a:schemeClr val="tx1"/>
                </a:solidFill>
              </a:rPr>
              <a:t>“To be surprised, to wonder, is to begin to understand.”</a:t>
            </a:r>
          </a:p>
          <a:p>
            <a:r>
              <a:rPr lang="en-US" sz="1200" dirty="0" smtClean="0">
                <a:solidFill>
                  <a:schemeClr val="tx1"/>
                </a:solidFill>
              </a:rPr>
              <a:t>Jose Ortega Y Gasset</a:t>
            </a:r>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410200" cy="612648"/>
          </a:xfrm>
        </p:spPr>
        <p:txBody>
          <a:bodyPr>
            <a:normAutofit/>
          </a:bodyPr>
          <a:lstStyle/>
          <a:p>
            <a:pPr marL="182867" indent="-182867">
              <a:lnSpc>
                <a:spcPts val="1200"/>
              </a:lnSpc>
              <a:spcBef>
                <a:spcPts val="600"/>
              </a:spcBef>
            </a:pPr>
            <a:r>
              <a:rPr lang="en-US" sz="1600" dirty="0" smtClean="0"/>
              <a:t>Feedback to date on this presentation - Part 1 of 2  </a:t>
            </a:r>
            <a:endParaRPr lang="en-US" sz="1600" dirty="0"/>
          </a:p>
        </p:txBody>
      </p:sp>
      <p:sp>
        <p:nvSpPr>
          <p:cNvPr id="5" name="TextBox 4"/>
          <p:cNvSpPr txBox="1"/>
          <p:nvPr/>
        </p:nvSpPr>
        <p:spPr>
          <a:xfrm>
            <a:off x="228600" y="990600"/>
            <a:ext cx="8686800" cy="5645129"/>
          </a:xfrm>
          <a:prstGeom prst="rect">
            <a:avLst/>
          </a:prstGeom>
          <a:noFill/>
        </p:spPr>
        <p:txBody>
          <a:bodyPr wrap="square" lIns="91433" tIns="45717" rIns="91433" bIns="45717" rtlCol="0">
            <a:spAutoFit/>
          </a:bodyPr>
          <a:lstStyle/>
          <a:p>
            <a:pPr marL="182867" indent="-182867">
              <a:lnSpc>
                <a:spcPts val="1200"/>
              </a:lnSpc>
              <a:spcBef>
                <a:spcPts val="600"/>
              </a:spcBef>
              <a:buFont typeface="+mj-lt"/>
              <a:buAutoNum type="arabicParenR"/>
            </a:pPr>
            <a:r>
              <a:rPr lang="en-US" sz="1200" dirty="0" smtClean="0"/>
              <a:t>“please take me off your email list” – from one of the cc on the originating Buffer email I replied to with this presentation, no credentials, location or reasons why were given. </a:t>
            </a:r>
          </a:p>
          <a:p>
            <a:pPr marL="182867" indent="-182867">
              <a:lnSpc>
                <a:spcPts val="1200"/>
              </a:lnSpc>
              <a:spcBef>
                <a:spcPts val="600"/>
              </a:spcBef>
              <a:buFont typeface="+mj-lt"/>
              <a:buAutoNum type="arabicParenR"/>
            </a:pPr>
            <a:r>
              <a:rPr lang="en-US" sz="1200" dirty="0" smtClean="0"/>
              <a:t>“Jack: You have outdone yourself.  The PPP on Buffers is a great work and if you have no objections, I would like to post it to the NARLO website.” </a:t>
            </a:r>
            <a:br>
              <a:rPr lang="en-US" sz="1200" dirty="0" smtClean="0"/>
            </a:br>
            <a:r>
              <a:rPr lang="en-US" sz="1200" dirty="0" smtClean="0"/>
              <a:t>Ron Ewart, </a:t>
            </a:r>
            <a:r>
              <a:rPr lang="en-US" sz="1200" dirty="0" smtClean="0">
                <a:hlinkClick r:id="rId2"/>
              </a:rPr>
              <a:t>www.narlo.org</a:t>
            </a:r>
            <a:r>
              <a:rPr lang="en-US" sz="1200" dirty="0" smtClean="0"/>
              <a:t>, Washington</a:t>
            </a:r>
          </a:p>
          <a:p>
            <a:pPr marL="182867" indent="-182867">
              <a:lnSpc>
                <a:spcPts val="1200"/>
              </a:lnSpc>
              <a:spcBef>
                <a:spcPts val="600"/>
              </a:spcBef>
              <a:buFont typeface="+mj-lt"/>
              <a:buAutoNum type="arabicParenR"/>
            </a:pPr>
            <a:r>
              <a:rPr lang="en-US" sz="1200" dirty="0" smtClean="0"/>
              <a:t>“Thanks Jack!  Unfortunately, I see the unconstitutional taking of land in the name of science every day.  I hope a lot of people learn something from your attachment, especially what science is and how others create non-science that isn’t science. Cheers!” Steve. Steve Neugebauer, SNR Company, Principal Hydrogeologist, 15211 3rd Place NE, Duvall, WA  98019, 425-788-3015, 425-788-6873 (FAX), </a:t>
            </a:r>
            <a:r>
              <a:rPr lang="en-US" sz="1200" dirty="0" smtClean="0">
                <a:hlinkClick r:id="rId3"/>
              </a:rPr>
              <a:t>http:\\www.snrcompany.com</a:t>
            </a:r>
            <a:endParaRPr lang="en-US" sz="1200" dirty="0" smtClean="0"/>
          </a:p>
          <a:p>
            <a:pPr marL="182867" indent="-182867">
              <a:lnSpc>
                <a:spcPts val="1200"/>
              </a:lnSpc>
              <a:spcBef>
                <a:spcPts val="600"/>
              </a:spcBef>
              <a:buFont typeface="+mj-lt"/>
              <a:buAutoNum type="arabicParenR"/>
            </a:pPr>
            <a:r>
              <a:rPr lang="en-US" sz="1200" dirty="0" smtClean="0"/>
              <a:t>“Jack, Thanks for this and for your effort in putting this together. In your comments below regarding the PP presentation there is one thing that jumped out at me relative to density. I’ve noticed that when disaster strikes in congested areas it takes a great toll emotionally and tends to leave the communities virtually helpless. In those communities such as New Orleans and New York/New Jersey people respond mostly by attacking the slow response from aid agencies and government. They seem disenfranchised from their neighbors and local resources. Conversely, when disasters occur in rural areas, people quickly come together and form natural lines of support even they don’t live in close proximity. Maybe it’s because having more space to take care of teaches one a readiness in taking care of themselves, too. Anyway, it’s just a comparison of two conditions and a paradox that I have noticed. Possibly, it is also influenced by the high degree of government dependency found in urban areas. Who knows? What I take from all of this is that the ideals of Agenda 21 are leading the masses toward a condition where they become less capable, less creative and easier to control. Maybe the idea of buffers is more about protecting government from people than it is protecting our environment from humans.” </a:t>
            </a:r>
            <a:br>
              <a:rPr lang="en-US" sz="1200" dirty="0" smtClean="0"/>
            </a:br>
            <a:r>
              <a:rPr lang="en-US" sz="1200" dirty="0" smtClean="0"/>
              <a:t>Jim Boyer, Port Ludlow, WA</a:t>
            </a:r>
          </a:p>
          <a:p>
            <a:pPr marL="182867" indent="-182867">
              <a:lnSpc>
                <a:spcPts val="1200"/>
              </a:lnSpc>
              <a:spcBef>
                <a:spcPts val="600"/>
              </a:spcBef>
              <a:buFont typeface="+mj-lt"/>
              <a:buAutoNum type="arabicParenR"/>
            </a:pPr>
            <a:r>
              <a:rPr lang="en-US" sz="1200" dirty="0" smtClean="0"/>
              <a:t>“Thank you Jack for this. My documentary on the battle between Fort Carson and the southeast Colorado ranchers is still a work in progress. When I asked a very smart activist about how to frame the story and mentioned the USA rural property rights movement, she insulted my intelligence. But I still intuit that the bigger context you present is exactly a part of my backyard range war story. I don't have time for deep study yet, but I look at most of what you send. You overwhelm with your data dumps and I'm married to a similar type of brainy overwhelmer. But this PowerPoint is more accessible and I intend to study it when I start on the doc again. So I appreciate your work and efforts. Kimmy Lewis, a local rancher in Kim, Colorado was the first to try to alert her neighbors about the Wildlife Corridors, Nature Conservancy's megalomaniac accumulation of land and others coveting private property in the west. She was called crazy. In 2006 after the FC planning map was leaked, it took nearly a year to force the Nature Conservancy to admit they already had a big buffer around Fort Carson. Kimmy didn't look so crazy to the good ole boys anymore. Still the fight has taken its toll on her.  Thank you for defending the constitution in our homeland. I hope you continue in good health. Happy New Year.” </a:t>
            </a:r>
            <a:br>
              <a:rPr lang="en-US" sz="1200" dirty="0" smtClean="0"/>
            </a:br>
            <a:r>
              <a:rPr lang="en-US" sz="1200" dirty="0" smtClean="0"/>
              <a:t>Juliette Mondot, Thatcher School Project, Colorado</a:t>
            </a:r>
          </a:p>
        </p:txBody>
      </p:sp>
    </p:spTree>
  </p:cSld>
  <p:clrMapOvr>
    <a:masterClrMapping/>
  </p:clrMapOvr>
  <p:transition spd="med" advTm="7000"/>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5638800" cy="533400"/>
          </a:xfrm>
        </p:spPr>
        <p:txBody>
          <a:bodyPr>
            <a:normAutofit fontScale="90000"/>
          </a:bodyPr>
          <a:lstStyle/>
          <a:p>
            <a:r>
              <a:rPr lang="en-US" sz="1800" dirty="0" smtClean="0"/>
              <a:t>Feedback to date on this presentation  -  Part 2 of 2</a:t>
            </a:r>
            <a:endParaRPr lang="en-US" sz="1800" dirty="0"/>
          </a:p>
        </p:txBody>
      </p:sp>
      <p:sp>
        <p:nvSpPr>
          <p:cNvPr id="5" name="Rectangle 4"/>
          <p:cNvSpPr/>
          <p:nvPr/>
        </p:nvSpPr>
        <p:spPr>
          <a:xfrm>
            <a:off x="152400" y="1066800"/>
            <a:ext cx="8610600" cy="5504065"/>
          </a:xfrm>
          <a:prstGeom prst="rect">
            <a:avLst/>
          </a:prstGeom>
        </p:spPr>
        <p:txBody>
          <a:bodyPr wrap="square" lIns="91433" tIns="45717" rIns="91433" bIns="45717">
            <a:spAutoFit/>
          </a:bodyPr>
          <a:lstStyle/>
          <a:p>
            <a:pPr marL="228584" indent="-228584">
              <a:lnSpc>
                <a:spcPts val="1200"/>
              </a:lnSpc>
              <a:spcBef>
                <a:spcPts val="600"/>
              </a:spcBef>
              <a:buFont typeface="+mj-lt"/>
              <a:buAutoNum type="arabicParenR" startAt="6"/>
            </a:pPr>
            <a:r>
              <a:rPr lang="en-US" sz="1200" dirty="0" smtClean="0"/>
              <a:t>“Thanks Jack, keep leading the charge, things are really going into high gear almost as if they have a deadline, hmmm? as I stated before, we’re not property owners, and the real fight will eventually be outright civil war, property becomes immaterial to the grander scope of what we’re up against, 2nd amendment for one. I take no comfort in being right about all  the conspiracy stuff I`ve spewed over the years, but the 3rd stage of truth is "self evident", property agenda ultimately is no quartering of organization (base as it were) displacement is the 1st demoralizing emotion to tear down an individual, much like the immediate relocation to a foreign country for labor camp detail, realizing your in Bucharest making crap for the ruling class you are broken like the military think we have to brake you to make you. With respect to your pursuits, the real fight will be an organizing collective of alike minds willing to die for the pursuit for a harmonizing with all life, and defend ourselves from those whom self proclaimed the right to rule. We shall not submit. take care buddy.” </a:t>
            </a:r>
            <a:br>
              <a:rPr lang="en-US" sz="1200" dirty="0" smtClean="0"/>
            </a:br>
            <a:r>
              <a:rPr lang="en-US" sz="1200" dirty="0" smtClean="0"/>
              <a:t>Darren L., Washington</a:t>
            </a:r>
          </a:p>
          <a:p>
            <a:pPr marL="182867" indent="-182867">
              <a:lnSpc>
                <a:spcPts val="1200"/>
              </a:lnSpc>
              <a:spcBef>
                <a:spcPts val="600"/>
              </a:spcBef>
              <a:buFont typeface="+mj-lt"/>
              <a:buAutoNum type="arabicParenR" startAt="6"/>
            </a:pPr>
            <a:r>
              <a:rPr lang="en-US" sz="1200" dirty="0" smtClean="0"/>
              <a:t>“Jack,  I am a retired scientist with degrees in high energy particle physics and marine biology.  I am also a conservationist and served as Chairman of the Jefferson County Conservation District for 8 years and as a member and Chairman of the Washington State Conservation Commission for four years.  After a 20 year career in the U.S. Navy as a carrier attack pilot (239 combat missions in Vietnam), I obtained my second doctorate at the University of Washington and opened a 6,000 square foot environmental laboratory on my farm near Port Townsend, Washington.  We worked all over the world with a focus on understanding the environmental response to anthropogenic contaminants (with an emphasis on treated wood and aquaculture).  Forty percent of our work was for various industries and 60 percent was for various governments.  In my spare time, I have delineated over 600 wetlands and designed and implemented a dozen wetland mitigation plans.  My research and academic pursuits have received numerous national awards and I have published voluminously in the peer reviewed literature.  In other words, I have had a productive and successful scientific career.</a:t>
            </a:r>
          </a:p>
          <a:p>
            <a:pPr marL="182867" indent="-182867">
              <a:lnSpc>
                <a:spcPts val="1200"/>
              </a:lnSpc>
              <a:spcBef>
                <a:spcPts val="600"/>
              </a:spcBef>
            </a:pPr>
            <a:r>
              <a:rPr lang="en-US" sz="1200" dirty="0" smtClean="0"/>
              <a:t>     I retired last year at the age of 71 - in part because of an utter disgust with the current state and direction of government and ENGO {Environmental Non Gvt. Org.) sponsored science - science that I refer to as AGENDA DRIVEN.  It is my opinion that this agenda driven science is produced in an effort to curtail the freedom of individuals and to exercise control over groups of people.  Good environmental stewardship is no longer the goal of this agenda driven science - the goal is control by one group over other groups.  In the end, the environment is a victim of this poor science and these agendas.  Unfortunately, the public at large accepts the dictates derived from agenda driven science and those of us who really care about the environment and not about controlling others are not heard.  In the end, I suspect that inappropriate regulation (like Washington State's current critical area buffer requirements) will lead to loss of public support for environmental stewardship and the pendulum will swing too far in the other direction.  As we now see, inappropriate "control" driven environmental regulation is unnecessarily damaging our economy.  For years, I have noted that our economy and good environmental stewardship are inextricably entwined.  We can have a sound economy and a healthy environment - but we cannot have one without the other.  Thanks for your hard work and insight.  Hopefully, people will listen. “</a:t>
            </a:r>
            <a:br>
              <a:rPr lang="en-US" sz="1200" dirty="0" smtClean="0"/>
            </a:br>
            <a:r>
              <a:rPr lang="en-US" sz="1200" dirty="0" smtClean="0">
                <a:hlinkClick r:id="rId2"/>
              </a:rPr>
              <a:t>Dr. Kenneth M. Brooks, Sr.</a:t>
            </a:r>
            <a:endParaRPr lang="en-US" sz="1400" dirty="0"/>
          </a:p>
        </p:txBody>
      </p:sp>
    </p:spTree>
  </p:cSld>
  <p:clrMapOvr>
    <a:masterClrMapping/>
  </p:clrMapOvr>
  <p:transition spd="med" advTm="7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4038600" cy="841248"/>
          </a:xfrm>
        </p:spPr>
        <p:txBody>
          <a:bodyPr>
            <a:normAutofit/>
          </a:bodyPr>
          <a:lstStyle/>
          <a:p>
            <a:r>
              <a:rPr lang="en-US" sz="1800" dirty="0" smtClean="0"/>
              <a:t>Buffers – how globalist infest local property</a:t>
            </a:r>
            <a:endParaRPr lang="en-US" sz="1800" dirty="0"/>
          </a:p>
        </p:txBody>
      </p:sp>
      <p:pic>
        <p:nvPicPr>
          <p:cNvPr id="7" name="Content Placeholder 6" descr="CFR-Hierarchy-csprdotorg.png"/>
          <p:cNvPicPr>
            <a:picLocks noGrp="1" noChangeAspect="1"/>
          </p:cNvPicPr>
          <p:nvPr>
            <p:ph sz="half" idx="1"/>
          </p:nvPr>
        </p:nvPicPr>
        <p:blipFill>
          <a:blip r:embed="rId2" cstate="print"/>
          <a:stretch>
            <a:fillRect/>
          </a:stretch>
        </p:blipFill>
        <p:spPr>
          <a:xfrm>
            <a:off x="228603" y="1295400"/>
            <a:ext cx="2990359" cy="2133600"/>
          </a:xfrm>
        </p:spPr>
      </p:pic>
      <p:pic>
        <p:nvPicPr>
          <p:cNvPr id="8" name="Content Placeholder 7" descr="CFR-Revised-csperdotcom.png"/>
          <p:cNvPicPr>
            <a:picLocks noGrp="1" noChangeAspect="1"/>
          </p:cNvPicPr>
          <p:nvPr>
            <p:ph sz="half" idx="2"/>
          </p:nvPr>
        </p:nvPicPr>
        <p:blipFill>
          <a:blip r:embed="rId3" cstate="print"/>
          <a:stretch>
            <a:fillRect/>
          </a:stretch>
        </p:blipFill>
        <p:spPr>
          <a:xfrm>
            <a:off x="381001" y="3581400"/>
            <a:ext cx="2819400" cy="2915334"/>
          </a:xfrm>
        </p:spPr>
      </p:pic>
      <p:sp>
        <p:nvSpPr>
          <p:cNvPr id="9" name="TextBox 8"/>
          <p:cNvSpPr txBox="1"/>
          <p:nvPr/>
        </p:nvSpPr>
        <p:spPr>
          <a:xfrm>
            <a:off x="3581400" y="1295401"/>
            <a:ext cx="5257800" cy="5940082"/>
          </a:xfrm>
          <a:prstGeom prst="rect">
            <a:avLst/>
          </a:prstGeom>
          <a:noFill/>
        </p:spPr>
        <p:txBody>
          <a:bodyPr wrap="square" lIns="91433" tIns="45717" rIns="91433" bIns="45717" rtlCol="0">
            <a:spAutoFit/>
          </a:bodyPr>
          <a:lstStyle/>
          <a:p>
            <a:pPr marL="182867" indent="-182867">
              <a:lnSpc>
                <a:spcPts val="1200"/>
              </a:lnSpc>
              <a:spcBef>
                <a:spcPts val="400"/>
              </a:spcBef>
              <a:buFont typeface="+mj-lt"/>
              <a:buAutoNum type="arabicParenR"/>
            </a:pPr>
            <a:r>
              <a:rPr lang="en-US" sz="1200" dirty="0" smtClean="0"/>
              <a:t>"Thus even though it is quite true that any radical eugenic policy will be for many years politically and psychologically impossible, </a:t>
            </a:r>
            <a:r>
              <a:rPr lang="en-US" sz="1200" b="1" dirty="0" smtClean="0"/>
              <a:t>it will be important for UNESCO to see that the eugenic problem is examined with the greatest care, and that the public mind is informed of the issues at stake so that much that now is unthinkable may at least become thinkable”</a:t>
            </a:r>
          </a:p>
          <a:p>
            <a:pPr marL="182867" indent="-182867">
              <a:lnSpc>
                <a:spcPts val="1200"/>
              </a:lnSpc>
              <a:spcBef>
                <a:spcPts val="400"/>
              </a:spcBef>
              <a:buFont typeface="+mj-lt"/>
              <a:buAutoNum type="arabicParenR"/>
            </a:pPr>
            <a:r>
              <a:rPr lang="en-US" sz="1200" dirty="0" smtClean="0"/>
              <a:t>“UNESCO's primary function is set forth in its Charter: </a:t>
            </a:r>
            <a:r>
              <a:rPr lang="en-US" sz="1200" i="1" dirty="0" smtClean="0"/>
              <a:t>"Since wars begin in the minds of men, it is in the minds of men that the defenses of peace must be constructed.” </a:t>
            </a:r>
            <a:r>
              <a:rPr lang="en-US" sz="1200" dirty="0" smtClean="0"/>
              <a:t>UNESCO was created to construct a world-wide education program to prepare the world for global governance. UNESCO advisor, Bertrand Russell, writing for the UNESCO Journal, </a:t>
            </a:r>
            <a:r>
              <a:rPr lang="en-US" sz="1200" i="1" dirty="0" smtClean="0"/>
              <a:t>The Impact of Science on Society</a:t>
            </a:r>
            <a:r>
              <a:rPr lang="en-US" sz="1200" dirty="0" smtClean="0"/>
              <a:t>, said: </a:t>
            </a:r>
            <a:r>
              <a:rPr lang="en-US" sz="1200" i="1" dirty="0" smtClean="0"/>
              <a:t>"</a:t>
            </a:r>
            <a:r>
              <a:rPr lang="en-US" sz="1200" b="1" i="1" dirty="0" smtClean="0"/>
              <a:t>Every government that has been in control of education for a generation will be able to control its subjects securely without the need of armies or policemen </a:t>
            </a:r>
            <a:r>
              <a:rPr lang="en-US" sz="1200" i="1" dirty="0" smtClean="0"/>
              <a:t>....”</a:t>
            </a:r>
            <a:r>
              <a:rPr lang="en-US" sz="1200" baseline="30000" dirty="0" smtClean="0">
                <a:hlinkClick r:id="rId4" action="ppaction://hlinkfile"/>
              </a:rPr>
              <a:t>20</a:t>
            </a:r>
            <a:r>
              <a:rPr lang="en-US" sz="1200" dirty="0" smtClean="0"/>
              <a:t> </a:t>
            </a:r>
            <a:r>
              <a:rPr lang="en-US" sz="1200" b="1" dirty="0" smtClean="0"/>
              <a:t>The National Education Association was a major advocate for UNESCO</a:t>
            </a:r>
            <a:r>
              <a:rPr lang="en-US" sz="1200" dirty="0" smtClean="0"/>
              <a:t>. In a 1942 article in the NEA Journal, written by Joy Elmer Morgan, the NEA called for </a:t>
            </a:r>
            <a:r>
              <a:rPr lang="en-US" sz="1200" i="1" dirty="0" smtClean="0"/>
              <a:t>" ...certain world agencies of administration such as: a police force; a board of education ....”</a:t>
            </a:r>
            <a:r>
              <a:rPr lang="en-US" sz="1200" dirty="0" smtClean="0"/>
              <a:t> </a:t>
            </a:r>
          </a:p>
          <a:p>
            <a:pPr marL="182867" indent="-182867">
              <a:lnSpc>
                <a:spcPts val="1200"/>
              </a:lnSpc>
              <a:spcBef>
                <a:spcPts val="400"/>
              </a:spcBef>
              <a:buFont typeface="+mj-lt"/>
              <a:buAutoNum type="arabicParenR"/>
            </a:pPr>
            <a:r>
              <a:rPr lang="en-US" sz="1200" dirty="0" smtClean="0"/>
              <a:t>"Public ownership is the only basis on which we can hope to protect the incalculable values of the forests for wood resources, for soil and water conservation, and for recreation.... Regardless of whether it might be desirable, </a:t>
            </a:r>
            <a:r>
              <a:rPr lang="en-US" sz="1200" b="1" dirty="0" smtClean="0"/>
              <a:t>it is impossible under our existing form of government to confiscate the private forests into public ownership. We cannot afford to delay their nationalization until the form of government changes</a:t>
            </a:r>
            <a:r>
              <a:rPr lang="en-US" sz="1200" dirty="0" smtClean="0"/>
              <a:t>.”</a:t>
            </a:r>
            <a:r>
              <a:rPr lang="en-US" sz="1200" baseline="30000" dirty="0" smtClean="0">
                <a:hlinkClick r:id="rId4" action="ppaction://hlinkfile"/>
              </a:rPr>
              <a:t>37</a:t>
            </a:r>
            <a:endParaRPr lang="en-US" sz="1200" baseline="30000" dirty="0" smtClean="0"/>
          </a:p>
          <a:p>
            <a:pPr marL="182867" indent="-182867">
              <a:lnSpc>
                <a:spcPts val="1200"/>
              </a:lnSpc>
              <a:spcBef>
                <a:spcPts val="400"/>
              </a:spcBef>
              <a:buFont typeface="+mj-lt"/>
              <a:buAutoNum type="arabicParenR"/>
            </a:pPr>
            <a:r>
              <a:rPr lang="en-US" sz="1200" dirty="0" smtClean="0"/>
              <a:t> "Under the American concept of rights, the individual possesses God-given rights which the state must protect. </a:t>
            </a:r>
            <a:r>
              <a:rPr lang="en-US" sz="1200" b="1" dirty="0" smtClean="0"/>
              <a:t>However, the UN embraces a collectivist worldview in which 'rights' are highly conditional concessions made by an all-powerful government.</a:t>
            </a:r>
            <a:r>
              <a:rPr lang="en-US" sz="1200" dirty="0" smtClean="0"/>
              <a:t>”</a:t>
            </a:r>
            <a:r>
              <a:rPr lang="en-US" sz="1200" baseline="30000" dirty="0" smtClean="0">
                <a:hlinkClick r:id="rId4" action="ppaction://hlinkfile"/>
              </a:rPr>
              <a:t>45</a:t>
            </a:r>
            <a:r>
              <a:rPr lang="en-US" sz="1200" dirty="0" smtClean="0"/>
              <a:t>  </a:t>
            </a:r>
          </a:p>
          <a:p>
            <a:pPr marL="182867" indent="-182867">
              <a:lnSpc>
                <a:spcPts val="1200"/>
              </a:lnSpc>
              <a:spcBef>
                <a:spcPts val="400"/>
              </a:spcBef>
              <a:buFont typeface="+mj-lt"/>
              <a:buAutoNum type="arabicParenR"/>
            </a:pPr>
            <a:r>
              <a:rPr lang="en-US" sz="1200" dirty="0" smtClean="0"/>
              <a:t>"World development is not merely an economic process, [it] involves a profound transformation of the entire economic and social structure... not only the idea of economic betterment, but also of greater human dignity, security, justice and equity.... </a:t>
            </a:r>
            <a:r>
              <a:rPr lang="en-US" sz="1200" b="1" dirty="0" smtClean="0"/>
              <a:t>The Commission realizes that mankind has to develop a concept of a 'single community' to develop a global </a:t>
            </a:r>
            <a:r>
              <a:rPr lang="en-US" sz="1200" dirty="0" smtClean="0"/>
              <a:t>order." </a:t>
            </a:r>
          </a:p>
          <a:p>
            <a:pPr marL="182867" indent="-182867">
              <a:lnSpc>
                <a:spcPts val="1200"/>
              </a:lnSpc>
              <a:spcBef>
                <a:spcPts val="400"/>
              </a:spcBef>
              <a:buFont typeface="+mj-lt"/>
              <a:buAutoNum type="arabicParenR"/>
            </a:pPr>
            <a:r>
              <a:rPr lang="en-US" sz="1200" dirty="0" smtClean="0">
                <a:hlinkClick r:id="rId5"/>
              </a:rPr>
              <a:t>Source: “The Rise of Global Government” by Henry Lamb</a:t>
            </a:r>
            <a:endParaRPr lang="en-US" sz="1200" dirty="0" smtClean="0"/>
          </a:p>
          <a:p>
            <a:pPr marL="182867" indent="-182867">
              <a:lnSpc>
                <a:spcPts val="1300"/>
              </a:lnSpc>
              <a:spcBef>
                <a:spcPts val="600"/>
              </a:spcBef>
              <a:buFont typeface="+mj-lt"/>
              <a:buAutoNum type="arabicParenR"/>
            </a:pPr>
            <a:endParaRPr lang="en-US" sz="1200" dirty="0" smtClean="0"/>
          </a:p>
          <a:p>
            <a:pPr marL="182867" indent="-182867">
              <a:lnSpc>
                <a:spcPts val="1300"/>
              </a:lnSpc>
              <a:spcBef>
                <a:spcPts val="600"/>
              </a:spcBef>
              <a:buFont typeface="+mj-lt"/>
              <a:buAutoNum type="arabicParenR"/>
            </a:pPr>
            <a:endParaRPr lang="en-US" sz="1200" dirty="0"/>
          </a:p>
        </p:txBody>
      </p:sp>
      <p:sp>
        <p:nvSpPr>
          <p:cNvPr id="10" name="Horizontal Scroll 9"/>
          <p:cNvSpPr/>
          <p:nvPr/>
        </p:nvSpPr>
        <p:spPr>
          <a:xfrm>
            <a:off x="5257800" y="-152399"/>
            <a:ext cx="3505200" cy="1490472"/>
          </a:xfrm>
          <a:prstGeom prst="horizontalScroll">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nSpc>
                <a:spcPts val="1200"/>
              </a:lnSpc>
            </a:pPr>
            <a:r>
              <a:rPr lang="en-US" sz="1200" dirty="0" smtClean="0">
                <a:solidFill>
                  <a:schemeClr val="tx1"/>
                </a:solidFill>
              </a:rPr>
              <a:t>William Benton, Assistant U.S. Secretary of State, told a UNESCO meeting in 1946: </a:t>
            </a:r>
          </a:p>
          <a:p>
            <a:pPr>
              <a:lnSpc>
                <a:spcPts val="1200"/>
              </a:lnSpc>
            </a:pPr>
            <a:r>
              <a:rPr lang="en-US" sz="1200" dirty="0" smtClean="0">
                <a:solidFill>
                  <a:schemeClr val="tx1"/>
                </a:solidFill>
              </a:rPr>
              <a:t>We are at the beginning of a long process of breaking down the walls of national sovereignty. UNESCO must be the pioneer.”</a:t>
            </a:r>
          </a:p>
          <a:p>
            <a:pPr>
              <a:lnSpc>
                <a:spcPts val="1200"/>
              </a:lnSpc>
            </a:pPr>
            <a:r>
              <a:rPr lang="en-US" sz="1100" dirty="0" smtClean="0">
                <a:solidFill>
                  <a:schemeClr val="tx1"/>
                </a:solidFill>
                <a:hlinkClick r:id="rId5"/>
              </a:rPr>
              <a:t>http://sovereignty.net/p/gov/rise/risetoc.htm</a:t>
            </a:r>
            <a:r>
              <a:rPr lang="en-US" sz="1200" dirty="0" smtClean="0">
                <a:solidFill>
                  <a:schemeClr val="tx1"/>
                </a:solidFill>
              </a:rPr>
              <a:t> </a:t>
            </a:r>
            <a:endParaRPr lang="en-US" sz="1200" dirty="0">
              <a:solidFill>
                <a:schemeClr val="tx1"/>
              </a:solidFill>
            </a:endParaRPr>
          </a:p>
        </p:txBody>
      </p:sp>
    </p:spTree>
  </p:cSld>
  <p:clrMapOvr>
    <a:masterClrMapping/>
  </p:clrMapOvr>
  <p:transition spd="med" advTm="700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33848</TotalTime>
  <Words>17613</Words>
  <Application>Microsoft Office PowerPoint</Application>
  <PresentationFormat>Letter Paper (8.5x11 in)</PresentationFormat>
  <Paragraphs>1362</Paragraphs>
  <Slides>84</Slides>
  <Notes>1</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Trek</vt:lpstr>
      <vt:lpstr>Natural Buffers –     Are They a Tempest in a Teapot or       a Storm in a Glass of Water</vt:lpstr>
      <vt:lpstr>Definitions</vt:lpstr>
      <vt:lpstr>Definitions (continued)</vt:lpstr>
      <vt:lpstr>Definitions (continued)</vt:lpstr>
      <vt:lpstr>Definitions (continued)</vt:lpstr>
      <vt:lpstr>Abstract -  one paragraph</vt:lpstr>
      <vt:lpstr>Abstract – bursting the buffer bubble  </vt:lpstr>
      <vt:lpstr>Buffers – global fait accompli American private and public land grabs by united nations educational, scientific and cultural organization  (unesco)</vt:lpstr>
      <vt:lpstr>Buffers – how globalist infest local property</vt:lpstr>
      <vt:lpstr>The connection of unesco to   global to local  power – Part 1 of 2</vt:lpstr>
      <vt:lpstr>The connection of unesco to global power – Part 2 of 2</vt:lpstr>
      <vt:lpstr>Dry labbing Part 1 of 2 –  One facet of junk science </vt:lpstr>
      <vt:lpstr>Dry labbing – part 2 of 2</vt:lpstr>
      <vt:lpstr>Silent spring – CLASSIC CASES OF DRY LABBING i.e. who is killing whom? - Part 1 of 3 </vt:lpstr>
      <vt:lpstr>Silent spring –CLASSIC CASES OF DRY LABBING, i.e. who is killing whom ? - Part 2 of 3 </vt:lpstr>
      <vt:lpstr>Silent spring –classic cases of dry labbing,  i.e. who is killing whom ? - part 3 of 3</vt:lpstr>
      <vt:lpstr>Awakening to The lowest common denominator  -  using false Flags to take property</vt:lpstr>
      <vt:lpstr>Follow the money to buffers</vt:lpstr>
      <vt:lpstr>Introduction - to buffering belligerent buffoons</vt:lpstr>
      <vt:lpstr> Study #1 - Puget Sound Shoreline Science Review -   by Dr. Don Flora (Independent)  -  (highlights added) MUST READ STUDY (174 pages) </vt:lpstr>
      <vt:lpstr>Study #1 - Puget Sound Shoreline Science Review -   by Dr. Don Flora (Independent) (continued) -   </vt:lpstr>
      <vt:lpstr>Study #1 - Puget Sound Shoreline Science Review  by Dr. Don Flora  independent – Continued</vt:lpstr>
      <vt:lpstr>Study #1 - Puget Sound Shoreline Science Review  by Dr. Don Flora  independent - Continued</vt:lpstr>
      <vt:lpstr>Study #2  -  Hood Canal Environmental Impact Comments  by University of Washington To Puget Sound Partnership (111 pages) </vt:lpstr>
      <vt:lpstr>Study #2 - Hood Canal Environmental Impact Comments  by University of Washington  To Puget Sound Partnership  (continued) </vt:lpstr>
      <vt:lpstr>Shoreline Management Birth </vt:lpstr>
      <vt:lpstr>Creative Science + Creative Legislation + Creative Courts = No Science, a.k.a. political unscience</vt:lpstr>
      <vt:lpstr>Creative Science + Creative Legislation + Creative Courts =   No Science, a.k.a. political unscience (continued)</vt:lpstr>
      <vt:lpstr>Creative Science + Creative Legislation + Creative Courts =  No Science, a.k.a. political Unscience (continued)</vt:lpstr>
      <vt:lpstr>GMA I and II Birth</vt:lpstr>
      <vt:lpstr>The growth management lie – part 1 of 3  how state citizens are herded into ant and bee colonies</vt:lpstr>
      <vt:lpstr>The growth management lie – part 2 of 3  population control by buffer brinkmanship</vt:lpstr>
      <vt:lpstr>The growth management lie – part 3 of 3 banishment of population by buffers</vt:lpstr>
      <vt:lpstr>“Primitive Ideas”:  Protected Area Buffer Zones and the Politics of Land in Africa</vt:lpstr>
      <vt:lpstr>Buffer zones around protected  areas: a brief literature review</vt:lpstr>
      <vt:lpstr>The sensitive (sAo) and Critical area ordinances (cao) government lies exposed (Mutants created by GMA)</vt:lpstr>
      <vt:lpstr>the county Voluntary stewardship program lie exposed (Jack’s underscore added)</vt:lpstr>
      <vt:lpstr>regulation LIES</vt:lpstr>
      <vt:lpstr>More State and Municipal madness – The Fish lie</vt:lpstr>
      <vt:lpstr>Buffering The fish is based largely on myth - Part 1 of 2</vt:lpstr>
      <vt:lpstr>Buffering The fish is based largely on myth – Part 2 of 3</vt:lpstr>
      <vt:lpstr>Buffering The fish is based largely on myth –  Part 3 of 3</vt:lpstr>
      <vt:lpstr> The Jones Farm taking - lopez island san juan county washington</vt:lpstr>
      <vt:lpstr>What is that smell hovering over pungent sound state of WA Inc.?</vt:lpstr>
      <vt:lpstr>GMA Goals – bundled batches of buffers  for  you banishment by bloated barbarians</vt:lpstr>
      <vt:lpstr>The Black Art of Planning – buffered, bloated and beguiling</vt:lpstr>
      <vt:lpstr>National Association of Counties – if it  walks like a duck and quacks likes a Duck  It is the un again in your life</vt:lpstr>
      <vt:lpstr> The High Cost of arrogance and  ignorance –  how planners baffle social, environmental, and financial buffers  </vt:lpstr>
      <vt:lpstr>The High Cost of arrogance and ignorance,  e.g. social, environmental, financial planning (Continued)</vt:lpstr>
      <vt:lpstr>Political Defecation vs. Human Waste –  how the state and its municipal corporations cook the books. (Continued)  </vt:lpstr>
      <vt:lpstr> Political Defecation vs. Human Waste –  how the state and its municipal corporations cook the books. (Continued)  </vt:lpstr>
      <vt:lpstr> Political Defecation vs. Human Waste –  how the state and its municipal corporations cook the books. (Continued)  </vt:lpstr>
      <vt:lpstr> Buffering The truth about endangered species  and extinction To Take more Buffers  </vt:lpstr>
      <vt:lpstr>Buffering for the new spotted owl – sage grouse, a.k.a. sage chicken how the environmentalist play chicken with your property</vt:lpstr>
      <vt:lpstr>The “Scientific” method</vt:lpstr>
      <vt:lpstr>How nature heals itself</vt:lpstr>
      <vt:lpstr>Eminent Domain is a lie</vt:lpstr>
      <vt:lpstr>The nature of natural</vt:lpstr>
      <vt:lpstr>The nature of natural -  Part 2 of 4</vt:lpstr>
      <vt:lpstr>The nature of natural – part 3 of 4</vt:lpstr>
      <vt:lpstr>The nature of natural – part 4 of 4 </vt:lpstr>
      <vt:lpstr>Watersheds  - muni buffers by another label  –  part 1 of 2 </vt:lpstr>
      <vt:lpstr>Watersheds  - muni buffers by another label  –  part 1 of 2</vt:lpstr>
      <vt:lpstr>Public works – “stupid is as stupid does”</vt:lpstr>
      <vt:lpstr>The Green Toxic  byproducts “bufferholics“ never speak of</vt:lpstr>
      <vt:lpstr>Bloated beguiling buffer makers</vt:lpstr>
      <vt:lpstr>Voluntary Private Standards organizations –  a rightful replacement  for Muni codes, ordinances, regulations, taxes, fees, penalties, tyranny and buffers</vt:lpstr>
      <vt:lpstr>Private Coops Must replace municipal corporation co-opting </vt:lpstr>
      <vt:lpstr>Bucks to buffers - how the game works –  part 1 of 2</vt:lpstr>
      <vt:lpstr>Bucks to buffers - how the game works –  part 1 of 2</vt:lpstr>
      <vt:lpstr>sovereignty  of the american citizen -   what it means</vt:lpstr>
      <vt:lpstr>Home Owners Buffered out of sacred sanctuary (boss)</vt:lpstr>
      <vt:lpstr>The Mahatma Gandhi Option </vt:lpstr>
      <vt:lpstr>Conclusions and Closing Thoughts</vt:lpstr>
      <vt:lpstr>Shoreline Management Act  - Property Taking References</vt:lpstr>
      <vt:lpstr>Sample  size at a glance </vt:lpstr>
      <vt:lpstr>Land grabbers –  Now in Virtual Games &amp; Africa real time</vt:lpstr>
      <vt:lpstr>Junk science dot com –  Freedomforallseasons endorses </vt:lpstr>
      <vt:lpstr>Originating email response which spurred me to create this presentation</vt:lpstr>
      <vt:lpstr>Originating email</vt:lpstr>
      <vt:lpstr>Growth Management Act Property Taking references</vt:lpstr>
      <vt:lpstr>About Jack</vt:lpstr>
      <vt:lpstr>Feedback to date on this presentation - Part 1 of 2  </vt:lpstr>
      <vt:lpstr>Feedback to date on this presentation  -  Part 2 of 2</vt:lpstr>
    </vt:vector>
  </TitlesOfParts>
  <Company>JacksRanch BARJRV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Buffers –  Are They a Tempest in a Teapot or a Storm in a Glass of Water</dc:title>
  <dc:creator>Jack Venrick</dc:creator>
  <cp:lastModifiedBy>Jack</cp:lastModifiedBy>
  <cp:revision>2297</cp:revision>
  <dcterms:created xsi:type="dcterms:W3CDTF">2012-11-24T01:26:28Z</dcterms:created>
  <dcterms:modified xsi:type="dcterms:W3CDTF">2016-12-03T19:24:18Z</dcterms:modified>
</cp:coreProperties>
</file>